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6" r:id="rId28"/>
    <p:sldId id="289" r:id="rId29"/>
    <p:sldId id="290" r:id="rId30"/>
    <p:sldId id="291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density%20fig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E:\density%20fi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"/>
  <c:chart>
    <c:title>
      <c:tx>
        <c:rich>
          <a:bodyPr/>
          <a:lstStyle/>
          <a:p>
            <a:pPr>
              <a:defRPr/>
            </a:pPr>
            <a:r>
              <a:rPr lang="en-US"/>
              <a:t>Chinese Tallow density by Block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dLbls>
            <c:txPr>
              <a:bodyPr/>
              <a:lstStyle/>
              <a:p>
                <a:pPr>
                  <a:defRPr sz="2400" b="1"/>
                </a:pPr>
                <a:endParaRPr lang="en-US"/>
              </a:p>
            </c:txPr>
            <c:showVal val="1"/>
          </c:dLbls>
          <c:cat>
            <c:strRef>
              <c:f>Sheet1!$C$19:$G$19</c:f>
              <c:strCache>
                <c:ptCount val="5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</c:strCache>
            </c:strRef>
          </c:cat>
          <c:val>
            <c:numRef>
              <c:f>Sheet1!$C$20:$G$20</c:f>
              <c:numCache>
                <c:formatCode>General</c:formatCode>
                <c:ptCount val="5"/>
                <c:pt idx="0">
                  <c:v>968</c:v>
                </c:pt>
                <c:pt idx="1">
                  <c:v>1725</c:v>
                </c:pt>
                <c:pt idx="2">
                  <c:v>3221</c:v>
                </c:pt>
                <c:pt idx="3">
                  <c:v>783</c:v>
                </c:pt>
                <c:pt idx="4">
                  <c:v>624</c:v>
                </c:pt>
              </c:numCache>
            </c:numRef>
          </c:val>
        </c:ser>
        <c:dLbls>
          <c:showVal val="1"/>
        </c:dLbls>
        <c:overlap val="-25"/>
        <c:axId val="266181248"/>
        <c:axId val="213660800"/>
      </c:barChart>
      <c:catAx>
        <c:axId val="266181248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2400" b="1"/>
            </a:pPr>
            <a:endParaRPr lang="en-US"/>
          </a:p>
        </c:txPr>
        <c:crossAx val="213660800"/>
        <c:crosses val="autoZero"/>
        <c:auto val="1"/>
        <c:lblAlgn val="ctr"/>
        <c:lblOffset val="100"/>
      </c:catAx>
      <c:valAx>
        <c:axId val="213660800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266181248"/>
        <c:crosses val="autoZero"/>
        <c:crossBetween val="between"/>
      </c:valAx>
    </c:plotArea>
    <c:plotVisOnly val="1"/>
  </c:chart>
  <c:spPr>
    <a:ln w="19050">
      <a:solidFill>
        <a:schemeClr val="tx1"/>
      </a:solidFill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barChart>
        <c:barDir val="col"/>
        <c:grouping val="clustered"/>
        <c:ser>
          <c:idx val="0"/>
          <c:order val="0"/>
          <c:tx>
            <c:strRef>
              <c:f>Sheet1!$C$19</c:f>
              <c:strCache>
                <c:ptCount val="1"/>
                <c:pt idx="0">
                  <c:v>A</c:v>
                </c:pt>
              </c:strCache>
            </c:strRef>
          </c:tx>
          <c:spPr>
            <a:solidFill>
              <a:srgbClr val="C00000"/>
            </a:solidFill>
          </c:spPr>
          <c:cat>
            <c:strRef>
              <c:f>Sheet1!$B$20:$B$25</c:f>
              <c:strCache>
                <c:ptCount val="6"/>
                <c:pt idx="0">
                  <c:v>1 to 2 cm</c:v>
                </c:pt>
                <c:pt idx="1">
                  <c:v>2 to 5 cm</c:v>
                </c:pt>
                <c:pt idx="2">
                  <c:v>5 to 10 cm</c:v>
                </c:pt>
                <c:pt idx="3">
                  <c:v>10 to 20 cm</c:v>
                </c:pt>
                <c:pt idx="4">
                  <c:v>20 to 30 cm</c:v>
                </c:pt>
                <c:pt idx="5">
                  <c:v>&gt;30 cm</c:v>
                </c:pt>
              </c:strCache>
            </c:strRef>
          </c:cat>
          <c:val>
            <c:numRef>
              <c:f>Sheet1!$C$20:$C$25</c:f>
              <c:numCache>
                <c:formatCode>General</c:formatCode>
                <c:ptCount val="6"/>
                <c:pt idx="0">
                  <c:v>67</c:v>
                </c:pt>
                <c:pt idx="1">
                  <c:v>429</c:v>
                </c:pt>
                <c:pt idx="2">
                  <c:v>402</c:v>
                </c:pt>
                <c:pt idx="3">
                  <c:v>35</c:v>
                </c:pt>
                <c:pt idx="4">
                  <c:v>18</c:v>
                </c:pt>
                <c:pt idx="5">
                  <c:v>17</c:v>
                </c:pt>
              </c:numCache>
            </c:numRef>
          </c:val>
        </c:ser>
        <c:ser>
          <c:idx val="1"/>
          <c:order val="1"/>
          <c:tx>
            <c:strRef>
              <c:f>Sheet1!$D$19</c:f>
              <c:strCache>
                <c:ptCount val="1"/>
                <c:pt idx="0">
                  <c:v>B</c:v>
                </c:pt>
              </c:strCache>
            </c:strRef>
          </c:tx>
          <c:spPr>
            <a:solidFill>
              <a:srgbClr val="FFFF00"/>
            </a:solidFill>
          </c:spPr>
          <c:cat>
            <c:strRef>
              <c:f>Sheet1!$B$20:$B$25</c:f>
              <c:strCache>
                <c:ptCount val="6"/>
                <c:pt idx="0">
                  <c:v>1 to 2 cm</c:v>
                </c:pt>
                <c:pt idx="1">
                  <c:v>2 to 5 cm</c:v>
                </c:pt>
                <c:pt idx="2">
                  <c:v>5 to 10 cm</c:v>
                </c:pt>
                <c:pt idx="3">
                  <c:v>10 to 20 cm</c:v>
                </c:pt>
                <c:pt idx="4">
                  <c:v>20 to 30 cm</c:v>
                </c:pt>
                <c:pt idx="5">
                  <c:v>&gt;30 cm</c:v>
                </c:pt>
              </c:strCache>
            </c:strRef>
          </c:cat>
          <c:val>
            <c:numRef>
              <c:f>Sheet1!$D$20:$D$25</c:f>
              <c:numCache>
                <c:formatCode>General</c:formatCode>
                <c:ptCount val="6"/>
                <c:pt idx="0">
                  <c:v>215</c:v>
                </c:pt>
                <c:pt idx="1">
                  <c:v>773</c:v>
                </c:pt>
                <c:pt idx="2">
                  <c:v>367</c:v>
                </c:pt>
                <c:pt idx="3">
                  <c:v>298</c:v>
                </c:pt>
                <c:pt idx="4">
                  <c:v>34</c:v>
                </c:pt>
                <c:pt idx="5">
                  <c:v>38</c:v>
                </c:pt>
              </c:numCache>
            </c:numRef>
          </c:val>
        </c:ser>
        <c:ser>
          <c:idx val="2"/>
          <c:order val="2"/>
          <c:tx>
            <c:strRef>
              <c:f>Sheet1!$E$19</c:f>
              <c:strCache>
                <c:ptCount val="1"/>
                <c:pt idx="0">
                  <c:v>C</c:v>
                </c:pt>
              </c:strCache>
            </c:strRef>
          </c:tx>
          <c:spPr>
            <a:solidFill>
              <a:srgbClr val="00B0F0"/>
            </a:solidFill>
          </c:spPr>
          <c:cat>
            <c:strRef>
              <c:f>Sheet1!$B$20:$B$25</c:f>
              <c:strCache>
                <c:ptCount val="6"/>
                <c:pt idx="0">
                  <c:v>1 to 2 cm</c:v>
                </c:pt>
                <c:pt idx="1">
                  <c:v>2 to 5 cm</c:v>
                </c:pt>
                <c:pt idx="2">
                  <c:v>5 to 10 cm</c:v>
                </c:pt>
                <c:pt idx="3">
                  <c:v>10 to 20 cm</c:v>
                </c:pt>
                <c:pt idx="4">
                  <c:v>20 to 30 cm</c:v>
                </c:pt>
                <c:pt idx="5">
                  <c:v>&gt;30 cm</c:v>
                </c:pt>
              </c:strCache>
            </c:strRef>
          </c:cat>
          <c:val>
            <c:numRef>
              <c:f>Sheet1!$E$20:$E$25</c:f>
              <c:numCache>
                <c:formatCode>General</c:formatCode>
                <c:ptCount val="6"/>
                <c:pt idx="0">
                  <c:v>72</c:v>
                </c:pt>
                <c:pt idx="1">
                  <c:v>694</c:v>
                </c:pt>
                <c:pt idx="2">
                  <c:v>1911</c:v>
                </c:pt>
                <c:pt idx="3">
                  <c:v>409</c:v>
                </c:pt>
                <c:pt idx="4">
                  <c:v>93</c:v>
                </c:pt>
                <c:pt idx="5">
                  <c:v>42</c:v>
                </c:pt>
              </c:numCache>
            </c:numRef>
          </c:val>
        </c:ser>
        <c:ser>
          <c:idx val="3"/>
          <c:order val="3"/>
          <c:tx>
            <c:strRef>
              <c:f>Sheet1!$F$19</c:f>
              <c:strCache>
                <c:ptCount val="1"/>
                <c:pt idx="0">
                  <c:v>D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cat>
            <c:strRef>
              <c:f>Sheet1!$B$20:$B$25</c:f>
              <c:strCache>
                <c:ptCount val="6"/>
                <c:pt idx="0">
                  <c:v>1 to 2 cm</c:v>
                </c:pt>
                <c:pt idx="1">
                  <c:v>2 to 5 cm</c:v>
                </c:pt>
                <c:pt idx="2">
                  <c:v>5 to 10 cm</c:v>
                </c:pt>
                <c:pt idx="3">
                  <c:v>10 to 20 cm</c:v>
                </c:pt>
                <c:pt idx="4">
                  <c:v>20 to 30 cm</c:v>
                </c:pt>
                <c:pt idx="5">
                  <c:v>&gt;30 cm</c:v>
                </c:pt>
              </c:strCache>
            </c:strRef>
          </c:cat>
          <c:val>
            <c:numRef>
              <c:f>Sheet1!$F$20:$F$25</c:f>
              <c:numCache>
                <c:formatCode>General</c:formatCode>
                <c:ptCount val="6"/>
                <c:pt idx="0">
                  <c:v>41</c:v>
                </c:pt>
                <c:pt idx="1">
                  <c:v>117</c:v>
                </c:pt>
                <c:pt idx="2">
                  <c:v>402</c:v>
                </c:pt>
                <c:pt idx="3">
                  <c:v>191</c:v>
                </c:pt>
                <c:pt idx="4">
                  <c:v>29</c:v>
                </c:pt>
                <c:pt idx="5">
                  <c:v>3</c:v>
                </c:pt>
              </c:numCache>
            </c:numRef>
          </c:val>
        </c:ser>
        <c:ser>
          <c:idx val="4"/>
          <c:order val="4"/>
          <c:tx>
            <c:strRef>
              <c:f>Sheet1!$G$19</c:f>
              <c:strCache>
                <c:ptCount val="1"/>
                <c:pt idx="0">
                  <c:v>E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cat>
            <c:strRef>
              <c:f>Sheet1!$B$20:$B$25</c:f>
              <c:strCache>
                <c:ptCount val="6"/>
                <c:pt idx="0">
                  <c:v>1 to 2 cm</c:v>
                </c:pt>
                <c:pt idx="1">
                  <c:v>2 to 5 cm</c:v>
                </c:pt>
                <c:pt idx="2">
                  <c:v>5 to 10 cm</c:v>
                </c:pt>
                <c:pt idx="3">
                  <c:v>10 to 20 cm</c:v>
                </c:pt>
                <c:pt idx="4">
                  <c:v>20 to 30 cm</c:v>
                </c:pt>
                <c:pt idx="5">
                  <c:v>&gt;30 cm</c:v>
                </c:pt>
              </c:strCache>
            </c:strRef>
          </c:cat>
          <c:val>
            <c:numRef>
              <c:f>Sheet1!$G$20:$G$25</c:f>
              <c:numCache>
                <c:formatCode>General</c:formatCode>
                <c:ptCount val="6"/>
                <c:pt idx="0">
                  <c:v>17</c:v>
                </c:pt>
                <c:pt idx="1">
                  <c:v>273</c:v>
                </c:pt>
                <c:pt idx="2">
                  <c:v>232</c:v>
                </c:pt>
                <c:pt idx="3">
                  <c:v>42</c:v>
                </c:pt>
                <c:pt idx="4">
                  <c:v>42</c:v>
                </c:pt>
                <c:pt idx="5">
                  <c:v>18</c:v>
                </c:pt>
              </c:numCache>
            </c:numRef>
          </c:val>
        </c:ser>
        <c:axId val="260562944"/>
        <c:axId val="260564480"/>
      </c:barChart>
      <c:catAx>
        <c:axId val="260562944"/>
        <c:scaling>
          <c:orientation val="minMax"/>
        </c:scaling>
        <c:axPos val="b"/>
        <c:tickLblPos val="nextTo"/>
        <c:crossAx val="260564480"/>
        <c:crosses val="autoZero"/>
        <c:auto val="1"/>
        <c:lblAlgn val="ctr"/>
        <c:lblOffset val="100"/>
      </c:catAx>
      <c:valAx>
        <c:axId val="260564480"/>
        <c:scaling>
          <c:orientation val="minMax"/>
          <c:max val="2000"/>
        </c:scaling>
        <c:axPos val="l"/>
        <c:majorGridlines/>
        <c:numFmt formatCode="General" sourceLinked="1"/>
        <c:tickLblPos val="nextTo"/>
        <c:crossAx val="260562944"/>
        <c:crosses val="autoZero"/>
        <c:crossBetween val="between"/>
      </c:valAx>
      <c:spPr>
        <a:ln>
          <a:solidFill>
            <a:schemeClr val="tx1"/>
          </a:solidFill>
        </a:ln>
      </c:spPr>
    </c:plotArea>
    <c:legend>
      <c:legendPos val="r"/>
      <c:layout/>
    </c:legend>
    <c:plotVisOnly val="1"/>
  </c:chart>
  <c:spPr>
    <a:solidFill>
      <a:schemeClr val="accent3">
        <a:lumMod val="60000"/>
        <a:lumOff val="40000"/>
      </a:schemeClr>
    </a:solidFill>
    <a:ln w="19050">
      <a:solidFill>
        <a:schemeClr val="tx1"/>
      </a:solidFill>
    </a:ln>
  </c:spPr>
  <c:txPr>
    <a:bodyPr/>
    <a:lstStyle/>
    <a:p>
      <a:pPr>
        <a:defRPr b="1"/>
      </a:pPr>
      <a:endParaRPr lang="en-US"/>
    </a:p>
  </c:tx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0.50372</cdr:x>
      <cdr:y>0.10687</cdr:y>
    </cdr:from>
    <cdr:to>
      <cdr:x>0.73606</cdr:x>
      <cdr:y>0.3715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81275" y="400051"/>
          <a:ext cx="1190625" cy="9905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b="1">
              <a:solidFill>
                <a:schemeClr val="tx1"/>
              </a:solidFill>
            </a:rPr>
            <a:t>Chinese Tallow</a:t>
          </a:r>
          <a:r>
            <a:rPr lang="en-US" sz="1100" b="1" baseline="0">
              <a:solidFill>
                <a:schemeClr val="tx1"/>
              </a:solidFill>
            </a:rPr>
            <a:t> by size class</a:t>
          </a:r>
        </a:p>
        <a:p xmlns:a="http://schemas.openxmlformats.org/drawingml/2006/main">
          <a:r>
            <a:rPr lang="en-US" sz="1100" b="1" baseline="0">
              <a:solidFill>
                <a:schemeClr val="tx1"/>
              </a:solidFill>
            </a:rPr>
            <a:t>in each Block. </a:t>
          </a:r>
        </a:p>
        <a:p xmlns:a="http://schemas.openxmlformats.org/drawingml/2006/main">
          <a:r>
            <a:rPr lang="en-US" sz="1100" b="1" baseline="0">
              <a:solidFill>
                <a:schemeClr val="tx1"/>
              </a:solidFill>
            </a:rPr>
            <a:t>Y axis is number of stems</a:t>
          </a:r>
        </a:p>
        <a:p xmlns:a="http://schemas.openxmlformats.org/drawingml/2006/main">
          <a:r>
            <a:rPr lang="en-US" sz="1100" b="1" baseline="0">
              <a:solidFill>
                <a:schemeClr val="tx1"/>
              </a:solidFill>
            </a:rPr>
            <a:t>X axis is size class in centimeters</a:t>
          </a:r>
        </a:p>
        <a:p xmlns:a="http://schemas.openxmlformats.org/drawingml/2006/main">
          <a:endParaRPr lang="en-US" sz="110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A4FA-E103-43F8-B41B-4E6A9965BF5B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3495-A0D0-4B5C-BE63-825B3FB93D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A4FA-E103-43F8-B41B-4E6A9965BF5B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3495-A0D0-4B5C-BE63-825B3FB93D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A4FA-E103-43F8-B41B-4E6A9965BF5B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3495-A0D0-4B5C-BE63-825B3FB93D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A4FA-E103-43F8-B41B-4E6A9965BF5B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3495-A0D0-4B5C-BE63-825B3FB93D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A4FA-E103-43F8-B41B-4E6A9965BF5B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3495-A0D0-4B5C-BE63-825B3FB93D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A4FA-E103-43F8-B41B-4E6A9965BF5B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3495-A0D0-4B5C-BE63-825B3FB93D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A4FA-E103-43F8-B41B-4E6A9965BF5B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3495-A0D0-4B5C-BE63-825B3FB93D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A4FA-E103-43F8-B41B-4E6A9965BF5B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3495-A0D0-4B5C-BE63-825B3FB93D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A4FA-E103-43F8-B41B-4E6A9965BF5B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3495-A0D0-4B5C-BE63-825B3FB93D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A4FA-E103-43F8-B41B-4E6A9965BF5B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3495-A0D0-4B5C-BE63-825B3FB93D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A4FA-E103-43F8-B41B-4E6A9965BF5B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E3495-A0D0-4B5C-BE63-825B3FB93D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3A4FA-E103-43F8-B41B-4E6A9965BF5B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E3495-A0D0-4B5C-BE63-825B3FB93D2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llow 9 05 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1828799"/>
          </a:xfrm>
        </p:spPr>
        <p:txBody>
          <a:bodyPr>
            <a:normAutofit fontScale="90000"/>
          </a:bodyPr>
          <a:lstStyle/>
          <a:p>
            <a:r>
              <a:rPr lang="en-US" sz="6700" b="1" dirty="0" smtClean="0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dalus" pitchFamily="18" charset="-78"/>
                <a:cs typeface="Andalus" pitchFamily="18" charset="-78"/>
              </a:rPr>
              <a:t>Grand Isle State Park</a:t>
            </a:r>
            <a:r>
              <a:rPr lang="en-US" dirty="0" smtClean="0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br>
              <a:rPr lang="en-US" dirty="0" smtClean="0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900" b="1" dirty="0" smtClean="0"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dalus" pitchFamily="18" charset="-78"/>
                <a:cs typeface="Andalus" pitchFamily="18" charset="-78"/>
              </a:rPr>
              <a:t>Chinese Tallow Removal</a:t>
            </a:r>
            <a:r>
              <a:rPr lang="en-US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a:rPr>
              <a:t/>
            </a:r>
            <a:br>
              <a:rPr lang="en-US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a:rPr>
            </a:br>
            <a:endParaRPr lang="en-US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5410200"/>
            <a:ext cx="7543800" cy="1219200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December 2017 to December 2019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Baker Botanical Consulting, LLC.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2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owner\AppData\Local\Temp\Temp1_Grand_isle_pics_5.zip\23C9C22A-A07B-4E72-88A4-DE3D91F4970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239000" y="624840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03/28/2019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owner\AppData\Local\Temp\Temp1_Grand_isle_pics_5.zip\CDFCC864-E90B-4534-900C-4CB249A534FD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6" name="Freeform 15"/>
          <p:cNvSpPr/>
          <p:nvPr/>
        </p:nvSpPr>
        <p:spPr>
          <a:xfrm>
            <a:off x="52251" y="1841863"/>
            <a:ext cx="7328263" cy="1325880"/>
          </a:xfrm>
          <a:custGeom>
            <a:avLst/>
            <a:gdLst>
              <a:gd name="connsiteX0" fmla="*/ 0 w 7328263"/>
              <a:gd name="connsiteY0" fmla="*/ 1201783 h 1325880"/>
              <a:gd name="connsiteX1" fmla="*/ 966652 w 7328263"/>
              <a:gd name="connsiteY1" fmla="*/ 509451 h 1325880"/>
              <a:gd name="connsiteX2" fmla="*/ 1815738 w 7328263"/>
              <a:gd name="connsiteY2" fmla="*/ 809897 h 1325880"/>
              <a:gd name="connsiteX3" fmla="*/ 1815738 w 7328263"/>
              <a:gd name="connsiteY3" fmla="*/ 809897 h 1325880"/>
              <a:gd name="connsiteX4" fmla="*/ 2573383 w 7328263"/>
              <a:gd name="connsiteY4" fmla="*/ 195943 h 1325880"/>
              <a:gd name="connsiteX5" fmla="*/ 3840480 w 7328263"/>
              <a:gd name="connsiteY5" fmla="*/ 1293223 h 1325880"/>
              <a:gd name="connsiteX6" fmla="*/ 5146766 w 7328263"/>
              <a:gd name="connsiteY6" fmla="*/ 0 h 1325880"/>
              <a:gd name="connsiteX7" fmla="*/ 5146766 w 7328263"/>
              <a:gd name="connsiteY7" fmla="*/ 0 h 1325880"/>
              <a:gd name="connsiteX8" fmla="*/ 7328263 w 7328263"/>
              <a:gd name="connsiteY8" fmla="*/ 966651 h 1325880"/>
              <a:gd name="connsiteX9" fmla="*/ 7328263 w 7328263"/>
              <a:gd name="connsiteY9" fmla="*/ 966651 h 1325880"/>
              <a:gd name="connsiteX10" fmla="*/ 7328263 w 7328263"/>
              <a:gd name="connsiteY10" fmla="*/ 966651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28263" h="1325880">
                <a:moveTo>
                  <a:pt x="0" y="1201783"/>
                </a:moveTo>
                <a:cubicBezTo>
                  <a:pt x="332014" y="888274"/>
                  <a:pt x="664029" y="574765"/>
                  <a:pt x="966652" y="509451"/>
                </a:cubicBezTo>
                <a:cubicBezTo>
                  <a:pt x="1269275" y="444137"/>
                  <a:pt x="1815738" y="809897"/>
                  <a:pt x="1815738" y="809897"/>
                </a:cubicBezTo>
                <a:lnTo>
                  <a:pt x="1815738" y="809897"/>
                </a:lnTo>
                <a:cubicBezTo>
                  <a:pt x="1942012" y="707571"/>
                  <a:pt x="2235926" y="115389"/>
                  <a:pt x="2573383" y="195943"/>
                </a:cubicBezTo>
                <a:cubicBezTo>
                  <a:pt x="2910840" y="276497"/>
                  <a:pt x="3411583" y="1325880"/>
                  <a:pt x="3840480" y="1293223"/>
                </a:cubicBezTo>
                <a:cubicBezTo>
                  <a:pt x="4269377" y="1260566"/>
                  <a:pt x="5146766" y="0"/>
                  <a:pt x="5146766" y="0"/>
                </a:cubicBezTo>
                <a:lnTo>
                  <a:pt x="5146766" y="0"/>
                </a:lnTo>
                <a:lnTo>
                  <a:pt x="7328263" y="966651"/>
                </a:lnTo>
                <a:lnTo>
                  <a:pt x="7328263" y="966651"/>
                </a:lnTo>
                <a:lnTo>
                  <a:pt x="7328263" y="966651"/>
                </a:lnTo>
              </a:path>
            </a:pathLst>
          </a:cu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4200" y="1371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Tallow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81800" y="13716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Tallow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81200" y="28956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Wax Myrtle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53000" y="28310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Wax Myrtle</a:t>
            </a:r>
            <a:endParaRPr lang="en-US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7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dirty="0" smtClean="0"/>
              <a:t>2. Preexisting Red Mulberry are now freed from the canopy cover of Chinese Tallow.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owner\AppData\Local\Temp\Temp1_Grand_isle_pics_3.zip\7B86C8B8-05DC-4421-AC5E-9220B53436E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781800" y="5943600"/>
            <a:ext cx="1300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03/01/2018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5334000"/>
            <a:ext cx="5105400" cy="1066800"/>
          </a:xfrm>
        </p:spPr>
        <p:txBody>
          <a:bodyPr>
            <a:normAutofit fontScale="90000"/>
          </a:bodyPr>
          <a:lstStyle/>
          <a:p>
            <a:r>
              <a:rPr lang="en-US" sz="2400" b="1" dirty="0" smtClean="0"/>
              <a:t>5. The dump station facing south towards campground. Over 250 trees were cut out of a 20 X 40 meter area.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owner\AppData\Local\Temp\Temp1_Grand_isle_pics_5.zip\6F7743DC-4AFC-47F7-A104-D3AE38978B2C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58000" y="6248400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05/07/2018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2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2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02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3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34200" y="632460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06/22/2019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5788" y="419100"/>
            <a:ext cx="7972425" cy="60198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 rot="20963489">
            <a:off x="1771977" y="4396548"/>
            <a:ext cx="1893496" cy="44134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rot="20920227">
            <a:off x="2458142" y="3096827"/>
            <a:ext cx="2705682" cy="85084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rot="20904164">
            <a:off x="1609922" y="3849018"/>
            <a:ext cx="813534" cy="51619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 rot="20196129">
            <a:off x="5436624" y="2661579"/>
            <a:ext cx="978924" cy="45050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502723" y="2967335"/>
            <a:ext cx="49443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 rot="21019237">
            <a:off x="2322707" y="4422523"/>
            <a:ext cx="47484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A</a:t>
            </a:r>
          </a:p>
        </p:txBody>
      </p:sp>
      <p:sp>
        <p:nvSpPr>
          <p:cNvPr id="14" name="Rectangle 13"/>
          <p:cNvSpPr/>
          <p:nvPr/>
        </p:nvSpPr>
        <p:spPr>
          <a:xfrm rot="20936197">
            <a:off x="4015601" y="3325297"/>
            <a:ext cx="320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C</a:t>
            </a:r>
          </a:p>
        </p:txBody>
      </p:sp>
      <p:sp>
        <p:nvSpPr>
          <p:cNvPr id="15" name="Rectangle 14"/>
          <p:cNvSpPr/>
          <p:nvPr/>
        </p:nvSpPr>
        <p:spPr>
          <a:xfrm rot="20401091">
            <a:off x="5633501" y="2808578"/>
            <a:ext cx="320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D</a:t>
            </a:r>
          </a:p>
        </p:txBody>
      </p:sp>
      <p:sp>
        <p:nvSpPr>
          <p:cNvPr id="16" name="Rectangle 15"/>
          <p:cNvSpPr/>
          <p:nvPr/>
        </p:nvSpPr>
        <p:spPr>
          <a:xfrm rot="20923696">
            <a:off x="1838321" y="3915847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xmlns="" val="137265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3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43800" y="5943600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7/31/2019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ump station 8 21 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ump station 9 27 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ump station 10 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ump station 11 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ump station 12 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owner\AppData\Local\Temp\Temp1_Grand_isle_pics_4..zip\CFBC3E21-F396-4F51-BC31-1FA064C4DA6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943600"/>
            <a:ext cx="3733800" cy="7620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6. Dump Station facing east.  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553200" y="62484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03/01/2018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02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6096000"/>
            <a:ext cx="5135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This image is taken from the south side facing north.</a:t>
            </a:r>
          </a:p>
          <a:p>
            <a:r>
              <a:rPr lang="en-US" b="1" dirty="0" smtClean="0"/>
              <a:t>Stem Density was close to 10 stems per 2X2 meters.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2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2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381000"/>
            <a:ext cx="10629900" cy="60198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7" name="Straight Arrow Connector 6"/>
          <p:cNvCxnSpPr/>
          <p:nvPr/>
        </p:nvCxnSpPr>
        <p:spPr>
          <a:xfrm rot="5400000">
            <a:off x="2552700" y="3848100"/>
            <a:ext cx="228600" cy="152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>
            <a:off x="2705100" y="3695700"/>
            <a:ext cx="457200" cy="762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 flipH="1" flipV="1">
            <a:off x="2286000" y="4419600"/>
            <a:ext cx="152400" cy="158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>
            <a:off x="2819400" y="3581400"/>
            <a:ext cx="533400" cy="762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6200000" flipH="1">
            <a:off x="4343400" y="3352800"/>
            <a:ext cx="228600" cy="762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200400" y="3810000"/>
            <a:ext cx="228600" cy="158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16200000" flipH="1">
            <a:off x="4381500" y="3162300"/>
            <a:ext cx="381000" cy="152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16200000" flipH="1">
            <a:off x="4533900" y="3162300"/>
            <a:ext cx="381000" cy="152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16200000" flipH="1">
            <a:off x="4762500" y="2933700"/>
            <a:ext cx="381000" cy="152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16200000" flipH="1">
            <a:off x="5219700" y="2781300"/>
            <a:ext cx="381000" cy="152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16200000" flipH="1">
            <a:off x="6591300" y="2628900"/>
            <a:ext cx="381000" cy="152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6705600" y="3276600"/>
            <a:ext cx="228600" cy="762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rot="5400000">
            <a:off x="3924299" y="4076700"/>
            <a:ext cx="228600" cy="1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rot="5400000">
            <a:off x="3619501" y="4152899"/>
            <a:ext cx="228600" cy="1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rot="5400000">
            <a:off x="3314701" y="4229099"/>
            <a:ext cx="228600" cy="1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>
            <a:off x="2857501" y="4305299"/>
            <a:ext cx="228600" cy="1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3505200" y="3657600"/>
            <a:ext cx="228600" cy="158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rot="16200000" flipV="1">
            <a:off x="1981200" y="4419600"/>
            <a:ext cx="152400" cy="152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rot="16200000" flipH="1">
            <a:off x="2513806" y="4419600"/>
            <a:ext cx="153194" cy="79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rot="16200000" flipH="1">
            <a:off x="7810500" y="2400300"/>
            <a:ext cx="152400" cy="762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/>
          <p:cNvSpPr/>
          <p:nvPr/>
        </p:nvSpPr>
        <p:spPr>
          <a:xfrm>
            <a:off x="6248400" y="3429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/>
          <p:cNvSpPr/>
          <p:nvPr/>
        </p:nvSpPr>
        <p:spPr>
          <a:xfrm>
            <a:off x="7010400" y="2590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/>
          <p:cNvSpPr/>
          <p:nvPr/>
        </p:nvSpPr>
        <p:spPr>
          <a:xfrm>
            <a:off x="6477000" y="2743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59"/>
          <p:cNvSpPr/>
          <p:nvPr/>
        </p:nvSpPr>
        <p:spPr>
          <a:xfrm>
            <a:off x="5943600" y="2743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Oval 60"/>
          <p:cNvSpPr/>
          <p:nvPr/>
        </p:nvSpPr>
        <p:spPr>
          <a:xfrm>
            <a:off x="5638800" y="3352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/>
          <p:cNvSpPr/>
          <p:nvPr/>
        </p:nvSpPr>
        <p:spPr>
          <a:xfrm>
            <a:off x="5105400" y="3505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/>
          <p:cNvSpPr/>
          <p:nvPr/>
        </p:nvSpPr>
        <p:spPr>
          <a:xfrm>
            <a:off x="3276600" y="3886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Oval 63"/>
          <p:cNvSpPr/>
          <p:nvPr/>
        </p:nvSpPr>
        <p:spPr>
          <a:xfrm>
            <a:off x="3657600" y="3810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Oval 64"/>
          <p:cNvSpPr/>
          <p:nvPr/>
        </p:nvSpPr>
        <p:spPr>
          <a:xfrm>
            <a:off x="1676400" y="4572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2593914" y="3440668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1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209800" y="4507468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981200" y="4495800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3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822514" y="3212068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4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051114" y="3059668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5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3048000" y="3505200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6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432114" y="3364468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7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194114" y="3059668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8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343400" y="2743200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9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 rot="20685763">
            <a:off x="4572000" y="2754868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10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 rot="20545914">
            <a:off x="4769550" y="2466350"/>
            <a:ext cx="45408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11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 rot="20433775">
            <a:off x="5133176" y="2351547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12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 rot="20642768">
            <a:off x="6664722" y="3298219"/>
            <a:ext cx="533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13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 rot="20433775">
            <a:off x="6449224" y="2232121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14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 rot="20433775">
            <a:off x="7571576" y="1970547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15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 rot="20433775">
            <a:off x="3913976" y="4137121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16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3553624" y="4289521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17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 rot="21208629">
            <a:off x="3257101" y="4291974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18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 rot="21208629">
            <a:off x="2799901" y="4330294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19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438400" y="4444374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20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 rot="21208629">
            <a:off x="248099" y="3339694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21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381000" y="427672"/>
            <a:ext cx="3124200" cy="147732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Photo Locations.</a:t>
            </a:r>
          </a:p>
          <a:p>
            <a:r>
              <a:rPr lang="en-US" dirty="0" smtClean="0"/>
              <a:t>Arrows indicate direction of photograph.</a:t>
            </a:r>
          </a:p>
          <a:p>
            <a:r>
              <a:rPr lang="en-US" dirty="0" smtClean="0"/>
              <a:t>Telephone pole Tallow</a:t>
            </a:r>
          </a:p>
          <a:p>
            <a:endParaRPr lang="en-US" dirty="0"/>
          </a:p>
        </p:txBody>
      </p:sp>
      <p:sp>
        <p:nvSpPr>
          <p:cNvPr id="97" name="Oval 96"/>
          <p:cNvSpPr/>
          <p:nvPr/>
        </p:nvSpPr>
        <p:spPr>
          <a:xfrm>
            <a:off x="2667000" y="13716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2133600" y="990600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5</a:t>
            </a:r>
          </a:p>
        </p:txBody>
      </p:sp>
      <p:cxnSp>
        <p:nvCxnSpPr>
          <p:cNvPr id="100" name="Straight Arrow Connector 99"/>
          <p:cNvCxnSpPr/>
          <p:nvPr/>
        </p:nvCxnSpPr>
        <p:spPr>
          <a:xfrm flipV="1">
            <a:off x="2438400" y="1143000"/>
            <a:ext cx="609600" cy="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3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05600" y="6172200"/>
            <a:ext cx="1300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07/31/2019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371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 Rounded MT Bold" pitchFamily="34" charset="0"/>
              </a:rPr>
              <a:t>Photo point reference numbers showing changes over time. 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2743199"/>
          </a:xfrm>
        </p:spPr>
        <p:txBody>
          <a:bodyPr>
            <a:normAutofit fontScale="55000" lnSpcReduction="20000"/>
          </a:bodyPr>
          <a:lstStyle/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sz="4000" b="1" dirty="0" smtClean="0"/>
              <a:t>Points 1, 2, and 3 are Block B.</a:t>
            </a:r>
          </a:p>
          <a:p>
            <a:r>
              <a:rPr lang="en-US" sz="4000" b="1" dirty="0" smtClean="0"/>
              <a:t>Points 4 – 12 are Block C. Points 8,9, and 10 are the pass through, Signs, Hydrant. Point 11 is at the speed bump.</a:t>
            </a:r>
          </a:p>
          <a:p>
            <a:r>
              <a:rPr lang="en-US" sz="4000" b="1" dirty="0" smtClean="0"/>
              <a:t>Points 13 – 15 are Block D.</a:t>
            </a:r>
          </a:p>
          <a:p>
            <a:r>
              <a:rPr lang="en-US" sz="4000" b="1" dirty="0" smtClean="0"/>
              <a:t>Points 16 – 20 are Block A</a:t>
            </a:r>
            <a:r>
              <a:rPr lang="en-US" b="1" dirty="0" smtClean="0"/>
              <a:t>.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5" name="Right Arrow 4"/>
          <p:cNvSpPr/>
          <p:nvPr/>
        </p:nvSpPr>
        <p:spPr>
          <a:xfrm>
            <a:off x="2133600" y="5105400"/>
            <a:ext cx="28194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1981200" y="2209800"/>
            <a:ext cx="28194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181600" y="2057400"/>
            <a:ext cx="838200" cy="762000"/>
          </a:xfrm>
          <a:prstGeom prst="ellipse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477000" y="2209800"/>
            <a:ext cx="685800" cy="609600"/>
          </a:xfrm>
          <a:prstGeom prst="ellipse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7467600" y="2286000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8305800" y="2362200"/>
            <a:ext cx="304800" cy="381000"/>
          </a:xfrm>
          <a:prstGeom prst="ellipse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/>
        </p:nvGraphicFramePr>
        <p:xfrm>
          <a:off x="533400" y="533400"/>
          <a:ext cx="8305800" cy="586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atin typeface="Bookman Old Style" pitchFamily="18" charset="0"/>
              </a:rPr>
              <a:t>Chinese Tallow by size class by Block (n=7519).</a:t>
            </a:r>
            <a:endParaRPr lang="en-US" sz="3200" b="1" dirty="0">
              <a:latin typeface="Bookman Old Style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owner\AppData\Local\Temp\Temp1_Grand_isle_pics_3.zip\FD0959B4-9A34-41DF-8E8D-D262835D156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467600" y="63246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03/16/2018</a:t>
            </a:r>
            <a:endParaRPr lang="en-US" b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1676400" cy="4449762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1.Block B.  &gt; 300 Chinese Tallow stems cut in picture frame.</a:t>
            </a:r>
            <a:endParaRPr lang="en-US" sz="2400" b="1" dirty="0"/>
          </a:p>
        </p:txBody>
      </p:sp>
      <p:sp>
        <p:nvSpPr>
          <p:cNvPr id="8" name="Oval 7"/>
          <p:cNvSpPr/>
          <p:nvPr/>
        </p:nvSpPr>
        <p:spPr>
          <a:xfrm>
            <a:off x="4953000" y="4114800"/>
            <a:ext cx="914400" cy="914400"/>
          </a:xfrm>
          <a:prstGeom prst="ellipse">
            <a:avLst/>
          </a:prstGeom>
          <a:noFill/>
          <a:ln w="25400" cmpd="sng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172200" y="5105400"/>
            <a:ext cx="838200" cy="838200"/>
          </a:xfrm>
          <a:prstGeom prst="ellipse">
            <a:avLst/>
          </a:prstGeom>
          <a:noFill/>
          <a:ln w="25400" cmpd="sng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286000" y="4724400"/>
            <a:ext cx="914400" cy="914400"/>
          </a:xfrm>
          <a:prstGeom prst="ellipse">
            <a:avLst/>
          </a:prstGeom>
          <a:noFill/>
          <a:ln w="25400" cmpd="sng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owner\AppData\Local\Temp\Temp1_Grand_isle_pics_4..zip\F066C4FB-4F66-4230-800F-3DC80EA3F05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715000" y="6172200"/>
            <a:ext cx="1300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05/07/2018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1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253</Words>
  <Application>Microsoft Office PowerPoint</Application>
  <PresentationFormat>On-screen Show (4:3)</PresentationFormat>
  <Paragraphs>65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Grand Isle State Park  Chinese Tallow Removal </vt:lpstr>
      <vt:lpstr>Slide 2</vt:lpstr>
      <vt:lpstr>Slide 3</vt:lpstr>
      <vt:lpstr>Photo point reference numbers showing changes over time. </vt:lpstr>
      <vt:lpstr>Slide 5</vt:lpstr>
      <vt:lpstr>Chinese Tallow by size class by Block (n=7519).</vt:lpstr>
      <vt:lpstr>1.Block B.  &gt; 300 Chinese Tallow stems cut in picture frame.</vt:lpstr>
      <vt:lpstr>Slide 8</vt:lpstr>
      <vt:lpstr>Slide 9</vt:lpstr>
      <vt:lpstr>Slide 10</vt:lpstr>
      <vt:lpstr>Slide 11</vt:lpstr>
      <vt:lpstr>Slide 12</vt:lpstr>
      <vt:lpstr>2. Preexisting Red Mulberry are now freed from the canopy cover of Chinese Tallow.</vt:lpstr>
      <vt:lpstr>5. The dump station facing south towards campground. Over 250 trees were cut out of a 20 X 40 meter area.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6. Dump Station facing east.  </vt:lpstr>
      <vt:lpstr>Slide 27</vt:lpstr>
      <vt:lpstr>Slide 28</vt:lpstr>
      <vt:lpstr>Slide 29</vt:lpstr>
      <vt:lpstr>Slide 30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Grand Isle State Park  Chinese Tallow Removal</dc:title>
  <dc:creator>David</dc:creator>
  <cp:lastModifiedBy>David</cp:lastModifiedBy>
  <cp:revision>4</cp:revision>
  <dcterms:created xsi:type="dcterms:W3CDTF">2020-02-03T18:06:24Z</dcterms:created>
  <dcterms:modified xsi:type="dcterms:W3CDTF">2020-02-03T18:12:56Z</dcterms:modified>
</cp:coreProperties>
</file>