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4" r:id="rId5"/>
  </p:sldMasterIdLst>
  <p:notesMasterIdLst>
    <p:notesMasterId r:id="rId38"/>
  </p:notesMasterIdLst>
  <p:sldIdLst>
    <p:sldId id="258" r:id="rId6"/>
    <p:sldId id="270" r:id="rId7"/>
    <p:sldId id="271" r:id="rId8"/>
    <p:sldId id="273" r:id="rId9"/>
    <p:sldId id="274" r:id="rId10"/>
    <p:sldId id="380" r:id="rId11"/>
    <p:sldId id="272" r:id="rId12"/>
    <p:sldId id="371" r:id="rId13"/>
    <p:sldId id="373" r:id="rId14"/>
    <p:sldId id="375" r:id="rId15"/>
    <p:sldId id="377" r:id="rId16"/>
    <p:sldId id="378" r:id="rId17"/>
    <p:sldId id="376" r:id="rId18"/>
    <p:sldId id="381" r:id="rId19"/>
    <p:sldId id="374" r:id="rId20"/>
    <p:sldId id="382" r:id="rId21"/>
    <p:sldId id="383" r:id="rId22"/>
    <p:sldId id="384" r:id="rId23"/>
    <p:sldId id="385" r:id="rId24"/>
    <p:sldId id="386" r:id="rId25"/>
    <p:sldId id="389" r:id="rId26"/>
    <p:sldId id="388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1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599E1A-D814-4475-8CA0-DC4E58AB0528}" v="327" dt="2019-04-30T16:22:12.630"/>
    <p1510:client id="{4456505F-6A27-4668-98A6-96AE571B6C51}" v="19" dt="2019-04-30T16:04:32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12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A1139-B48B-4D5F-94FF-1F1EBCE0B6C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3DCD1-D2B4-4FB8-98A1-79A21D8CB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5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2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01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86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23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66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43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2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9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09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17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95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29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64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26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65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0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87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1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7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38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01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79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90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25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DCD1-D2B4-4FB8-98A1-79A21D8CBF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1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4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14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19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_Registered_Logo_Full_Color_Pr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4240289"/>
            <a:ext cx="3143250" cy="3143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0017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5" t="10155" b="38802"/>
          <a:stretch/>
        </p:blipFill>
        <p:spPr>
          <a:xfrm>
            <a:off x="-12700" y="0"/>
            <a:ext cx="2667773" cy="1837780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0" t="63121"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12701" y="2"/>
            <a:ext cx="9144000" cy="37623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695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_Registered_Logo_Full_Color_Pr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-446011"/>
            <a:ext cx="3143250" cy="3143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5" t="10155" b="38802"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0" t="63121"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33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_Registered_Logo_Full_Color_Pr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4240289"/>
            <a:ext cx="3143250" cy="3143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017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5" t="10155" b="38802"/>
          <a:stretch/>
        </p:blipFill>
        <p:spPr>
          <a:xfrm>
            <a:off x="-12701" y="0"/>
            <a:ext cx="2667773" cy="1837780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0" t="63121"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12701" y="0"/>
            <a:ext cx="9144000" cy="37623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01564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I_Registered_Logo_Full_Color_Pr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4240289"/>
            <a:ext cx="3143250" cy="314325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-1" y="1"/>
            <a:ext cx="9144001" cy="3762158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017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0" t="63121"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pic>
        <p:nvPicPr>
          <p:cNvPr id="7" name="Picture 6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5" t="10155" b="38802"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2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July 2015 BOD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5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6933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Chapter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July 2015 BOD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0" name="Picture 9" descr="White-Droplets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15463" r="61510" b="31344"/>
          <a:stretch/>
        </p:blipFill>
        <p:spPr>
          <a:xfrm>
            <a:off x="-1" y="4109362"/>
            <a:ext cx="587619" cy="14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62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6933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Chapter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July 2015 BOD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0" name="Picture 9" descr="White-Droplets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15463" r="61510" b="31344"/>
          <a:stretch/>
        </p:blipFill>
        <p:spPr>
          <a:xfrm>
            <a:off x="-1" y="4109362"/>
            <a:ext cx="587619" cy="1462527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7623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2418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6933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Chapter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July 2015 BOD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0" name="Picture 9" descr="White-Droplets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15463" r="61510" b="31344"/>
          <a:stretch/>
        </p:blipFill>
        <p:spPr>
          <a:xfrm>
            <a:off x="-1" y="4109362"/>
            <a:ext cx="587619" cy="146252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-1" y="1"/>
            <a:ext cx="9144001" cy="3762158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93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81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July 2015 BOD Meeting</a:t>
            </a:r>
          </a:p>
        </p:txBody>
      </p:sp>
      <p:pic>
        <p:nvPicPr>
          <p:cNvPr id="9" name="Picture 8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11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2015 BOD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74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July 2015 BOD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July 2015 BOD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77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July 2015 BOD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59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July 2015 BOD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rademark_Logo_Full_Color_PMS_WhiteBG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8938" b="43873"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10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_Registered_Logo_Full_Color_Pr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-446011"/>
            <a:ext cx="3143250" cy="31432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17407"/>
            <a:ext cx="6400800" cy="713446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Presenter Email</a:t>
            </a:r>
          </a:p>
        </p:txBody>
      </p:sp>
      <p:pic>
        <p:nvPicPr>
          <p:cNvPr id="7" name="Picture 6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5" t="10155" b="38802"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0" t="63121"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689177" y="2475656"/>
            <a:ext cx="3629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Arial Black"/>
                <a:cs typeface="Arial Black"/>
              </a:rPr>
              <a:t>THANK YOU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127694" y="5241674"/>
            <a:ext cx="28900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301 NORTH MAIN STREET, SUITE 2000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BATON ROUGE, LA 70825</a:t>
            </a:r>
          </a:p>
          <a:p>
            <a:pPr algn="ctr"/>
            <a:endParaRPr lang="en-US" sz="1400">
              <a:solidFill>
                <a:schemeClr val="tx1"/>
              </a:solidFill>
            </a:endParaRPr>
          </a:p>
          <a:p>
            <a:pPr algn="ctr"/>
            <a:r>
              <a:rPr lang="en-US" sz="1400">
                <a:solidFill>
                  <a:schemeClr val="tx1"/>
                </a:solidFill>
              </a:rPr>
              <a:t>(225) 448-2813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WWW.THEWATERINSTITUTE.ORG</a:t>
            </a:r>
          </a:p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1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4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2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3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7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0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6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D3A0D-84AE-49D2-9AF7-475F11F413EC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8DC9C-858C-444A-A476-614640869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1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July 2015 BOD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132883E-F7B3-B746-B092-06924464A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0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b="1" i="0" kern="1200" cap="all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95C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95C4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95C4D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95C4D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95C4D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B97938-4A59-404F-A29B-1BEFFAB6E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21"/>
            <a:ext cx="9144000" cy="37978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44062" y="1634357"/>
            <a:ext cx="7772400" cy="1470025"/>
          </a:xfrm>
        </p:spPr>
        <p:txBody>
          <a:bodyPr/>
          <a:lstStyle/>
          <a:p>
            <a:pPr algn="ctr"/>
            <a:r>
              <a:rPr lang="en-US">
                <a:latin typeface="Arial Black" panose="020B0A04020102020204" pitchFamily="34" charset="0"/>
              </a:rPr>
              <a:t>BTNEP Climate Ready Estuary Report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May 2</a:t>
            </a:r>
            <a:r>
              <a:rPr lang="en-US" baseline="30000"/>
              <a:t>nd</a:t>
            </a:r>
            <a:r>
              <a:rPr lang="en-US"/>
              <a:t>, 2019</a:t>
            </a:r>
          </a:p>
        </p:txBody>
      </p:sp>
      <p:pic>
        <p:nvPicPr>
          <p:cNvPr id="6" name="Picture 5" descr="Light-Blue-Casacad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5" t="10155" b="38802"/>
          <a:stretch/>
        </p:blipFill>
        <p:spPr>
          <a:xfrm>
            <a:off x="0" y="-5221"/>
            <a:ext cx="2145890" cy="147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63E2C-038F-4BA1-B855-52632C696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578" y="5247589"/>
            <a:ext cx="3235422" cy="1124712"/>
          </a:xfrm>
          <a:prstGeom prst="rect">
            <a:avLst/>
          </a:prstGeom>
        </p:spPr>
      </p:pic>
      <p:pic>
        <p:nvPicPr>
          <p:cNvPr id="1026" name="Picture 2" descr="BTNEP Website Logo">
            <a:extLst>
              <a:ext uri="{FF2B5EF4-FFF2-40B4-BE49-F238E27FC236}">
                <a16:creationId xmlns:a16="http://schemas.microsoft.com/office/drawing/2014/main" id="{40305A7B-7603-4B11-B0CB-6046A5550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27"/>
          <a:stretch/>
        </p:blipFill>
        <p:spPr bwMode="auto">
          <a:xfrm>
            <a:off x="185554" y="5247589"/>
            <a:ext cx="2864693" cy="11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4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75443A-9A9F-4DB8-845A-F251E00F0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8123" t="29762" r="25040" b="32263"/>
          <a:stretch/>
        </p:blipFill>
        <p:spPr>
          <a:xfrm>
            <a:off x="1264554" y="1579871"/>
            <a:ext cx="2243144" cy="390653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422AF7EE-62DC-4B8A-83B5-59018A9AF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23" t="67936" r="24704" b="28401"/>
          <a:stretch/>
        </p:blipFill>
        <p:spPr>
          <a:xfrm>
            <a:off x="1260344" y="5486401"/>
            <a:ext cx="2353456" cy="37680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2990537" y="2180035"/>
            <a:ext cx="2750696" cy="57815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Identify key stakeholders, learn their interests, and level of involvement.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1EB332-ADBF-4F83-90E4-322CDCF5CDE2}"/>
              </a:ext>
            </a:extLst>
          </p:cNvPr>
          <p:cNvCxnSpPr>
            <a:cxnSpLocks/>
          </p:cNvCxnSpPr>
          <p:nvPr/>
        </p:nvCxnSpPr>
        <p:spPr>
          <a:xfrm flipH="1">
            <a:off x="3394953" y="3154603"/>
            <a:ext cx="2346281" cy="473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16F051-936F-4DF5-9387-C6CFFEA9A5C4}"/>
              </a:ext>
            </a:extLst>
          </p:cNvPr>
          <p:cNvSpPr txBox="1"/>
          <p:nvPr/>
        </p:nvSpPr>
        <p:spPr>
          <a:xfrm>
            <a:off x="5853659" y="2588275"/>
            <a:ext cx="323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Identify goals and establish scope and boundaries for vulnerability assessment. </a:t>
            </a:r>
          </a:p>
        </p:txBody>
      </p:sp>
    </p:spTree>
    <p:extLst>
      <p:ext uri="{BB962C8B-B14F-4D97-AF65-F5344CB8AC3E}">
        <p14:creationId xmlns:p14="http://schemas.microsoft.com/office/powerpoint/2010/main" val="58308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75443A-9A9F-4DB8-845A-F251E00F0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8123" t="29762" r="25040" b="32263"/>
          <a:stretch/>
        </p:blipFill>
        <p:spPr>
          <a:xfrm>
            <a:off x="1264554" y="1579871"/>
            <a:ext cx="2243144" cy="390653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422AF7EE-62DC-4B8A-83B5-59018A9AF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23" t="67936" r="24704" b="28401"/>
          <a:stretch/>
        </p:blipFill>
        <p:spPr>
          <a:xfrm>
            <a:off x="1260344" y="5486401"/>
            <a:ext cx="2353456" cy="37680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2990537" y="2180035"/>
            <a:ext cx="2750696" cy="57815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Identify key stakeholders, learn their interests, and level of involvement.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1EB332-ADBF-4F83-90E4-322CDCF5CDE2}"/>
              </a:ext>
            </a:extLst>
          </p:cNvPr>
          <p:cNvCxnSpPr>
            <a:cxnSpLocks/>
          </p:cNvCxnSpPr>
          <p:nvPr/>
        </p:nvCxnSpPr>
        <p:spPr>
          <a:xfrm flipH="1">
            <a:off x="3342808" y="3154603"/>
            <a:ext cx="2398425" cy="53297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16F051-936F-4DF5-9387-C6CFFEA9A5C4}"/>
              </a:ext>
            </a:extLst>
          </p:cNvPr>
          <p:cNvSpPr txBox="1"/>
          <p:nvPr/>
        </p:nvSpPr>
        <p:spPr>
          <a:xfrm>
            <a:off x="5853659" y="2588275"/>
            <a:ext cx="323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Identify goals and establish scope and boundaries for vulnerability assessment.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C082DA-2AE7-4533-9C69-A5DF2862674C}"/>
              </a:ext>
            </a:extLst>
          </p:cNvPr>
          <p:cNvCxnSpPr>
            <a:cxnSpLocks/>
          </p:cNvCxnSpPr>
          <p:nvPr/>
        </p:nvCxnSpPr>
        <p:spPr>
          <a:xfrm flipH="1">
            <a:off x="3342809" y="4167266"/>
            <a:ext cx="2398424" cy="221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1766A79-A2BF-49C3-A77D-66E80B8F398A}"/>
              </a:ext>
            </a:extLst>
          </p:cNvPr>
          <p:cNvSpPr txBox="1"/>
          <p:nvPr/>
        </p:nvSpPr>
        <p:spPr>
          <a:xfrm>
            <a:off x="5853657" y="3705601"/>
            <a:ext cx="32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Create broad list of climate change risks that might affect BTNEP’s ability to achieve its goals.</a:t>
            </a:r>
          </a:p>
        </p:txBody>
      </p:sp>
    </p:spTree>
    <p:extLst>
      <p:ext uri="{BB962C8B-B14F-4D97-AF65-F5344CB8AC3E}">
        <p14:creationId xmlns:p14="http://schemas.microsoft.com/office/powerpoint/2010/main" val="4007209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12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75443A-9A9F-4DB8-845A-F251E00F0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8123" t="29762" r="25040" b="32263"/>
          <a:stretch/>
        </p:blipFill>
        <p:spPr>
          <a:xfrm>
            <a:off x="1264554" y="1579871"/>
            <a:ext cx="2243144" cy="390653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422AF7EE-62DC-4B8A-83B5-59018A9AF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23" t="67936" r="24704" b="28401"/>
          <a:stretch/>
        </p:blipFill>
        <p:spPr>
          <a:xfrm>
            <a:off x="1260344" y="5486401"/>
            <a:ext cx="2353456" cy="37680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2990537" y="2180035"/>
            <a:ext cx="2750696" cy="57815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Identify key stakeholders, learn their interests, and level of involvement.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1EB332-ADBF-4F83-90E4-322CDCF5CDE2}"/>
              </a:ext>
            </a:extLst>
          </p:cNvPr>
          <p:cNvCxnSpPr>
            <a:cxnSpLocks/>
          </p:cNvCxnSpPr>
          <p:nvPr/>
        </p:nvCxnSpPr>
        <p:spPr>
          <a:xfrm flipH="1">
            <a:off x="3342809" y="3154603"/>
            <a:ext cx="2398425" cy="45435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16F051-936F-4DF5-9387-C6CFFEA9A5C4}"/>
              </a:ext>
            </a:extLst>
          </p:cNvPr>
          <p:cNvSpPr txBox="1"/>
          <p:nvPr/>
        </p:nvSpPr>
        <p:spPr>
          <a:xfrm>
            <a:off x="5853659" y="2588275"/>
            <a:ext cx="323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Identify goals and establish scope and boundaries for vulnerability assessment.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C082DA-2AE7-4533-9C69-A5DF2862674C}"/>
              </a:ext>
            </a:extLst>
          </p:cNvPr>
          <p:cNvCxnSpPr>
            <a:cxnSpLocks/>
          </p:cNvCxnSpPr>
          <p:nvPr/>
        </p:nvCxnSpPr>
        <p:spPr>
          <a:xfrm flipH="1">
            <a:off x="3342809" y="4167266"/>
            <a:ext cx="2398424" cy="22151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1766A79-A2BF-49C3-A77D-66E80B8F398A}"/>
              </a:ext>
            </a:extLst>
          </p:cNvPr>
          <p:cNvSpPr txBox="1"/>
          <p:nvPr/>
        </p:nvSpPr>
        <p:spPr>
          <a:xfrm>
            <a:off x="5853657" y="3705601"/>
            <a:ext cx="32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Create broad list of climate change risks that might affect BTNEP’s ability to achieve its goals.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08BA96-EB1D-49A7-A5B8-D9827E7C8BA9}"/>
              </a:ext>
            </a:extLst>
          </p:cNvPr>
          <p:cNvCxnSpPr>
            <a:cxnSpLocks/>
          </p:cNvCxnSpPr>
          <p:nvPr/>
        </p:nvCxnSpPr>
        <p:spPr>
          <a:xfrm flipH="1">
            <a:off x="2713220" y="5048351"/>
            <a:ext cx="29680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6EFCA0F-DBA9-4537-A587-EAC7351652C9}"/>
              </a:ext>
            </a:extLst>
          </p:cNvPr>
          <p:cNvSpPr txBox="1"/>
          <p:nvPr/>
        </p:nvSpPr>
        <p:spPr>
          <a:xfrm>
            <a:off x="5853656" y="4764446"/>
            <a:ext cx="323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Prioritize risks.</a:t>
            </a:r>
          </a:p>
        </p:txBody>
      </p:sp>
    </p:spTree>
    <p:extLst>
      <p:ext uri="{BB962C8B-B14F-4D97-AF65-F5344CB8AC3E}">
        <p14:creationId xmlns:p14="http://schemas.microsoft.com/office/powerpoint/2010/main" val="337740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75443A-9A9F-4DB8-845A-F251E00F0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8123" t="29762" r="25040" b="32263"/>
          <a:stretch/>
        </p:blipFill>
        <p:spPr>
          <a:xfrm>
            <a:off x="1264554" y="1579871"/>
            <a:ext cx="2243144" cy="390653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422AF7EE-62DC-4B8A-83B5-59018A9AF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23" t="67936" r="24704" b="28401"/>
          <a:stretch/>
        </p:blipFill>
        <p:spPr>
          <a:xfrm>
            <a:off x="1260344" y="5486401"/>
            <a:ext cx="2353456" cy="37680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2990537" y="2180035"/>
            <a:ext cx="2750696" cy="57815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Identify key stakeholders, learn their interests, and level of involvement.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1EB332-ADBF-4F83-90E4-322CDCF5CDE2}"/>
              </a:ext>
            </a:extLst>
          </p:cNvPr>
          <p:cNvCxnSpPr>
            <a:cxnSpLocks/>
          </p:cNvCxnSpPr>
          <p:nvPr/>
        </p:nvCxnSpPr>
        <p:spPr>
          <a:xfrm flipH="1">
            <a:off x="3342809" y="3154603"/>
            <a:ext cx="2398425" cy="47381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16F051-936F-4DF5-9387-C6CFFEA9A5C4}"/>
              </a:ext>
            </a:extLst>
          </p:cNvPr>
          <p:cNvSpPr txBox="1"/>
          <p:nvPr/>
        </p:nvSpPr>
        <p:spPr>
          <a:xfrm>
            <a:off x="5853659" y="2588275"/>
            <a:ext cx="323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Identify goals and establish scope and boundaries for vulnerability assessment.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C082DA-2AE7-4533-9C69-A5DF2862674C}"/>
              </a:ext>
            </a:extLst>
          </p:cNvPr>
          <p:cNvCxnSpPr>
            <a:cxnSpLocks/>
          </p:cNvCxnSpPr>
          <p:nvPr/>
        </p:nvCxnSpPr>
        <p:spPr>
          <a:xfrm flipH="1">
            <a:off x="3342809" y="4167266"/>
            <a:ext cx="2398424" cy="22151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1766A79-A2BF-49C3-A77D-66E80B8F398A}"/>
              </a:ext>
            </a:extLst>
          </p:cNvPr>
          <p:cNvSpPr txBox="1"/>
          <p:nvPr/>
        </p:nvSpPr>
        <p:spPr>
          <a:xfrm>
            <a:off x="5853657" y="3705601"/>
            <a:ext cx="32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Create broad list of climate change risks that might affect BTNEP’s ability to achieve its goals.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08BA96-EB1D-49A7-A5B8-D9827E7C8BA9}"/>
              </a:ext>
            </a:extLst>
          </p:cNvPr>
          <p:cNvCxnSpPr>
            <a:cxnSpLocks/>
          </p:cNvCxnSpPr>
          <p:nvPr/>
        </p:nvCxnSpPr>
        <p:spPr>
          <a:xfrm flipH="1">
            <a:off x="2713220" y="5048351"/>
            <a:ext cx="2968052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6EFCA0F-DBA9-4537-A587-EAC7351652C9}"/>
              </a:ext>
            </a:extLst>
          </p:cNvPr>
          <p:cNvSpPr txBox="1"/>
          <p:nvPr/>
        </p:nvSpPr>
        <p:spPr>
          <a:xfrm>
            <a:off x="5853656" y="4764446"/>
            <a:ext cx="323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Prioritize risks.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D625D28-4E13-4DF6-B05F-0FD38AF4BBA1}"/>
              </a:ext>
            </a:extLst>
          </p:cNvPr>
          <p:cNvCxnSpPr>
            <a:cxnSpLocks/>
          </p:cNvCxnSpPr>
          <p:nvPr/>
        </p:nvCxnSpPr>
        <p:spPr>
          <a:xfrm flipH="1">
            <a:off x="3721975" y="5674805"/>
            <a:ext cx="1959297" cy="14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BC2209A-B387-43A0-962D-FD78EF74B9B3}"/>
              </a:ext>
            </a:extLst>
          </p:cNvPr>
          <p:cNvSpPr txBox="1"/>
          <p:nvPr/>
        </p:nvSpPr>
        <p:spPr>
          <a:xfrm>
            <a:off x="5853659" y="5522293"/>
            <a:ext cx="3237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Develop consequences/probability matrix and review with stakeholders. </a:t>
            </a:r>
          </a:p>
        </p:txBody>
      </p:sp>
    </p:spTree>
    <p:extLst>
      <p:ext uri="{BB962C8B-B14F-4D97-AF65-F5344CB8AC3E}">
        <p14:creationId xmlns:p14="http://schemas.microsoft.com/office/powerpoint/2010/main" val="634033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C642CD3-D0A2-4929-8BE7-40AB61D94E7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1083762"/>
              </p:ext>
            </p:extLst>
          </p:nvPr>
        </p:nvGraphicFramePr>
        <p:xfrm>
          <a:off x="710119" y="1334780"/>
          <a:ext cx="6673174" cy="4817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603">
                  <a:extLst>
                    <a:ext uri="{9D8B030D-6E8A-4147-A177-3AD203B41FA5}">
                      <a16:colId xmlns:a16="http://schemas.microsoft.com/office/drawing/2014/main" val="1920581533"/>
                    </a:ext>
                  </a:extLst>
                </a:gridCol>
                <a:gridCol w="507001">
                  <a:extLst>
                    <a:ext uri="{9D8B030D-6E8A-4147-A177-3AD203B41FA5}">
                      <a16:colId xmlns:a16="http://schemas.microsoft.com/office/drawing/2014/main" val="3757152349"/>
                    </a:ext>
                  </a:extLst>
                </a:gridCol>
                <a:gridCol w="1841190">
                  <a:extLst>
                    <a:ext uri="{9D8B030D-6E8A-4147-A177-3AD203B41FA5}">
                      <a16:colId xmlns:a16="http://schemas.microsoft.com/office/drawing/2014/main" val="2214464054"/>
                    </a:ext>
                  </a:extLst>
                </a:gridCol>
                <a:gridCol w="1841190">
                  <a:extLst>
                    <a:ext uri="{9D8B030D-6E8A-4147-A177-3AD203B41FA5}">
                      <a16:colId xmlns:a16="http://schemas.microsoft.com/office/drawing/2014/main" val="3648646052"/>
                    </a:ext>
                  </a:extLst>
                </a:gridCol>
                <a:gridCol w="1841190">
                  <a:extLst>
                    <a:ext uri="{9D8B030D-6E8A-4147-A177-3AD203B41FA5}">
                      <a16:colId xmlns:a16="http://schemas.microsoft.com/office/drawing/2014/main" val="2415186078"/>
                    </a:ext>
                  </a:extLst>
                </a:gridCol>
              </a:tblGrid>
              <a:tr h="1225316"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690502"/>
                  </a:ext>
                </a:extLst>
              </a:tr>
              <a:tr h="1221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804020"/>
                  </a:ext>
                </a:extLst>
              </a:tr>
              <a:tr h="1221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980672"/>
                  </a:ext>
                </a:extLst>
              </a:tr>
              <a:tr h="603921"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345812"/>
                  </a:ext>
                </a:extLst>
              </a:tr>
              <a:tr h="546124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88996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16848A0-B549-432B-944C-B691AADA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1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Consequence/probability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5770D-E053-49F6-B67C-2BF6FD89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14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6D5EA7-3582-4A67-880F-3BA5720DD894}"/>
              </a:ext>
            </a:extLst>
          </p:cNvPr>
          <p:cNvGrpSpPr/>
          <p:nvPr/>
        </p:nvGrpSpPr>
        <p:grpSpPr>
          <a:xfrm>
            <a:off x="682960" y="1152325"/>
            <a:ext cx="6661421" cy="4905561"/>
            <a:chOff x="430041" y="1235183"/>
            <a:chExt cx="6661421" cy="49055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0D5CAB-C6C2-476D-9DE2-D8321A05482C}"/>
                </a:ext>
              </a:extLst>
            </p:cNvPr>
            <p:cNvSpPr txBox="1"/>
            <p:nvPr/>
          </p:nvSpPr>
          <p:spPr>
            <a:xfrm rot="16200000">
              <a:off x="-674329" y="2814857"/>
              <a:ext cx="2855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Likelihood Probability of Occurrence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C34DB3-7BA4-4662-A4AF-F3233FC665B9}"/>
                </a:ext>
              </a:extLst>
            </p:cNvPr>
            <p:cNvSpPr txBox="1"/>
            <p:nvPr/>
          </p:nvSpPr>
          <p:spPr>
            <a:xfrm rot="16200000">
              <a:off x="899884" y="4259636"/>
              <a:ext cx="830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Low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F5D579-9B62-4584-AC82-A40C537BC124}"/>
                </a:ext>
              </a:extLst>
            </p:cNvPr>
            <p:cNvSpPr txBox="1"/>
            <p:nvPr/>
          </p:nvSpPr>
          <p:spPr>
            <a:xfrm>
              <a:off x="2403743" y="5771412"/>
              <a:ext cx="4018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Consequences of Impact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2333E0-6D23-4A18-8678-D35FBEA7D23F}"/>
                </a:ext>
              </a:extLst>
            </p:cNvPr>
            <p:cNvSpPr txBox="1"/>
            <p:nvPr/>
          </p:nvSpPr>
          <p:spPr>
            <a:xfrm rot="16200000">
              <a:off x="505488" y="3007888"/>
              <a:ext cx="161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Medium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8EB58B-F465-4BFC-B5A0-6F03D9AF7A05}"/>
                </a:ext>
              </a:extLst>
            </p:cNvPr>
            <p:cNvSpPr txBox="1"/>
            <p:nvPr/>
          </p:nvSpPr>
          <p:spPr>
            <a:xfrm rot="16200000">
              <a:off x="505488" y="1860129"/>
              <a:ext cx="161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High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A6CA83-CB85-46B5-951A-990DC26CE500}"/>
                </a:ext>
              </a:extLst>
            </p:cNvPr>
            <p:cNvSpPr txBox="1"/>
            <p:nvPr/>
          </p:nvSpPr>
          <p:spPr>
            <a:xfrm>
              <a:off x="2184627" y="5193039"/>
              <a:ext cx="830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4649FC-1BBE-4FB9-8C0E-0D3EE3767DF0}"/>
                </a:ext>
              </a:extLst>
            </p:cNvPr>
            <p:cNvSpPr txBox="1"/>
            <p:nvPr/>
          </p:nvSpPr>
          <p:spPr>
            <a:xfrm>
              <a:off x="3453493" y="5242702"/>
              <a:ext cx="161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Medium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C836CA-317A-4305-B0D7-A705E338071D}"/>
                </a:ext>
              </a:extLst>
            </p:cNvPr>
            <p:cNvSpPr txBox="1"/>
            <p:nvPr/>
          </p:nvSpPr>
          <p:spPr>
            <a:xfrm>
              <a:off x="5472239" y="5242702"/>
              <a:ext cx="161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High</a:t>
              </a:r>
            </a:p>
          </p:txBody>
        </p:sp>
      </p:grp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20F3D93-07B2-4C5D-B855-D2AC119CF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34529"/>
              </p:ext>
            </p:extLst>
          </p:nvPr>
        </p:nvGraphicFramePr>
        <p:xfrm>
          <a:off x="7620000" y="3145314"/>
          <a:ext cx="117073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735">
                  <a:extLst>
                    <a:ext uri="{9D8B030D-6E8A-4147-A177-3AD203B41FA5}">
                      <a16:colId xmlns:a16="http://schemas.microsoft.com/office/drawing/2014/main" val="174728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Priority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806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406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23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829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83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85F3B3A8-92D5-4851-B661-452FD56E5B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4569" t="29800" r="18926" b="31256"/>
          <a:stretch/>
        </p:blipFill>
        <p:spPr>
          <a:xfrm>
            <a:off x="3009174" y="1529461"/>
            <a:ext cx="2063495" cy="3873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15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5185094" y="2185527"/>
            <a:ext cx="556139" cy="398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Explore opportunities and constraints. Develop list of potential partners.</a:t>
            </a:r>
          </a:p>
        </p:txBody>
      </p:sp>
      <p:pic>
        <p:nvPicPr>
          <p:cNvPr id="27" name="Content Placeholder 6">
            <a:extLst>
              <a:ext uri="{FF2B5EF4-FFF2-40B4-BE49-F238E27FC236}">
                <a16:creationId xmlns:a16="http://schemas.microsoft.com/office/drawing/2014/main" id="{4DE26AF7-C9DF-4E4F-A88B-4A0291B20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49" t="68579" r="18522" b="26679"/>
          <a:stretch/>
        </p:blipFill>
        <p:spPr>
          <a:xfrm>
            <a:off x="2907385" y="5480496"/>
            <a:ext cx="2060525" cy="5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6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85F3B3A8-92D5-4851-B661-452FD56E5B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174" y="1529461"/>
            <a:ext cx="2063495" cy="3873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16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5185094" y="2185527"/>
            <a:ext cx="556139" cy="39881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Explore opportunities and constraints. Develop list of potential partners.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1EB332-ADBF-4F83-90E4-322CDCF5CDE2}"/>
              </a:ext>
            </a:extLst>
          </p:cNvPr>
          <p:cNvCxnSpPr>
            <a:cxnSpLocks/>
          </p:cNvCxnSpPr>
          <p:nvPr/>
        </p:nvCxnSpPr>
        <p:spPr>
          <a:xfrm flipH="1">
            <a:off x="4849318" y="3050498"/>
            <a:ext cx="891916" cy="235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16F051-936F-4DF5-9387-C6CFFEA9A5C4}"/>
              </a:ext>
            </a:extLst>
          </p:cNvPr>
          <p:cNvSpPr txBox="1"/>
          <p:nvPr/>
        </p:nvSpPr>
        <p:spPr>
          <a:xfrm>
            <a:off x="5853659" y="2588275"/>
            <a:ext cx="323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Decide whether to mitigate, transfer, accept, or avoid each risks.</a:t>
            </a:r>
          </a:p>
        </p:txBody>
      </p:sp>
      <p:pic>
        <p:nvPicPr>
          <p:cNvPr id="27" name="Content Placeholder 6">
            <a:extLst>
              <a:ext uri="{FF2B5EF4-FFF2-40B4-BE49-F238E27FC236}">
                <a16:creationId xmlns:a16="http://schemas.microsoft.com/office/drawing/2014/main" id="{4DE26AF7-C9DF-4E4F-A88B-4A0291B20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49" t="68579" r="18522" b="26679"/>
          <a:stretch/>
        </p:blipFill>
        <p:spPr>
          <a:xfrm>
            <a:off x="2907385" y="5480496"/>
            <a:ext cx="2060525" cy="5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41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85F3B3A8-92D5-4851-B661-452FD56E5B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4569" t="29800" r="18926" b="31256"/>
          <a:stretch/>
        </p:blipFill>
        <p:spPr>
          <a:xfrm>
            <a:off x="3009174" y="1529461"/>
            <a:ext cx="2063495" cy="3873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17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5185094" y="2185527"/>
            <a:ext cx="556139" cy="39881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Explore opportunities and constraints. Develop list of potential partners.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1EB332-ADBF-4F83-90E4-322CDCF5CDE2}"/>
              </a:ext>
            </a:extLst>
          </p:cNvPr>
          <p:cNvCxnSpPr>
            <a:cxnSpLocks/>
          </p:cNvCxnSpPr>
          <p:nvPr/>
        </p:nvCxnSpPr>
        <p:spPr>
          <a:xfrm flipH="1">
            <a:off x="4849318" y="3050498"/>
            <a:ext cx="891916" cy="23568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16F051-936F-4DF5-9387-C6CFFEA9A5C4}"/>
              </a:ext>
            </a:extLst>
          </p:cNvPr>
          <p:cNvSpPr txBox="1"/>
          <p:nvPr/>
        </p:nvSpPr>
        <p:spPr>
          <a:xfrm>
            <a:off x="5853659" y="2588275"/>
            <a:ext cx="323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Decide whether to mitigate, transfer, accept, or avoid each risks.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C082DA-2AE7-4533-9C69-A5DF2862674C}"/>
              </a:ext>
            </a:extLst>
          </p:cNvPr>
          <p:cNvCxnSpPr>
            <a:cxnSpLocks/>
          </p:cNvCxnSpPr>
          <p:nvPr/>
        </p:nvCxnSpPr>
        <p:spPr>
          <a:xfrm flipH="1">
            <a:off x="5072669" y="3940782"/>
            <a:ext cx="668565" cy="22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1766A79-A2BF-49C3-A77D-66E80B8F398A}"/>
              </a:ext>
            </a:extLst>
          </p:cNvPr>
          <p:cNvSpPr txBox="1"/>
          <p:nvPr/>
        </p:nvSpPr>
        <p:spPr>
          <a:xfrm>
            <a:off x="5853659" y="3479117"/>
            <a:ext cx="32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Develop a list of adaptation actions and select best actions for implementation.</a:t>
            </a:r>
          </a:p>
        </p:txBody>
      </p:sp>
      <p:pic>
        <p:nvPicPr>
          <p:cNvPr id="27" name="Content Placeholder 6">
            <a:extLst>
              <a:ext uri="{FF2B5EF4-FFF2-40B4-BE49-F238E27FC236}">
                <a16:creationId xmlns:a16="http://schemas.microsoft.com/office/drawing/2014/main" id="{4DE26AF7-C9DF-4E4F-A88B-4A0291B20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49" t="68579" r="18522" b="26679"/>
          <a:stretch/>
        </p:blipFill>
        <p:spPr>
          <a:xfrm>
            <a:off x="2907385" y="5480496"/>
            <a:ext cx="2060525" cy="5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5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85F3B3A8-92D5-4851-B661-452FD56E5B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4569" t="29800" r="18926" b="31256"/>
          <a:stretch/>
        </p:blipFill>
        <p:spPr>
          <a:xfrm>
            <a:off x="3009174" y="1529461"/>
            <a:ext cx="2063495" cy="3873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18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5185094" y="2185527"/>
            <a:ext cx="556139" cy="39881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Explore opportunities and constraints. Develop list of potential partners.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1EB332-ADBF-4F83-90E4-322CDCF5CDE2}"/>
              </a:ext>
            </a:extLst>
          </p:cNvPr>
          <p:cNvCxnSpPr>
            <a:cxnSpLocks/>
          </p:cNvCxnSpPr>
          <p:nvPr/>
        </p:nvCxnSpPr>
        <p:spPr>
          <a:xfrm flipH="1">
            <a:off x="4849318" y="3050498"/>
            <a:ext cx="891916" cy="23568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16F051-936F-4DF5-9387-C6CFFEA9A5C4}"/>
              </a:ext>
            </a:extLst>
          </p:cNvPr>
          <p:cNvSpPr txBox="1"/>
          <p:nvPr/>
        </p:nvSpPr>
        <p:spPr>
          <a:xfrm>
            <a:off x="5853659" y="2588275"/>
            <a:ext cx="323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Decide whether to mitigate, transfer, accept, or avoid each risks.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C082DA-2AE7-4533-9C69-A5DF2862674C}"/>
              </a:ext>
            </a:extLst>
          </p:cNvPr>
          <p:cNvCxnSpPr>
            <a:cxnSpLocks/>
          </p:cNvCxnSpPr>
          <p:nvPr/>
        </p:nvCxnSpPr>
        <p:spPr>
          <a:xfrm flipH="1">
            <a:off x="5072669" y="3940782"/>
            <a:ext cx="668565" cy="22648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1766A79-A2BF-49C3-A77D-66E80B8F398A}"/>
              </a:ext>
            </a:extLst>
          </p:cNvPr>
          <p:cNvSpPr txBox="1"/>
          <p:nvPr/>
        </p:nvSpPr>
        <p:spPr>
          <a:xfrm>
            <a:off x="5853659" y="3479117"/>
            <a:ext cx="32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Develop a list of adaptation actions and select best actions for implementation.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08BA96-EB1D-49A7-A5B8-D9827E7C8BA9}"/>
              </a:ext>
            </a:extLst>
          </p:cNvPr>
          <p:cNvCxnSpPr>
            <a:cxnSpLocks/>
          </p:cNvCxnSpPr>
          <p:nvPr/>
        </p:nvCxnSpPr>
        <p:spPr>
          <a:xfrm flipH="1">
            <a:off x="5072669" y="4971393"/>
            <a:ext cx="668565" cy="76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6EFCA0F-DBA9-4537-A587-EAC7351652C9}"/>
              </a:ext>
            </a:extLst>
          </p:cNvPr>
          <p:cNvSpPr txBox="1"/>
          <p:nvPr/>
        </p:nvSpPr>
        <p:spPr>
          <a:xfrm>
            <a:off x="5853656" y="4479889"/>
            <a:ext cx="32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Create plan to ensure actions are moving forward and risks are mitigated.</a:t>
            </a:r>
          </a:p>
        </p:txBody>
      </p:sp>
      <p:pic>
        <p:nvPicPr>
          <p:cNvPr id="27" name="Content Placeholder 6">
            <a:extLst>
              <a:ext uri="{FF2B5EF4-FFF2-40B4-BE49-F238E27FC236}">
                <a16:creationId xmlns:a16="http://schemas.microsoft.com/office/drawing/2014/main" id="{4DE26AF7-C9DF-4E4F-A88B-4A0291B20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49" t="68579" r="18522" b="26679"/>
          <a:stretch/>
        </p:blipFill>
        <p:spPr>
          <a:xfrm>
            <a:off x="2907385" y="5480496"/>
            <a:ext cx="2060525" cy="5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2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85F3B3A8-92D5-4851-B661-452FD56E5B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4569" t="29800" r="18926" b="31256"/>
          <a:stretch/>
        </p:blipFill>
        <p:spPr>
          <a:xfrm>
            <a:off x="3009174" y="1529461"/>
            <a:ext cx="2063495" cy="3873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19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5185094" y="2185527"/>
            <a:ext cx="556139" cy="39881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Explore opportunities and constraints. Develop list of potential partners.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1EB332-ADBF-4F83-90E4-322CDCF5CDE2}"/>
              </a:ext>
            </a:extLst>
          </p:cNvPr>
          <p:cNvCxnSpPr>
            <a:cxnSpLocks/>
          </p:cNvCxnSpPr>
          <p:nvPr/>
        </p:nvCxnSpPr>
        <p:spPr>
          <a:xfrm flipH="1">
            <a:off x="4849318" y="3050498"/>
            <a:ext cx="891916" cy="23568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16F051-936F-4DF5-9387-C6CFFEA9A5C4}"/>
              </a:ext>
            </a:extLst>
          </p:cNvPr>
          <p:cNvSpPr txBox="1"/>
          <p:nvPr/>
        </p:nvSpPr>
        <p:spPr>
          <a:xfrm>
            <a:off x="5853659" y="2588275"/>
            <a:ext cx="323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Decide whether to mitigate, transfer, accept, or avoid each risks.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C082DA-2AE7-4533-9C69-A5DF2862674C}"/>
              </a:ext>
            </a:extLst>
          </p:cNvPr>
          <p:cNvCxnSpPr>
            <a:cxnSpLocks/>
          </p:cNvCxnSpPr>
          <p:nvPr/>
        </p:nvCxnSpPr>
        <p:spPr>
          <a:xfrm flipH="1">
            <a:off x="5072669" y="3940782"/>
            <a:ext cx="668565" cy="22648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1766A79-A2BF-49C3-A77D-66E80B8F398A}"/>
              </a:ext>
            </a:extLst>
          </p:cNvPr>
          <p:cNvSpPr txBox="1"/>
          <p:nvPr/>
        </p:nvSpPr>
        <p:spPr>
          <a:xfrm>
            <a:off x="5853659" y="3479117"/>
            <a:ext cx="32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Develop a list of adaptation actions and select best actions for implementation.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08BA96-EB1D-49A7-A5B8-D9827E7C8BA9}"/>
              </a:ext>
            </a:extLst>
          </p:cNvPr>
          <p:cNvCxnSpPr>
            <a:cxnSpLocks/>
          </p:cNvCxnSpPr>
          <p:nvPr/>
        </p:nvCxnSpPr>
        <p:spPr>
          <a:xfrm flipH="1">
            <a:off x="5072669" y="4971393"/>
            <a:ext cx="668565" cy="7695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6EFCA0F-DBA9-4537-A587-EAC7351652C9}"/>
              </a:ext>
            </a:extLst>
          </p:cNvPr>
          <p:cNvSpPr txBox="1"/>
          <p:nvPr/>
        </p:nvSpPr>
        <p:spPr>
          <a:xfrm>
            <a:off x="5853656" y="4479889"/>
            <a:ext cx="32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Create plan to ensure actions are moving forward and risks are mitigated.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D625D28-4E13-4DF6-B05F-0FD38AF4BBA1}"/>
              </a:ext>
            </a:extLst>
          </p:cNvPr>
          <p:cNvCxnSpPr>
            <a:cxnSpLocks/>
          </p:cNvCxnSpPr>
          <p:nvPr/>
        </p:nvCxnSpPr>
        <p:spPr>
          <a:xfrm flipH="1">
            <a:off x="5072669" y="5704418"/>
            <a:ext cx="6086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BC2209A-B387-43A0-962D-FD78EF74B9B3}"/>
              </a:ext>
            </a:extLst>
          </p:cNvPr>
          <p:cNvSpPr txBox="1"/>
          <p:nvPr/>
        </p:nvSpPr>
        <p:spPr>
          <a:xfrm>
            <a:off x="5853659" y="5522293"/>
            <a:ext cx="32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Monitor and review vulnerability assessment and action plans and update as necessary. </a:t>
            </a:r>
          </a:p>
        </p:txBody>
      </p:sp>
      <p:pic>
        <p:nvPicPr>
          <p:cNvPr id="27" name="Content Placeholder 6">
            <a:extLst>
              <a:ext uri="{FF2B5EF4-FFF2-40B4-BE49-F238E27FC236}">
                <a16:creationId xmlns:a16="http://schemas.microsoft.com/office/drawing/2014/main" id="{4DE26AF7-C9DF-4E4F-A88B-4A0291B20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49" t="68579" r="18522" b="26679"/>
          <a:stretch/>
        </p:blipFill>
        <p:spPr>
          <a:xfrm>
            <a:off x="2907385" y="5480496"/>
            <a:ext cx="2060525" cy="5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7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607" y="80890"/>
            <a:ext cx="2944764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883E-F7B3-B746-B092-06924464A9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8D9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8D97">
                  <a:lumMod val="60000"/>
                  <a:lumOff val="4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8405F0E7-21C2-41C4-86CF-FF5C1A2FCCBE}"/>
              </a:ext>
            </a:extLst>
          </p:cNvPr>
          <p:cNvSpPr txBox="1">
            <a:spLocks/>
          </p:cNvSpPr>
          <p:nvPr/>
        </p:nvSpPr>
        <p:spPr>
          <a:xfrm>
            <a:off x="5596602" y="1857391"/>
            <a:ext cx="343959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Assess climate change vulnerabilities</a:t>
            </a:r>
          </a:p>
          <a:p>
            <a:r>
              <a:rPr lang="en-US"/>
              <a:t>Develop and implement adaptation strategies</a:t>
            </a:r>
          </a:p>
          <a:p>
            <a:r>
              <a:rPr lang="en-US"/>
              <a:t>Engage and educate stakeholders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D98C7-A3DC-4DD5-AFAB-A40311B89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" r="5125"/>
          <a:stretch/>
        </p:blipFill>
        <p:spPr>
          <a:xfrm>
            <a:off x="340962" y="2498614"/>
            <a:ext cx="5151587" cy="201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50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C642CD3-D0A2-4929-8BE7-40AB61D94E7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10119" y="1334780"/>
          <a:ext cx="6673174" cy="4817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603">
                  <a:extLst>
                    <a:ext uri="{9D8B030D-6E8A-4147-A177-3AD203B41FA5}">
                      <a16:colId xmlns:a16="http://schemas.microsoft.com/office/drawing/2014/main" val="1920581533"/>
                    </a:ext>
                  </a:extLst>
                </a:gridCol>
                <a:gridCol w="507001">
                  <a:extLst>
                    <a:ext uri="{9D8B030D-6E8A-4147-A177-3AD203B41FA5}">
                      <a16:colId xmlns:a16="http://schemas.microsoft.com/office/drawing/2014/main" val="3757152349"/>
                    </a:ext>
                  </a:extLst>
                </a:gridCol>
                <a:gridCol w="1841190">
                  <a:extLst>
                    <a:ext uri="{9D8B030D-6E8A-4147-A177-3AD203B41FA5}">
                      <a16:colId xmlns:a16="http://schemas.microsoft.com/office/drawing/2014/main" val="2214464054"/>
                    </a:ext>
                  </a:extLst>
                </a:gridCol>
                <a:gridCol w="1841190">
                  <a:extLst>
                    <a:ext uri="{9D8B030D-6E8A-4147-A177-3AD203B41FA5}">
                      <a16:colId xmlns:a16="http://schemas.microsoft.com/office/drawing/2014/main" val="3648646052"/>
                    </a:ext>
                  </a:extLst>
                </a:gridCol>
                <a:gridCol w="1841190">
                  <a:extLst>
                    <a:ext uri="{9D8B030D-6E8A-4147-A177-3AD203B41FA5}">
                      <a16:colId xmlns:a16="http://schemas.microsoft.com/office/drawing/2014/main" val="2415186078"/>
                    </a:ext>
                  </a:extLst>
                </a:gridCol>
              </a:tblGrid>
              <a:tr h="1225316"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690502"/>
                  </a:ext>
                </a:extLst>
              </a:tr>
              <a:tr h="1221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804020"/>
                  </a:ext>
                </a:extLst>
              </a:tr>
              <a:tr h="1221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980672"/>
                  </a:ext>
                </a:extLst>
              </a:tr>
              <a:tr h="603921"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345812"/>
                  </a:ext>
                </a:extLst>
              </a:tr>
              <a:tr h="546124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88996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16848A0-B549-432B-944C-B691AADA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1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Consequence/probability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5770D-E053-49F6-B67C-2BF6FD89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20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6D5EA7-3582-4A67-880F-3BA5720DD894}"/>
              </a:ext>
            </a:extLst>
          </p:cNvPr>
          <p:cNvGrpSpPr/>
          <p:nvPr/>
        </p:nvGrpSpPr>
        <p:grpSpPr>
          <a:xfrm>
            <a:off x="682960" y="1152325"/>
            <a:ext cx="6661421" cy="4905561"/>
            <a:chOff x="430041" y="1235183"/>
            <a:chExt cx="6661421" cy="49055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0D5CAB-C6C2-476D-9DE2-D8321A05482C}"/>
                </a:ext>
              </a:extLst>
            </p:cNvPr>
            <p:cNvSpPr txBox="1"/>
            <p:nvPr/>
          </p:nvSpPr>
          <p:spPr>
            <a:xfrm rot="16200000">
              <a:off x="-674329" y="2814857"/>
              <a:ext cx="2855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Likelihood Probability of Occurrence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C34DB3-7BA4-4662-A4AF-F3233FC665B9}"/>
                </a:ext>
              </a:extLst>
            </p:cNvPr>
            <p:cNvSpPr txBox="1"/>
            <p:nvPr/>
          </p:nvSpPr>
          <p:spPr>
            <a:xfrm rot="16200000">
              <a:off x="899884" y="4259636"/>
              <a:ext cx="830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Low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F5D579-9B62-4584-AC82-A40C537BC124}"/>
                </a:ext>
              </a:extLst>
            </p:cNvPr>
            <p:cNvSpPr txBox="1"/>
            <p:nvPr/>
          </p:nvSpPr>
          <p:spPr>
            <a:xfrm>
              <a:off x="2403743" y="5771412"/>
              <a:ext cx="4018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Consequences of Impact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2333E0-6D23-4A18-8678-D35FBEA7D23F}"/>
                </a:ext>
              </a:extLst>
            </p:cNvPr>
            <p:cNvSpPr txBox="1"/>
            <p:nvPr/>
          </p:nvSpPr>
          <p:spPr>
            <a:xfrm rot="16200000">
              <a:off x="505488" y="3007888"/>
              <a:ext cx="161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Medium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8EB58B-F465-4BFC-B5A0-6F03D9AF7A05}"/>
                </a:ext>
              </a:extLst>
            </p:cNvPr>
            <p:cNvSpPr txBox="1"/>
            <p:nvPr/>
          </p:nvSpPr>
          <p:spPr>
            <a:xfrm rot="16200000">
              <a:off x="505488" y="1860129"/>
              <a:ext cx="161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High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A6CA83-CB85-46B5-951A-990DC26CE500}"/>
                </a:ext>
              </a:extLst>
            </p:cNvPr>
            <p:cNvSpPr txBox="1"/>
            <p:nvPr/>
          </p:nvSpPr>
          <p:spPr>
            <a:xfrm>
              <a:off x="2184627" y="5193039"/>
              <a:ext cx="830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4649FC-1BBE-4FB9-8C0E-0D3EE3767DF0}"/>
                </a:ext>
              </a:extLst>
            </p:cNvPr>
            <p:cNvSpPr txBox="1"/>
            <p:nvPr/>
          </p:nvSpPr>
          <p:spPr>
            <a:xfrm>
              <a:off x="3453493" y="5242702"/>
              <a:ext cx="161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Medium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C836CA-317A-4305-B0D7-A705E338071D}"/>
                </a:ext>
              </a:extLst>
            </p:cNvPr>
            <p:cNvSpPr txBox="1"/>
            <p:nvPr/>
          </p:nvSpPr>
          <p:spPr>
            <a:xfrm>
              <a:off x="5472239" y="5242702"/>
              <a:ext cx="161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High</a:t>
              </a:r>
            </a:p>
          </p:txBody>
        </p:sp>
      </p:grp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20F3D93-07B2-4C5D-B855-D2AC119CF803}"/>
              </a:ext>
            </a:extLst>
          </p:cNvPr>
          <p:cNvGraphicFramePr>
            <a:graphicFrameLocks noGrp="1"/>
          </p:cNvGraphicFramePr>
          <p:nvPr/>
        </p:nvGraphicFramePr>
        <p:xfrm>
          <a:off x="7620000" y="3145314"/>
          <a:ext cx="117073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735">
                  <a:extLst>
                    <a:ext uri="{9D8B030D-6E8A-4147-A177-3AD203B41FA5}">
                      <a16:colId xmlns:a16="http://schemas.microsoft.com/office/drawing/2014/main" val="174728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Priority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806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406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23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829063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335BD22-F1DC-4E85-A76A-CA7C2FAACDBE}"/>
              </a:ext>
            </a:extLst>
          </p:cNvPr>
          <p:cNvCxnSpPr>
            <a:cxnSpLocks/>
          </p:cNvCxnSpPr>
          <p:nvPr/>
        </p:nvCxnSpPr>
        <p:spPr>
          <a:xfrm flipH="1">
            <a:off x="4688732" y="1984443"/>
            <a:ext cx="10364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E0B844-7B2B-409D-9598-D5BEB7980402}"/>
              </a:ext>
            </a:extLst>
          </p:cNvPr>
          <p:cNvCxnSpPr>
            <a:cxnSpLocks/>
          </p:cNvCxnSpPr>
          <p:nvPr/>
        </p:nvCxnSpPr>
        <p:spPr>
          <a:xfrm flipH="1">
            <a:off x="2564859" y="1984443"/>
            <a:ext cx="13359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11520C-4994-4DCA-AC42-5BEB29B27686}"/>
              </a:ext>
            </a:extLst>
          </p:cNvPr>
          <p:cNvCxnSpPr>
            <a:cxnSpLocks/>
          </p:cNvCxnSpPr>
          <p:nvPr/>
        </p:nvCxnSpPr>
        <p:spPr>
          <a:xfrm flipH="1">
            <a:off x="3978613" y="3304162"/>
            <a:ext cx="325791" cy="810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AB08A-4C05-43AC-82B4-DE5DE5B49095}"/>
              </a:ext>
            </a:extLst>
          </p:cNvPr>
          <p:cNvCxnSpPr>
            <a:cxnSpLocks/>
          </p:cNvCxnSpPr>
          <p:nvPr/>
        </p:nvCxnSpPr>
        <p:spPr>
          <a:xfrm flipH="1">
            <a:off x="5056847" y="1984443"/>
            <a:ext cx="1280897" cy="1070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DF83D55-D534-4FAA-9342-B86931351235}"/>
              </a:ext>
            </a:extLst>
          </p:cNvPr>
          <p:cNvCxnSpPr>
            <a:cxnSpLocks/>
          </p:cNvCxnSpPr>
          <p:nvPr/>
        </p:nvCxnSpPr>
        <p:spPr>
          <a:xfrm flipH="1">
            <a:off x="2225200" y="3018403"/>
            <a:ext cx="4140407" cy="1526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DACB18-65E6-4F1B-8FA4-0CCDC48DB593}"/>
              </a:ext>
            </a:extLst>
          </p:cNvPr>
          <p:cNvCxnSpPr>
            <a:cxnSpLocks/>
          </p:cNvCxnSpPr>
          <p:nvPr/>
        </p:nvCxnSpPr>
        <p:spPr>
          <a:xfrm flipH="1">
            <a:off x="3161489" y="4077643"/>
            <a:ext cx="3223575" cy="661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D21182-E0DD-4811-B472-40FEA70474AD}"/>
              </a:ext>
            </a:extLst>
          </p:cNvPr>
          <p:cNvCxnSpPr>
            <a:cxnSpLocks/>
          </p:cNvCxnSpPr>
          <p:nvPr/>
        </p:nvCxnSpPr>
        <p:spPr>
          <a:xfrm flipH="1">
            <a:off x="4970835" y="3396704"/>
            <a:ext cx="1366909" cy="14217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F1EA883-68FD-437A-BB76-A783913D0698}"/>
              </a:ext>
            </a:extLst>
          </p:cNvPr>
          <p:cNvCxnSpPr>
            <a:cxnSpLocks/>
          </p:cNvCxnSpPr>
          <p:nvPr/>
        </p:nvCxnSpPr>
        <p:spPr>
          <a:xfrm flipH="1">
            <a:off x="2777685" y="2126286"/>
            <a:ext cx="1366909" cy="14217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A79F61A-34F4-408B-8C8F-E806089E802D}"/>
              </a:ext>
            </a:extLst>
          </p:cNvPr>
          <p:cNvCxnSpPr>
            <a:cxnSpLocks/>
          </p:cNvCxnSpPr>
          <p:nvPr/>
        </p:nvCxnSpPr>
        <p:spPr>
          <a:xfrm>
            <a:off x="2587481" y="3371736"/>
            <a:ext cx="77735" cy="13324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6F6C02-8EC4-4042-BB4E-83A7198B4939}"/>
              </a:ext>
            </a:extLst>
          </p:cNvPr>
          <p:cNvCxnSpPr>
            <a:cxnSpLocks/>
          </p:cNvCxnSpPr>
          <p:nvPr/>
        </p:nvCxnSpPr>
        <p:spPr>
          <a:xfrm flipH="1">
            <a:off x="2852762" y="2300084"/>
            <a:ext cx="1" cy="845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884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03" y="150609"/>
            <a:ext cx="6942830" cy="1143000"/>
          </a:xfrm>
        </p:spPr>
        <p:txBody>
          <a:bodyPr>
            <a:normAutofit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B77F4-F36D-4E23-A17E-7BA69684E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306" y="149947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Risks are based on 7 stressors identified in the Workbook:</a:t>
            </a:r>
          </a:p>
          <a:p>
            <a:pPr lvl="1"/>
            <a:r>
              <a:rPr lang="en-US"/>
              <a:t>Warmer winters (17)</a:t>
            </a:r>
          </a:p>
          <a:p>
            <a:pPr lvl="1"/>
            <a:r>
              <a:rPr lang="en-US"/>
              <a:t>Warmer summers</a:t>
            </a:r>
          </a:p>
          <a:p>
            <a:pPr lvl="1"/>
            <a:r>
              <a:rPr lang="en-US"/>
              <a:t>Warmer water</a:t>
            </a:r>
          </a:p>
          <a:p>
            <a:pPr lvl="1"/>
            <a:r>
              <a:rPr lang="en-US"/>
              <a:t>Increase storminess</a:t>
            </a:r>
          </a:p>
          <a:p>
            <a:pPr lvl="1"/>
            <a:r>
              <a:rPr lang="en-US"/>
              <a:t>Increasing drought</a:t>
            </a:r>
          </a:p>
          <a:p>
            <a:pPr lvl="1"/>
            <a:r>
              <a:rPr lang="en-US"/>
              <a:t>Sea level rise</a:t>
            </a:r>
          </a:p>
          <a:p>
            <a:pPr lvl="1"/>
            <a:r>
              <a:rPr lang="en-US"/>
              <a:t>Ocean acidification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B5A11-8B7F-44CC-91E0-85ACC6F8D186}"/>
              </a:ext>
            </a:extLst>
          </p:cNvPr>
          <p:cNvSpPr txBox="1"/>
          <p:nvPr/>
        </p:nvSpPr>
        <p:spPr>
          <a:xfrm>
            <a:off x="5797685" y="1789889"/>
            <a:ext cx="2694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Increase in disease prevalence and survival of overwintering populations.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CFBB72-8C4B-4F9F-B5C1-DD3F5E7AC307}"/>
              </a:ext>
            </a:extLst>
          </p:cNvPr>
          <p:cNvCxnSpPr>
            <a:cxnSpLocks/>
          </p:cNvCxnSpPr>
          <p:nvPr/>
        </p:nvCxnSpPr>
        <p:spPr>
          <a:xfrm flipV="1">
            <a:off x="4099302" y="2251556"/>
            <a:ext cx="1517063" cy="708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03" y="150609"/>
            <a:ext cx="6942830" cy="1143000"/>
          </a:xfrm>
        </p:spPr>
        <p:txBody>
          <a:bodyPr>
            <a:normAutofit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B77F4-F36D-4E23-A17E-7BA69684E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306" y="149947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Risks are based on 7 stressors:</a:t>
            </a:r>
          </a:p>
          <a:p>
            <a:pPr lvl="1"/>
            <a:r>
              <a:rPr lang="en-US"/>
              <a:t>Warmer winters (17)</a:t>
            </a:r>
          </a:p>
          <a:p>
            <a:pPr lvl="1"/>
            <a:r>
              <a:rPr lang="en-US"/>
              <a:t>Warmer summers (23)</a:t>
            </a:r>
          </a:p>
          <a:p>
            <a:pPr lvl="1"/>
            <a:r>
              <a:rPr lang="en-US"/>
              <a:t>Warmer water</a:t>
            </a:r>
          </a:p>
          <a:p>
            <a:pPr lvl="1"/>
            <a:r>
              <a:rPr lang="en-US"/>
              <a:t>Increase storminess</a:t>
            </a:r>
          </a:p>
          <a:p>
            <a:pPr lvl="1"/>
            <a:r>
              <a:rPr lang="en-US"/>
              <a:t>Increasing drought</a:t>
            </a:r>
          </a:p>
          <a:p>
            <a:pPr lvl="1"/>
            <a:r>
              <a:rPr lang="en-US"/>
              <a:t>Sea level rise</a:t>
            </a:r>
          </a:p>
          <a:p>
            <a:pPr lvl="1"/>
            <a:r>
              <a:rPr lang="en-US"/>
              <a:t>Ocean acidification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B5A11-8B7F-44CC-91E0-85ACC6F8D186}"/>
              </a:ext>
            </a:extLst>
          </p:cNvPr>
          <p:cNvSpPr txBox="1"/>
          <p:nvPr/>
        </p:nvSpPr>
        <p:spPr>
          <a:xfrm>
            <a:off x="5992238" y="2548647"/>
            <a:ext cx="269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More intense storms and hurricane events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CFBB72-8C4B-4F9F-B5C1-DD3F5E7AC307}"/>
              </a:ext>
            </a:extLst>
          </p:cNvPr>
          <p:cNvCxnSpPr>
            <a:cxnSpLocks/>
          </p:cNvCxnSpPr>
          <p:nvPr/>
        </p:nvCxnSpPr>
        <p:spPr>
          <a:xfrm flipV="1">
            <a:off x="4241260" y="2898843"/>
            <a:ext cx="1556425" cy="1556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4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03" y="150609"/>
            <a:ext cx="6942830" cy="1143000"/>
          </a:xfrm>
        </p:spPr>
        <p:txBody>
          <a:bodyPr>
            <a:normAutofit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B77F4-F36D-4E23-A17E-7BA69684E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306" y="149947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Risks are based on 7 stressors:</a:t>
            </a:r>
          </a:p>
          <a:p>
            <a:pPr lvl="1"/>
            <a:r>
              <a:rPr lang="en-US"/>
              <a:t>Warmer winters (17)</a:t>
            </a:r>
          </a:p>
          <a:p>
            <a:pPr lvl="1"/>
            <a:r>
              <a:rPr lang="en-US"/>
              <a:t>Warmer summers (23)</a:t>
            </a:r>
          </a:p>
          <a:p>
            <a:pPr lvl="1"/>
            <a:r>
              <a:rPr lang="en-US"/>
              <a:t>Warmer water (19)</a:t>
            </a:r>
          </a:p>
          <a:p>
            <a:pPr lvl="1"/>
            <a:r>
              <a:rPr lang="en-US"/>
              <a:t>Increase storminess</a:t>
            </a:r>
          </a:p>
          <a:p>
            <a:pPr lvl="1"/>
            <a:r>
              <a:rPr lang="en-US"/>
              <a:t>Increasing drought</a:t>
            </a:r>
          </a:p>
          <a:p>
            <a:pPr lvl="1"/>
            <a:r>
              <a:rPr lang="en-US"/>
              <a:t>Sea level rise</a:t>
            </a:r>
          </a:p>
          <a:p>
            <a:pPr lvl="1"/>
            <a:r>
              <a:rPr lang="en-US"/>
              <a:t>Ocean acidification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B5A11-8B7F-44CC-91E0-85ACC6F8D186}"/>
              </a:ext>
            </a:extLst>
          </p:cNvPr>
          <p:cNvSpPr txBox="1"/>
          <p:nvPr/>
        </p:nvSpPr>
        <p:spPr>
          <a:xfrm>
            <a:off x="5992238" y="2994365"/>
            <a:ext cx="269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An increase in the concentration of diseases and pathogens, which can impact human health.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CFBB72-8C4B-4F9F-B5C1-DD3F5E7AC307}"/>
              </a:ext>
            </a:extLst>
          </p:cNvPr>
          <p:cNvCxnSpPr>
            <a:cxnSpLocks/>
          </p:cNvCxnSpPr>
          <p:nvPr/>
        </p:nvCxnSpPr>
        <p:spPr>
          <a:xfrm flipV="1">
            <a:off x="3748655" y="3317531"/>
            <a:ext cx="2010120" cy="222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6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03" y="150609"/>
            <a:ext cx="6942830" cy="1143000"/>
          </a:xfrm>
        </p:spPr>
        <p:txBody>
          <a:bodyPr>
            <a:normAutofit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B77F4-F36D-4E23-A17E-7BA69684E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306" y="149947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Risks are based on 7 stressors:</a:t>
            </a:r>
          </a:p>
          <a:p>
            <a:pPr lvl="1"/>
            <a:r>
              <a:rPr lang="en-US"/>
              <a:t>Warmer winters (17)</a:t>
            </a:r>
          </a:p>
          <a:p>
            <a:pPr lvl="1"/>
            <a:r>
              <a:rPr lang="en-US"/>
              <a:t>Warmer summers (23)</a:t>
            </a:r>
          </a:p>
          <a:p>
            <a:pPr lvl="1"/>
            <a:r>
              <a:rPr lang="en-US"/>
              <a:t>Warmer water (19)</a:t>
            </a:r>
          </a:p>
          <a:p>
            <a:pPr lvl="1"/>
            <a:r>
              <a:rPr lang="en-US"/>
              <a:t>Increase storminess (28)</a:t>
            </a:r>
          </a:p>
          <a:p>
            <a:pPr lvl="1"/>
            <a:r>
              <a:rPr lang="en-US"/>
              <a:t>Increasing drought</a:t>
            </a:r>
          </a:p>
          <a:p>
            <a:pPr lvl="1"/>
            <a:r>
              <a:rPr lang="en-US"/>
              <a:t>Sea level rise</a:t>
            </a:r>
          </a:p>
          <a:p>
            <a:pPr lvl="1"/>
            <a:r>
              <a:rPr lang="en-US"/>
              <a:t>Ocean acidification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B5A11-8B7F-44CC-91E0-85ACC6F8D186}"/>
              </a:ext>
            </a:extLst>
          </p:cNvPr>
          <p:cNvSpPr txBox="1"/>
          <p:nvPr/>
        </p:nvSpPr>
        <p:spPr>
          <a:xfrm>
            <a:off x="6272719" y="3848970"/>
            <a:ext cx="2694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Higher insurance rates, forcing residents to be uninsured.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CFBB72-8C4B-4F9F-B5C1-DD3F5E7AC307}"/>
              </a:ext>
            </a:extLst>
          </p:cNvPr>
          <p:cNvCxnSpPr>
            <a:cxnSpLocks/>
          </p:cNvCxnSpPr>
          <p:nvPr/>
        </p:nvCxnSpPr>
        <p:spPr>
          <a:xfrm>
            <a:off x="4572000" y="4033636"/>
            <a:ext cx="15369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03" y="150609"/>
            <a:ext cx="6942830" cy="1143000"/>
          </a:xfrm>
        </p:spPr>
        <p:txBody>
          <a:bodyPr>
            <a:normAutofit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B77F4-F36D-4E23-A17E-7BA69684E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306" y="149947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Risks are based on 7 stressors:</a:t>
            </a:r>
          </a:p>
          <a:p>
            <a:pPr lvl="1"/>
            <a:r>
              <a:rPr lang="en-US"/>
              <a:t>Warmer winters (17)</a:t>
            </a:r>
          </a:p>
          <a:p>
            <a:pPr lvl="1"/>
            <a:r>
              <a:rPr lang="en-US"/>
              <a:t>Warmer summers (23)</a:t>
            </a:r>
          </a:p>
          <a:p>
            <a:pPr lvl="1"/>
            <a:r>
              <a:rPr lang="en-US"/>
              <a:t>Warmer water (19)</a:t>
            </a:r>
          </a:p>
          <a:p>
            <a:pPr lvl="1"/>
            <a:r>
              <a:rPr lang="en-US"/>
              <a:t>Increase storminess (28)</a:t>
            </a:r>
          </a:p>
          <a:p>
            <a:pPr lvl="1"/>
            <a:r>
              <a:rPr lang="en-US"/>
              <a:t>Increasing drought (22)</a:t>
            </a:r>
          </a:p>
          <a:p>
            <a:pPr lvl="1"/>
            <a:r>
              <a:rPr lang="en-US"/>
              <a:t>Sea level rise</a:t>
            </a:r>
          </a:p>
          <a:p>
            <a:pPr lvl="1"/>
            <a:r>
              <a:rPr lang="en-US"/>
              <a:t>Ocean acidification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B5A11-8B7F-44CC-91E0-85ACC6F8D186}"/>
              </a:ext>
            </a:extLst>
          </p:cNvPr>
          <p:cNvSpPr txBox="1"/>
          <p:nvPr/>
        </p:nvSpPr>
        <p:spPr>
          <a:xfrm>
            <a:off x="6272719" y="4160255"/>
            <a:ext cx="269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 lower water table, which will cause an increase in subsidence along the coastline.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CFBB72-8C4B-4F9F-B5C1-DD3F5E7AC307}"/>
              </a:ext>
            </a:extLst>
          </p:cNvPr>
          <p:cNvCxnSpPr>
            <a:cxnSpLocks/>
          </p:cNvCxnSpPr>
          <p:nvPr/>
        </p:nvCxnSpPr>
        <p:spPr>
          <a:xfrm>
            <a:off x="4426085" y="4422742"/>
            <a:ext cx="15953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21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03" y="150609"/>
            <a:ext cx="6942830" cy="1143000"/>
          </a:xfrm>
        </p:spPr>
        <p:txBody>
          <a:bodyPr>
            <a:normAutofit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B77F4-F36D-4E23-A17E-7BA69684E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306" y="149947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Risks are based on 7 stressors:</a:t>
            </a:r>
          </a:p>
          <a:p>
            <a:pPr lvl="1"/>
            <a:r>
              <a:rPr lang="en-US"/>
              <a:t>Warmer winters (17)</a:t>
            </a:r>
          </a:p>
          <a:p>
            <a:pPr lvl="1"/>
            <a:r>
              <a:rPr lang="en-US"/>
              <a:t>Warmer summers (23)</a:t>
            </a:r>
          </a:p>
          <a:p>
            <a:pPr lvl="1"/>
            <a:r>
              <a:rPr lang="en-US"/>
              <a:t>Warmer water (19)</a:t>
            </a:r>
          </a:p>
          <a:p>
            <a:pPr lvl="1"/>
            <a:r>
              <a:rPr lang="en-US"/>
              <a:t>Increase storminess (28)</a:t>
            </a:r>
          </a:p>
          <a:p>
            <a:pPr lvl="1"/>
            <a:r>
              <a:rPr lang="en-US"/>
              <a:t>Increasing drought (22)</a:t>
            </a:r>
          </a:p>
          <a:p>
            <a:pPr lvl="1"/>
            <a:r>
              <a:rPr lang="en-US"/>
              <a:t>Sea level rise (31)</a:t>
            </a:r>
          </a:p>
          <a:p>
            <a:pPr lvl="1"/>
            <a:r>
              <a:rPr lang="en-US"/>
              <a:t>Ocean acidification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B5A11-8B7F-44CC-91E0-85ACC6F8D186}"/>
              </a:ext>
            </a:extLst>
          </p:cNvPr>
          <p:cNvSpPr txBox="1"/>
          <p:nvPr/>
        </p:nvSpPr>
        <p:spPr>
          <a:xfrm>
            <a:off x="6271362" y="4705004"/>
            <a:ext cx="269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Increase in aquafer salinity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CFBB72-8C4B-4F9F-B5C1-DD3F5E7AC307}"/>
              </a:ext>
            </a:extLst>
          </p:cNvPr>
          <p:cNvCxnSpPr>
            <a:cxnSpLocks/>
          </p:cNvCxnSpPr>
          <p:nvPr/>
        </p:nvCxnSpPr>
        <p:spPr>
          <a:xfrm>
            <a:off x="3925375" y="4889670"/>
            <a:ext cx="19614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82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03" y="150609"/>
            <a:ext cx="6942830" cy="1143000"/>
          </a:xfrm>
        </p:spPr>
        <p:txBody>
          <a:bodyPr>
            <a:normAutofit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B77F4-F36D-4E23-A17E-7BA69684E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306" y="149947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Risks are based on 7 stressors:</a:t>
            </a:r>
          </a:p>
          <a:p>
            <a:pPr lvl="1"/>
            <a:r>
              <a:rPr lang="en-US"/>
              <a:t>Warmer winters (17)</a:t>
            </a:r>
          </a:p>
          <a:p>
            <a:pPr lvl="1"/>
            <a:r>
              <a:rPr lang="en-US"/>
              <a:t>Warmer summers (23)</a:t>
            </a:r>
          </a:p>
          <a:p>
            <a:pPr lvl="1"/>
            <a:r>
              <a:rPr lang="en-US"/>
              <a:t>Warmer water (19)</a:t>
            </a:r>
          </a:p>
          <a:p>
            <a:pPr lvl="1"/>
            <a:r>
              <a:rPr lang="en-US"/>
              <a:t>Increase storminess (28)</a:t>
            </a:r>
          </a:p>
          <a:p>
            <a:pPr lvl="1"/>
            <a:r>
              <a:rPr lang="en-US"/>
              <a:t>Increasing drought (22)</a:t>
            </a:r>
          </a:p>
          <a:p>
            <a:pPr lvl="1"/>
            <a:r>
              <a:rPr lang="en-US"/>
              <a:t>Sea level rise (31)</a:t>
            </a:r>
          </a:p>
          <a:p>
            <a:pPr lvl="1"/>
            <a:r>
              <a:rPr lang="en-US"/>
              <a:t>Ocean acidification (12)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B5A11-8B7F-44CC-91E0-85ACC6F8D186}"/>
              </a:ext>
            </a:extLst>
          </p:cNvPr>
          <p:cNvSpPr txBox="1"/>
          <p:nvPr/>
        </p:nvSpPr>
        <p:spPr>
          <a:xfrm>
            <a:off x="6272719" y="5113566"/>
            <a:ext cx="269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More corrosive waters, which will impact the shell development of bivalves and exoskeleton of crustaceans.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CFBB72-8C4B-4F9F-B5C1-DD3F5E7AC307}"/>
              </a:ext>
            </a:extLst>
          </p:cNvPr>
          <p:cNvCxnSpPr>
            <a:cxnSpLocks/>
          </p:cNvCxnSpPr>
          <p:nvPr/>
        </p:nvCxnSpPr>
        <p:spPr>
          <a:xfrm>
            <a:off x="4455268" y="5298232"/>
            <a:ext cx="156777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10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26C8-9F0B-4722-BACC-4523258DC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422"/>
            <a:ext cx="8229600" cy="1143000"/>
          </a:xfrm>
        </p:spPr>
        <p:txBody>
          <a:bodyPr/>
          <a:lstStyle/>
          <a:p>
            <a:r>
              <a:rPr lang="en-US"/>
              <a:t>Risk identification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03535-126F-4A99-A68D-8BD63BBFAA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552A7-5F45-4D3F-A5CA-65ACCB649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7368" y="1219884"/>
            <a:ext cx="4038600" cy="4525963"/>
          </a:xfrm>
        </p:spPr>
        <p:txBody>
          <a:bodyPr>
            <a:normAutofit/>
          </a:bodyPr>
          <a:lstStyle/>
          <a:p>
            <a:r>
              <a:rPr lang="en-US"/>
              <a:t>Total of 152 risks divided into three categories.</a:t>
            </a:r>
          </a:p>
          <a:p>
            <a:pPr lvl="1"/>
            <a:r>
              <a:rPr lang="en-US"/>
              <a:t>Risks to plants and wildlife</a:t>
            </a:r>
          </a:p>
          <a:p>
            <a:pPr lvl="1"/>
            <a:r>
              <a:rPr lang="en-US"/>
              <a:t>Risks to Ecosystems</a:t>
            </a:r>
          </a:p>
          <a:p>
            <a:pPr lvl="1"/>
            <a:r>
              <a:rPr lang="en-US"/>
              <a:t>Risks to humans</a:t>
            </a:r>
          </a:p>
          <a:p>
            <a:r>
              <a:rPr lang="en-US"/>
              <a:t>Risks were identify through:</a:t>
            </a:r>
          </a:p>
          <a:p>
            <a:pPr lvl="1"/>
            <a:r>
              <a:rPr lang="en-US"/>
              <a:t>Literature review</a:t>
            </a:r>
          </a:p>
          <a:p>
            <a:pPr lvl="1"/>
            <a:r>
              <a:rPr lang="en-US"/>
              <a:t>Workbook</a:t>
            </a:r>
          </a:p>
          <a:p>
            <a:pPr lvl="1"/>
            <a:r>
              <a:rPr lang="en-US"/>
              <a:t>Published CRE reports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30C31-A73F-43CA-B500-E98D2341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A6D6E-B0F4-4372-9C59-E5ED42F4A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34" t="5760" r="13871" b="4731"/>
          <a:stretch/>
        </p:blipFill>
        <p:spPr>
          <a:xfrm>
            <a:off x="3074495" y="1195565"/>
            <a:ext cx="1321227" cy="170893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80D8D6-A028-4379-8682-DAE44692F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65" t="14318" r="16885" b="15436"/>
          <a:stretch/>
        </p:blipFill>
        <p:spPr>
          <a:xfrm>
            <a:off x="257825" y="1197102"/>
            <a:ext cx="1231331" cy="170334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F0F826-C54B-4562-A699-FE14C7FB1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84" t="9104" r="13871" b="3960"/>
          <a:stretch/>
        </p:blipFill>
        <p:spPr>
          <a:xfrm>
            <a:off x="1668104" y="1195565"/>
            <a:ext cx="1227443" cy="170488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200A6-B95F-40F0-9EF7-EC1DB45CD9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161" t="7429" r="13791" b="4217"/>
          <a:stretch/>
        </p:blipFill>
        <p:spPr>
          <a:xfrm>
            <a:off x="817879" y="2006951"/>
            <a:ext cx="1231331" cy="170488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A898E-32A3-4536-9E37-59439EDBD2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43" t="11951" r="15967" b="12097"/>
          <a:stretch/>
        </p:blipFill>
        <p:spPr>
          <a:xfrm>
            <a:off x="2468078" y="2036683"/>
            <a:ext cx="1279255" cy="170565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D59234-BBA1-4FDB-A5BE-24E059DCDE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380" t="10674" r="15740" b="11440"/>
          <a:stretch/>
        </p:blipFill>
        <p:spPr>
          <a:xfrm>
            <a:off x="257825" y="3107261"/>
            <a:ext cx="1281886" cy="170058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AFE4AB-0D12-4947-9DE9-90C493F05B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460" t="11440" r="17631" b="19246"/>
          <a:stretch/>
        </p:blipFill>
        <p:spPr>
          <a:xfrm>
            <a:off x="3120624" y="3107261"/>
            <a:ext cx="1339180" cy="170058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9D8D4FA-475C-48B2-9260-BF37B0C874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575" t="11944" r="16993" b="6106"/>
          <a:stretch/>
        </p:blipFill>
        <p:spPr>
          <a:xfrm>
            <a:off x="1688531" y="3107261"/>
            <a:ext cx="1231331" cy="170058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5216A2-A695-4F68-8EB0-F0EABEE6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565" t="9361" r="13871" b="4534"/>
          <a:stretch/>
        </p:blipFill>
        <p:spPr>
          <a:xfrm>
            <a:off x="909320" y="4147612"/>
            <a:ext cx="1231331" cy="170058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178F95-AA0B-4CE9-84F5-36C0204E01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668" t="10935" r="16233" b="11178"/>
          <a:stretch/>
        </p:blipFill>
        <p:spPr>
          <a:xfrm>
            <a:off x="2621484" y="4146257"/>
            <a:ext cx="1240033" cy="170058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612147-7ED4-473C-B58B-6161601A7F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0792" y="4921603"/>
            <a:ext cx="1378026" cy="1799872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3CB843-B477-4AA2-B512-EC5E349AAE5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5642" t="10918" r="16035" b="10586"/>
          <a:stretch/>
        </p:blipFill>
        <p:spPr>
          <a:xfrm>
            <a:off x="257825" y="4921603"/>
            <a:ext cx="1286520" cy="1799872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530597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99DD-4777-4169-8B48-D2AE17789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732" y="2529641"/>
            <a:ext cx="2580468" cy="1143000"/>
          </a:xfrm>
        </p:spPr>
        <p:txBody>
          <a:bodyPr>
            <a:normAutofit fontScale="90000"/>
          </a:bodyPr>
          <a:lstStyle/>
          <a:p>
            <a:r>
              <a:rPr lang="en-US"/>
              <a:t>Risk survey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A401E6-E7E0-4D15-8DCA-BE5E4CBEE4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48" t="18932" r="73558" b="7676"/>
          <a:stretch/>
        </p:blipFill>
        <p:spPr>
          <a:xfrm>
            <a:off x="227954" y="416167"/>
            <a:ext cx="6559012" cy="58515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81404-54E3-4577-8B99-F68BB09D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97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401" y="31172"/>
            <a:ext cx="7523019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Process is mandatory!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883E-F7B3-B746-B092-06924464A9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8D9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8D97">
                  <a:lumMod val="60000"/>
                  <a:lumOff val="4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2256C1-47A8-4ED1-894E-F98222B50409}"/>
              </a:ext>
            </a:extLst>
          </p:cNvPr>
          <p:cNvGrpSpPr/>
          <p:nvPr/>
        </p:nvGrpSpPr>
        <p:grpSpPr>
          <a:xfrm>
            <a:off x="286719" y="861688"/>
            <a:ext cx="8520264" cy="5401027"/>
            <a:chOff x="286719" y="861688"/>
            <a:chExt cx="8520264" cy="54010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701CDA-C225-4A42-A1A9-9405F14D9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234" t="5760" r="13871" b="4731"/>
            <a:stretch/>
          </p:blipFill>
          <p:spPr>
            <a:xfrm>
              <a:off x="4537293" y="861688"/>
              <a:ext cx="1920643" cy="2361447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725C00-D44B-4869-BA86-A74ECE439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365" t="14318" r="16885" b="15436"/>
            <a:stretch/>
          </p:blipFill>
          <p:spPr>
            <a:xfrm>
              <a:off x="291760" y="1074745"/>
              <a:ext cx="1789964" cy="2353725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9F55264-D821-45D3-A3E2-5E59A9707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484" t="9104" r="13871" b="3960"/>
            <a:stretch/>
          </p:blipFill>
          <p:spPr>
            <a:xfrm>
              <a:off x="2393830" y="1072622"/>
              <a:ext cx="1784311" cy="2355848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6C4AE4-F490-4392-B3D5-693EC9291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161" t="7429" r="13791" b="4217"/>
            <a:stretch/>
          </p:blipFill>
          <p:spPr>
            <a:xfrm>
              <a:off x="1225402" y="2268221"/>
              <a:ext cx="1789964" cy="2355848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8" name="Content Placeholder 9">
              <a:extLst>
                <a:ext uri="{FF2B5EF4-FFF2-40B4-BE49-F238E27FC236}">
                  <a16:creationId xmlns:a16="http://schemas.microsoft.com/office/drawing/2014/main" id="{EE56EF9A-2D8B-4478-879D-41615BD43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6575" t="11944" r="16993" b="6106"/>
            <a:stretch/>
          </p:blipFill>
          <p:spPr>
            <a:xfrm>
              <a:off x="2444891" y="3912807"/>
              <a:ext cx="1789964" cy="2349908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8B1F7D-FF76-4F8B-AA57-96939021A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565" t="9361" r="13871" b="4534"/>
            <a:stretch/>
          </p:blipFill>
          <p:spPr>
            <a:xfrm>
              <a:off x="286719" y="3912807"/>
              <a:ext cx="1789964" cy="2349908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063368-186C-4B97-AD9B-635C21E72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5243" t="11951" r="15967" b="12097"/>
            <a:stretch/>
          </p:blipFill>
          <p:spPr>
            <a:xfrm>
              <a:off x="3620958" y="2250546"/>
              <a:ext cx="1859630" cy="2356909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FA8E77-AA9C-4FD9-8149-F07723E5B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5642" t="10918" r="16035" b="10586"/>
            <a:stretch/>
          </p:blipFill>
          <p:spPr>
            <a:xfrm>
              <a:off x="6936792" y="861688"/>
              <a:ext cx="1870191" cy="2487107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E7D9190-2DF0-409D-AC42-A644A49B0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5380" t="10674" r="15740" b="11440"/>
            <a:stretch/>
          </p:blipFill>
          <p:spPr>
            <a:xfrm>
              <a:off x="5959444" y="2271191"/>
              <a:ext cx="1863454" cy="2349908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70E2EA5-F919-4E41-A0EB-9FD512DCC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66460" t="11440" r="17631" b="19246"/>
            <a:stretch/>
          </p:blipFill>
          <p:spPr>
            <a:xfrm>
              <a:off x="4572000" y="3923137"/>
              <a:ext cx="1864404" cy="2250518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CCA9923-F462-476F-A86B-C38254FC4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5668" t="10935" r="16233" b="11178"/>
            <a:stretch/>
          </p:blipFill>
          <p:spPr>
            <a:xfrm>
              <a:off x="7080613" y="3923137"/>
              <a:ext cx="1726370" cy="2250518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17318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5209-7285-4A23-B371-A886D6F4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you can help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9FF63-D6AC-4D60-AB27-1578078384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Help make BTNEP a climate ready estuary by:</a:t>
            </a:r>
          </a:p>
          <a:p>
            <a:pPr lvl="1"/>
            <a:r>
              <a:rPr lang="en-US"/>
              <a:t>Being involve in the CRE process.</a:t>
            </a:r>
          </a:p>
          <a:p>
            <a:pPr lvl="1"/>
            <a:r>
              <a:rPr lang="en-US"/>
              <a:t>Provide inputs and comments.</a:t>
            </a:r>
          </a:p>
          <a:p>
            <a:pPr lvl="1"/>
            <a:r>
              <a:rPr lang="en-US"/>
              <a:t>Participate in email surveys.</a:t>
            </a:r>
          </a:p>
          <a:p>
            <a:pPr lvl="1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5DE89-6162-488D-8571-F86BE129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30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5CF287-D8A7-432F-983E-2B3E0C92B5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932" r="5125"/>
          <a:stretch/>
        </p:blipFill>
        <p:spPr>
          <a:xfrm>
            <a:off x="469967" y="3660531"/>
            <a:ext cx="4038600" cy="1578445"/>
          </a:xfrm>
          <a:prstGeom prst="rect">
            <a:avLst/>
          </a:prstGeom>
        </p:spPr>
      </p:pic>
      <p:pic>
        <p:nvPicPr>
          <p:cNvPr id="8" name="Picture 2" descr="BTNEP Website Logo">
            <a:extLst>
              <a:ext uri="{FF2B5EF4-FFF2-40B4-BE49-F238E27FC236}">
                <a16:creationId xmlns:a16="http://schemas.microsoft.com/office/drawing/2014/main" id="{17E81771-3B74-41D2-8881-1C8C1E4CE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27"/>
          <a:stretch/>
        </p:blipFill>
        <p:spPr bwMode="auto">
          <a:xfrm>
            <a:off x="368435" y="1705822"/>
            <a:ext cx="4241665" cy="16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555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5A2C-6FD1-4FD0-8BF7-DE0D5488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Participation Survey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906F5-69D3-4D2D-BB37-D5481E0E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4904" y="4595018"/>
            <a:ext cx="488979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BTNEP will send an email survey following the Management Conference meeting.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8216C-C78E-47B6-811B-22066418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61D61E-F963-434E-8EB3-D61C05355A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6532" t="46886" r="17016" b="25142"/>
          <a:stretch/>
        </p:blipFill>
        <p:spPr>
          <a:xfrm>
            <a:off x="2234904" y="1642569"/>
            <a:ext cx="4889795" cy="26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72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E48AFF-CBAB-4F08-841F-2FC254CE4F44}"/>
              </a:ext>
            </a:extLst>
          </p:cNvPr>
          <p:cNvSpPr txBox="1"/>
          <p:nvPr/>
        </p:nvSpPr>
        <p:spPr>
          <a:xfrm>
            <a:off x="2806399" y="5604973"/>
            <a:ext cx="380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1110 RIVER ROAD S., SUITE 200, BATON ROUGE, LA. 70802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225-448-2813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595C4D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WWW.THEWATERINSTITUTE.ORG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49E3F1-2C44-43AA-A9DC-D84BA5DF4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208" y="380078"/>
            <a:ext cx="2324100" cy="11132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FCF280-E1C9-47A8-B37A-CE29BCBAC950}"/>
              </a:ext>
            </a:extLst>
          </p:cNvPr>
          <p:cNvSpPr txBox="1"/>
          <p:nvPr/>
        </p:nvSpPr>
        <p:spPr>
          <a:xfrm>
            <a:off x="0" y="3197888"/>
            <a:ext cx="9144000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98D9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Huy Vu,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598D9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Ph.D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98D97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98D9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Christine </a:t>
            </a:r>
            <a:r>
              <a:rPr lang="en-US" sz="1400" b="1" err="1">
                <a:solidFill>
                  <a:srgbClr val="598D97"/>
                </a:solidFill>
              </a:rPr>
              <a:t>DeMyers</a:t>
            </a:r>
            <a:r>
              <a:rPr lang="en-US" sz="1400" b="1">
                <a:solidFill>
                  <a:srgbClr val="598D97"/>
                </a:solidFill>
              </a:rPr>
              <a:t>, </a:t>
            </a:r>
            <a:r>
              <a:rPr lang="en-US" sz="1400" b="1" err="1">
                <a:solidFill>
                  <a:srgbClr val="598D97"/>
                </a:solidFill>
              </a:rPr>
              <a:t>Ph.D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98D97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b="1">
                <a:solidFill>
                  <a:srgbClr val="598D97"/>
                </a:solidFill>
                <a:latin typeface="Arial Narrow"/>
              </a:rPr>
              <a:t>Scott Hemmerling,</a:t>
            </a:r>
            <a:r>
              <a:rPr lang="en-US" sz="1400" b="1">
                <a:solidFill>
                  <a:srgbClr val="598D97"/>
                </a:solidFill>
              </a:rPr>
              <a:t> </a:t>
            </a:r>
            <a:r>
              <a:rPr lang="en-US" sz="1400" b="1" err="1">
                <a:solidFill>
                  <a:srgbClr val="598D97"/>
                </a:solidFill>
              </a:rPr>
              <a:t>Ph.D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98D97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E301D-3EFB-4C8A-9F13-98184DA22F4B}"/>
              </a:ext>
            </a:extLst>
          </p:cNvPr>
          <p:cNvSpPr txBox="1"/>
          <p:nvPr/>
        </p:nvSpPr>
        <p:spPr>
          <a:xfrm>
            <a:off x="3033055" y="2232275"/>
            <a:ext cx="335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95C4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THANK YOU</a:t>
            </a:r>
          </a:p>
        </p:txBody>
      </p:sp>
      <p:pic>
        <p:nvPicPr>
          <p:cNvPr id="19" name="Picture 18" descr="Light-Blue-Casacade.png">
            <a:extLst>
              <a:ext uri="{FF2B5EF4-FFF2-40B4-BE49-F238E27FC236}">
                <a16:creationId xmlns:a16="http://schemas.microsoft.com/office/drawing/2014/main" id="{C905925B-03C0-460F-BD6F-9FDA88BBA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5" t="10155" b="38802"/>
          <a:stretch/>
        </p:blipFill>
        <p:spPr>
          <a:xfrm>
            <a:off x="0" y="0"/>
            <a:ext cx="2293032" cy="1579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C90027-442D-4BD2-8BD9-EA9B813F1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206" y="5471389"/>
            <a:ext cx="2919319" cy="2500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7E8142-31B6-4179-BB1C-A2A12424C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025" y="4263430"/>
            <a:ext cx="18859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2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883E-F7B3-B746-B092-06924464A9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8D9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8D97">
                  <a:lumMod val="60000"/>
                  <a:lumOff val="4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9C9FD1-FEBB-4101-BC48-8923A98D608C}"/>
              </a:ext>
            </a:extLst>
          </p:cNvPr>
          <p:cNvSpPr txBox="1">
            <a:spLocks/>
          </p:cNvSpPr>
          <p:nvPr/>
        </p:nvSpPr>
        <p:spPr>
          <a:xfrm>
            <a:off x="1185659" y="596575"/>
            <a:ext cx="68967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Vulnerability assessment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558E4-AF02-4DF9-A66A-A8924AF6A94B}"/>
              </a:ext>
            </a:extLst>
          </p:cNvPr>
          <p:cNvSpPr txBox="1">
            <a:spLocks/>
          </p:cNvSpPr>
          <p:nvPr/>
        </p:nvSpPr>
        <p:spPr>
          <a:xfrm>
            <a:off x="1340643" y="1620542"/>
            <a:ext cx="68967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5400"/>
              <a:t>+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5412F2-CF45-4B42-BC92-10C3F11CB76D}"/>
              </a:ext>
            </a:extLst>
          </p:cNvPr>
          <p:cNvSpPr txBox="1">
            <a:spLocks/>
          </p:cNvSpPr>
          <p:nvPr/>
        </p:nvSpPr>
        <p:spPr>
          <a:xfrm>
            <a:off x="1286398" y="2644509"/>
            <a:ext cx="68967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/>
              <a:t>action plan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99D3D4-4D2C-402A-A586-8DC4F2265956}"/>
              </a:ext>
            </a:extLst>
          </p:cNvPr>
          <p:cNvSpPr txBox="1">
            <a:spLocks/>
          </p:cNvSpPr>
          <p:nvPr/>
        </p:nvSpPr>
        <p:spPr>
          <a:xfrm>
            <a:off x="519231" y="45120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algn="l"/>
            <a:r>
              <a:rPr lang="en-US"/>
              <a:t>Climate Change adaptation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449B53-008E-4BD7-87BA-8ED14C748FF4}"/>
              </a:ext>
            </a:extLst>
          </p:cNvPr>
          <p:cNvCxnSpPr/>
          <p:nvPr/>
        </p:nvCxnSpPr>
        <p:spPr>
          <a:xfrm>
            <a:off x="879567" y="4149781"/>
            <a:ext cx="75089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24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03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Risk Based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883E-F7B3-B746-B092-06924464A9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8D9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8D97">
                  <a:lumMod val="60000"/>
                  <a:lumOff val="4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6C58AC7-2280-468E-AD32-B86AFDB76435}"/>
              </a:ext>
            </a:extLst>
          </p:cNvPr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Risk management is about an organization.</a:t>
            </a:r>
          </a:p>
          <a:p>
            <a:pPr lvl="1"/>
            <a:r>
              <a:rPr lang="en-US"/>
              <a:t>Goals</a:t>
            </a:r>
          </a:p>
          <a:p>
            <a:pPr lvl="1"/>
            <a:r>
              <a:rPr lang="en-US"/>
              <a:t>Context</a:t>
            </a:r>
          </a:p>
          <a:p>
            <a:pPr lvl="1"/>
            <a:r>
              <a:rPr lang="en-US"/>
              <a:t>Decisions</a:t>
            </a:r>
          </a:p>
          <a:p>
            <a:r>
              <a:rPr lang="en-US"/>
              <a:t>Help identify problems.</a:t>
            </a:r>
          </a:p>
          <a:p>
            <a:r>
              <a:rPr lang="en-US"/>
              <a:t>Better and more informed decisions.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23925-53E7-48FA-AB18-A5FF05190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05" y="2012078"/>
            <a:ext cx="3634434" cy="27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03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How do we decide what to 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883E-F7B3-B746-B092-06924464A9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8D9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8D97">
                  <a:lumMod val="60000"/>
                  <a:lumOff val="4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6C58AC7-2280-468E-AD32-B86AFDB76435}"/>
              </a:ext>
            </a:extLst>
          </p:cNvPr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Broader missions </a:t>
            </a:r>
            <a:r>
              <a:rPr lang="en-US" b="1"/>
              <a:t>more</a:t>
            </a:r>
            <a:r>
              <a:rPr lang="en-US"/>
              <a:t> problems.</a:t>
            </a:r>
          </a:p>
          <a:p>
            <a:r>
              <a:rPr lang="en-US"/>
              <a:t>Risks can grow quickly!</a:t>
            </a:r>
          </a:p>
          <a:p>
            <a:pPr lvl="1"/>
            <a:r>
              <a:rPr lang="en-US"/>
              <a:t>Ex. 5 goals, 6 stressors, 4 risks for each stressors.</a:t>
            </a:r>
          </a:p>
          <a:p>
            <a:pPr lvl="1"/>
            <a:r>
              <a:rPr lang="en-US"/>
              <a:t>5 x 6 x 4 = 120 risks.</a:t>
            </a:r>
          </a:p>
          <a:p>
            <a:r>
              <a:rPr lang="en-US"/>
              <a:t>How to decide what to do when there are not enough resources to do everything that needs to be done?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35D3D-E02D-4E47-A464-70E482CF1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53" y="2043664"/>
            <a:ext cx="3572359" cy="357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5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03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The Workbook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883E-F7B3-B746-B092-06924464A9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8D9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8D97">
                  <a:lumMod val="60000"/>
                  <a:lumOff val="4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412B7C-E9CC-4DE1-9A12-B68987452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61" t="10904" r="14410" b="3961"/>
          <a:stretch/>
        </p:blipFill>
        <p:spPr>
          <a:xfrm>
            <a:off x="588974" y="1602908"/>
            <a:ext cx="3285865" cy="4293533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6C58AC7-2280-468E-AD32-B86AFDB76435}"/>
              </a:ext>
            </a:extLst>
          </p:cNvPr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Guide to climate change adaptation planning. </a:t>
            </a:r>
          </a:p>
          <a:p>
            <a:r>
              <a:rPr lang="en-US"/>
              <a:t>Provides decision-support tools, helps plan climate change adaptation strategies, and builds capacity of local managers.</a:t>
            </a:r>
          </a:p>
          <a:p>
            <a:r>
              <a:rPr lang="en-US"/>
              <a:t>Step-by-step application of risk management methodology.</a:t>
            </a:r>
          </a:p>
          <a:p>
            <a:pPr lvl="1"/>
            <a:r>
              <a:rPr lang="en-US"/>
              <a:t>Part 1: Vulnerability assessment.</a:t>
            </a:r>
          </a:p>
          <a:p>
            <a:pPr lvl="1"/>
            <a:r>
              <a:rPr lang="en-US"/>
              <a:t>Part 2: Action Plan and Implementation. </a:t>
            </a:r>
          </a:p>
        </p:txBody>
      </p:sp>
    </p:spTree>
    <p:extLst>
      <p:ext uri="{BB962C8B-B14F-4D97-AF65-F5344CB8AC3E}">
        <p14:creationId xmlns:p14="http://schemas.microsoft.com/office/powerpoint/2010/main" val="1148770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5B98-4EEF-4175-97D8-0E8D6DC3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Workbook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AA0ADE-2863-42A9-82BC-2884AAF111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7011" t="19788" r="17468" b="23141"/>
          <a:stretch/>
        </p:blipFill>
        <p:spPr>
          <a:xfrm>
            <a:off x="125361" y="905658"/>
            <a:ext cx="4675240" cy="53902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B379D-4D07-45DE-B601-0F4258DF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FF21D-77F6-4534-B4BC-2A03688EB160}"/>
              </a:ext>
            </a:extLst>
          </p:cNvPr>
          <p:cNvSpPr txBox="1"/>
          <p:nvPr/>
        </p:nvSpPr>
        <p:spPr>
          <a:xfrm>
            <a:off x="627682" y="6217850"/>
            <a:ext cx="3518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San Juan Bay Estuary Climate Change Adaptation Plan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37F370-14B9-4FBB-8DBF-BF2D8974D9EE}"/>
              </a:ext>
            </a:extLst>
          </p:cNvPr>
          <p:cNvSpPr txBox="1">
            <a:spLocks/>
          </p:cNvSpPr>
          <p:nvPr/>
        </p:nvSpPr>
        <p:spPr>
          <a:xfrm>
            <a:off x="5013738" y="1714642"/>
            <a:ext cx="37737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400"/>
              <a:t>Vulnerability assessment</a:t>
            </a:r>
          </a:p>
          <a:p>
            <a:r>
              <a:rPr lang="en-US" sz="2400"/>
              <a:t>(Part I)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B94932-9DE2-46A5-8F97-A13C489CD8F6}"/>
              </a:ext>
            </a:extLst>
          </p:cNvPr>
          <p:cNvSpPr txBox="1">
            <a:spLocks/>
          </p:cNvSpPr>
          <p:nvPr/>
        </p:nvSpPr>
        <p:spPr>
          <a:xfrm>
            <a:off x="5013739" y="2613472"/>
            <a:ext cx="37737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800"/>
              <a:t>+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99921F-59DF-4BCE-AF42-B6A7763103FE}"/>
              </a:ext>
            </a:extLst>
          </p:cNvPr>
          <p:cNvSpPr txBox="1">
            <a:spLocks/>
          </p:cNvSpPr>
          <p:nvPr/>
        </p:nvSpPr>
        <p:spPr>
          <a:xfrm>
            <a:off x="5013740" y="3512302"/>
            <a:ext cx="37737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400"/>
              <a:t>Implementing an action plan</a:t>
            </a:r>
          </a:p>
          <a:p>
            <a:r>
              <a:rPr lang="en-US" sz="2400"/>
              <a:t>(Part II)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FCA586-C0A3-4C33-B88C-AD96A071FE2A}"/>
              </a:ext>
            </a:extLst>
          </p:cNvPr>
          <p:cNvSpPr txBox="1">
            <a:spLocks/>
          </p:cNvSpPr>
          <p:nvPr/>
        </p:nvSpPr>
        <p:spPr>
          <a:xfrm>
            <a:off x="4757568" y="4825600"/>
            <a:ext cx="4503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400"/>
              <a:t>Climate Change adaptation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E2D223-E3FB-4816-ACFC-A09E18B5DD54}"/>
              </a:ext>
            </a:extLst>
          </p:cNvPr>
          <p:cNvCxnSpPr>
            <a:cxnSpLocks/>
          </p:cNvCxnSpPr>
          <p:nvPr/>
        </p:nvCxnSpPr>
        <p:spPr>
          <a:xfrm>
            <a:off x="5147586" y="4829585"/>
            <a:ext cx="353921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057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8D2AD-6CBC-454D-A051-200BFEB75576}"/>
              </a:ext>
            </a:extLst>
          </p:cNvPr>
          <p:cNvSpPr/>
          <p:nvPr/>
        </p:nvSpPr>
        <p:spPr>
          <a:xfrm>
            <a:off x="1086787" y="479322"/>
            <a:ext cx="4204662" cy="57266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B3BA0-20B0-41B9-8C72-3CC242A0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4" y="82909"/>
            <a:ext cx="4409768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WorkBook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2C37E-B33C-459A-B123-6387D83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75443A-9A9F-4DB8-845A-F251E00F0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8123" t="29762" r="25040" b="32263"/>
          <a:stretch/>
        </p:blipFill>
        <p:spPr>
          <a:xfrm>
            <a:off x="1264554" y="1579871"/>
            <a:ext cx="2243144" cy="390653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24C643-D07D-4985-AE24-29DBFBD44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4" t="23962" r="19244" b="70136"/>
          <a:stretch/>
        </p:blipFill>
        <p:spPr>
          <a:xfrm>
            <a:off x="1264554" y="922358"/>
            <a:ext cx="3941447" cy="607102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422AF7EE-62DC-4B8A-83B5-59018A9AF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23" t="67936" r="24704" b="28401"/>
          <a:stretch/>
        </p:blipFill>
        <p:spPr>
          <a:xfrm>
            <a:off x="1260344" y="5486401"/>
            <a:ext cx="2353456" cy="37680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CABD9-74E8-49E4-980B-8A79E0BF435D}"/>
              </a:ext>
            </a:extLst>
          </p:cNvPr>
          <p:cNvCxnSpPr>
            <a:cxnSpLocks/>
          </p:cNvCxnSpPr>
          <p:nvPr/>
        </p:nvCxnSpPr>
        <p:spPr>
          <a:xfrm flipH="1">
            <a:off x="2990537" y="2180035"/>
            <a:ext cx="2750696" cy="578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703556-82DA-458B-95E8-75DA9F4C55BF}"/>
              </a:ext>
            </a:extLst>
          </p:cNvPr>
          <p:cNvSpPr txBox="1"/>
          <p:nvPr/>
        </p:nvSpPr>
        <p:spPr>
          <a:xfrm>
            <a:off x="5853658" y="1579871"/>
            <a:ext cx="308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Identify key stakeholders, learn their interests, and level of involvement. </a:t>
            </a:r>
          </a:p>
        </p:txBody>
      </p:sp>
    </p:spTree>
    <p:extLst>
      <p:ext uri="{BB962C8B-B14F-4D97-AF65-F5344CB8AC3E}">
        <p14:creationId xmlns:p14="http://schemas.microsoft.com/office/powerpoint/2010/main" val="36132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terInst_PPT Template_Small">
  <a:themeElements>
    <a:clrScheme name="Water Institute">
      <a:dk1>
        <a:srgbClr val="595C4D"/>
      </a:dk1>
      <a:lt1>
        <a:sysClr val="window" lastClr="FFFFFF"/>
      </a:lt1>
      <a:dk2>
        <a:srgbClr val="598D97"/>
      </a:dk2>
      <a:lt2>
        <a:srgbClr val="C5E3E8"/>
      </a:lt2>
      <a:accent1>
        <a:srgbClr val="516B44"/>
      </a:accent1>
      <a:accent2>
        <a:srgbClr val="5E7957"/>
      </a:accent2>
      <a:accent3>
        <a:srgbClr val="5D8C77"/>
      </a:accent3>
      <a:accent4>
        <a:srgbClr val="679591"/>
      </a:accent4>
      <a:accent5>
        <a:srgbClr val="141313"/>
      </a:accent5>
      <a:accent6>
        <a:srgbClr val="007EB3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32B9F76-3EDC-004D-9A00-A4BDCF6F4E72}" vid="{79FE34DB-381B-A343-BF52-319633FFD9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87E8DD54B9504CA9B78254EDAFF5C9" ma:contentTypeVersion="2" ma:contentTypeDescription="Create a new document." ma:contentTypeScope="" ma:versionID="e7a302f5a9a942cc22cf2c754eaee9d5">
  <xsd:schema xmlns:xsd="http://www.w3.org/2001/XMLSchema" xmlns:xs="http://www.w3.org/2001/XMLSchema" xmlns:p="http://schemas.microsoft.com/office/2006/metadata/properties" xmlns:ns2="e5576d8e-d4fb-46d2-b3c9-01187411d5e7" targetNamespace="http://schemas.microsoft.com/office/2006/metadata/properties" ma:root="true" ma:fieldsID="b94fa4cb4142e1c3ca2d324addc6810c" ns2:_="">
    <xsd:import namespace="e5576d8e-d4fb-46d2-b3c9-01187411d5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576d8e-d4fb-46d2-b3c9-01187411d5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BEAA07-CC14-46B6-B71F-2E056CCE6D81}">
  <ds:schemaRefs>
    <ds:schemaRef ds:uri="http://purl.org/dc/terms/"/>
    <ds:schemaRef ds:uri="e5576d8e-d4fb-46d2-b3c9-01187411d5e7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6403B9-4379-447E-A2D2-0BD92122488D}">
  <ds:schemaRefs>
    <ds:schemaRef ds:uri="e5576d8e-d4fb-46d2-b3c9-01187411d5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70E9514-5682-47B9-962E-C2D51EEC2A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1134</Words>
  <Application>Microsoft Office PowerPoint</Application>
  <PresentationFormat>On-screen Show (4:3)</PresentationFormat>
  <Paragraphs>255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Arial Narrow</vt:lpstr>
      <vt:lpstr>Calibri</vt:lpstr>
      <vt:lpstr>Calibri Light</vt:lpstr>
      <vt:lpstr>Office Theme</vt:lpstr>
      <vt:lpstr>WaterInst_PPT Template_Small</vt:lpstr>
      <vt:lpstr>BTNEP Climate Ready Estuary Report</vt:lpstr>
      <vt:lpstr>Purpose</vt:lpstr>
      <vt:lpstr>Process is mandatory!</vt:lpstr>
      <vt:lpstr>PowerPoint Presentation</vt:lpstr>
      <vt:lpstr>Risk Based Planning</vt:lpstr>
      <vt:lpstr>How do we decide what to do?</vt:lpstr>
      <vt:lpstr>The Workbook</vt:lpstr>
      <vt:lpstr>The Workbook</vt:lpstr>
      <vt:lpstr>The WorkBook</vt:lpstr>
      <vt:lpstr>The WorkBook</vt:lpstr>
      <vt:lpstr>The WorkBook</vt:lpstr>
      <vt:lpstr>The WorkBook</vt:lpstr>
      <vt:lpstr>The WorkBook</vt:lpstr>
      <vt:lpstr>Consequence/probability Matrix</vt:lpstr>
      <vt:lpstr>The WorkBook</vt:lpstr>
      <vt:lpstr>The WorkBook</vt:lpstr>
      <vt:lpstr>The WorkBook</vt:lpstr>
      <vt:lpstr>The WorkBook</vt:lpstr>
      <vt:lpstr>The WorkBook</vt:lpstr>
      <vt:lpstr>Consequence/probability Matrix</vt:lpstr>
      <vt:lpstr>The WorkBook</vt:lpstr>
      <vt:lpstr>The WorkBook</vt:lpstr>
      <vt:lpstr>The WorkBook</vt:lpstr>
      <vt:lpstr>The WorkBook</vt:lpstr>
      <vt:lpstr>The WorkBook</vt:lpstr>
      <vt:lpstr>The WorkBook</vt:lpstr>
      <vt:lpstr>The WorkBook</vt:lpstr>
      <vt:lpstr>Risk identification </vt:lpstr>
      <vt:lpstr>Risk survey</vt:lpstr>
      <vt:lpstr>How you can help</vt:lpstr>
      <vt:lpstr>Participation Survey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Vu</dc:creator>
  <cp:lastModifiedBy>Huy Vu</cp:lastModifiedBy>
  <cp:revision>3</cp:revision>
  <dcterms:created xsi:type="dcterms:W3CDTF">2019-04-29T14:21:01Z</dcterms:created>
  <dcterms:modified xsi:type="dcterms:W3CDTF">2019-04-30T19:20:28Z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0x0101004887E8DD54B9504CA9B78254EDAFF5C9</vt:lpwstr>
  </property>
</Properties>
</file>