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319" r:id="rId2"/>
    <p:sldId id="257" r:id="rId3"/>
    <p:sldId id="301" r:id="rId4"/>
    <p:sldId id="268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65" r:id="rId15"/>
    <p:sldId id="378" r:id="rId16"/>
    <p:sldId id="390" r:id="rId17"/>
    <p:sldId id="379" r:id="rId18"/>
    <p:sldId id="380" r:id="rId19"/>
    <p:sldId id="381" r:id="rId20"/>
    <p:sldId id="382" r:id="rId21"/>
    <p:sldId id="383" r:id="rId22"/>
    <p:sldId id="384" r:id="rId23"/>
    <p:sldId id="367" r:id="rId24"/>
    <p:sldId id="366" r:id="rId25"/>
    <p:sldId id="385" r:id="rId26"/>
    <p:sldId id="393" r:id="rId27"/>
    <p:sldId id="386" r:id="rId28"/>
    <p:sldId id="387" r:id="rId29"/>
    <p:sldId id="388" r:id="rId30"/>
    <p:sldId id="389" r:id="rId31"/>
    <p:sldId id="368" r:id="rId32"/>
    <p:sldId id="391" r:id="rId33"/>
    <p:sldId id="392" r:id="rId3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78" autoAdjust="0"/>
    <p:restoredTop sz="94660"/>
  </p:normalViewPr>
  <p:slideViewPr>
    <p:cSldViewPr snapToGrid="0">
      <p:cViewPr>
        <p:scale>
          <a:sx n="92" d="100"/>
          <a:sy n="92" d="100"/>
        </p:scale>
        <p:origin x="33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901A1A5D-A14A-405F-9706-3598BE5DAD1B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F37800FC-6F1A-47BF-A303-DFDEA385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55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8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3668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6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42" indent="-285708" defTabSz="92696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33" indent="-228567" defTabSz="92696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9966" indent="-228567" defTabSz="92696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099" indent="-228567" defTabSz="92696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232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365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497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630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Port Fourchon Presentation</a:t>
            </a:r>
          </a:p>
        </p:txBody>
      </p:sp>
      <p:sp>
        <p:nvSpPr>
          <p:cNvPr id="1136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6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42" indent="-285708" defTabSz="92696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33" indent="-228567" defTabSz="92696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9966" indent="-228567" defTabSz="92696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099" indent="-228567" defTabSz="92696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232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365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497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630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7FFF570-CA73-43B7-BDBE-DDF708F340B9}" type="slidenum">
              <a:rPr lang="en-US" altLang="en-US">
                <a:solidFill>
                  <a:srgbClr val="000000"/>
                </a:solidFill>
              </a:rPr>
              <a:pPr eaLnBrk="1" hangingPunct="1"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94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954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E166BA-962D-9C4E-81D3-792B8FF79C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6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029" y="1508352"/>
            <a:ext cx="8606971" cy="184807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5755355"/>
            <a:ext cx="1281373" cy="10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70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Blue GA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rgbClr val="FFC7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9" y="5691373"/>
            <a:ext cx="2248454" cy="10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4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GAO Whi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rgbClr val="2136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9" y="5691373"/>
            <a:ext cx="2248454" cy="10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3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5990260"/>
            <a:ext cx="1412240" cy="813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019800"/>
            <a:ext cx="335280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6096000"/>
            <a:ext cx="1747520" cy="609600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 userDrawn="1"/>
        </p:nvSpPr>
        <p:spPr bwMode="auto">
          <a:xfrm>
            <a:off x="4267200" y="6398079"/>
            <a:ext cx="93472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Sea</a:t>
            </a:r>
          </a:p>
        </p:txBody>
      </p:sp>
      <p:sp>
        <p:nvSpPr>
          <p:cNvPr id="9" name="Rectangle 4"/>
          <p:cNvSpPr txBox="1">
            <a:spLocks noChangeArrowheads="1"/>
          </p:cNvSpPr>
          <p:nvPr userDrawn="1"/>
        </p:nvSpPr>
        <p:spPr bwMode="auto">
          <a:xfrm>
            <a:off x="9245600" y="6452506"/>
            <a:ext cx="93472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Air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5943600"/>
            <a:ext cx="12192000" cy="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96240" y="6384926"/>
            <a:ext cx="934720" cy="396875"/>
          </a:xfrm>
          <a:ln/>
        </p:spPr>
        <p:txBody>
          <a:bodyPr/>
          <a:lstStyle>
            <a:lvl1pPr>
              <a:defRPr sz="1600" b="1" i="1"/>
            </a:lvl1pPr>
          </a:lstStyle>
          <a:p>
            <a:pPr>
              <a:defRPr/>
            </a:pPr>
            <a:r>
              <a:rPr lang="en-US" dirty="0"/>
              <a:t>Land</a:t>
            </a:r>
          </a:p>
        </p:txBody>
      </p:sp>
      <p:sp>
        <p:nvSpPr>
          <p:cNvPr id="12" name="Rectangle 4"/>
          <p:cNvSpPr txBox="1">
            <a:spLocks noChangeArrowheads="1"/>
          </p:cNvSpPr>
          <p:nvPr userDrawn="1"/>
        </p:nvSpPr>
        <p:spPr bwMode="auto">
          <a:xfrm>
            <a:off x="396240" y="6398078"/>
            <a:ext cx="93472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/>
              <a:t>Land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5990260"/>
            <a:ext cx="1412240" cy="8132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019800"/>
            <a:ext cx="3352800" cy="838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6096000"/>
            <a:ext cx="1747520" cy="609600"/>
          </a:xfrm>
          <a:prstGeom prst="rect">
            <a:avLst/>
          </a:prstGeom>
        </p:spPr>
      </p:pic>
      <p:sp>
        <p:nvSpPr>
          <p:cNvPr id="16" name="Rectangle 4"/>
          <p:cNvSpPr txBox="1">
            <a:spLocks noChangeArrowheads="1"/>
          </p:cNvSpPr>
          <p:nvPr userDrawn="1"/>
        </p:nvSpPr>
        <p:spPr bwMode="auto">
          <a:xfrm>
            <a:off x="4267200" y="6398079"/>
            <a:ext cx="93472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Sea</a:t>
            </a:r>
          </a:p>
        </p:txBody>
      </p:sp>
      <p:sp>
        <p:nvSpPr>
          <p:cNvPr id="17" name="Rectangle 4"/>
          <p:cNvSpPr txBox="1">
            <a:spLocks noChangeArrowheads="1"/>
          </p:cNvSpPr>
          <p:nvPr userDrawn="1"/>
        </p:nvSpPr>
        <p:spPr bwMode="auto">
          <a:xfrm>
            <a:off x="9245600" y="6452506"/>
            <a:ext cx="93472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Air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5943600"/>
            <a:ext cx="12192000" cy="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793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6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6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B4255711-D8CA-4184-9DB4-DDF8F6FB23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 userDrawn="1"/>
        </p:nvSpPr>
        <p:spPr bwMode="auto">
          <a:xfrm>
            <a:off x="396240" y="6384926"/>
            <a:ext cx="93472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b="1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/>
              <a:t>Land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5990260"/>
            <a:ext cx="1412240" cy="813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019800"/>
            <a:ext cx="3352800" cy="83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6096000"/>
            <a:ext cx="1747520" cy="609600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4267200" y="6398079"/>
            <a:ext cx="93472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Sea</a:t>
            </a:r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 bwMode="auto">
          <a:xfrm>
            <a:off x="9245600" y="6452506"/>
            <a:ext cx="93472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Air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5943600"/>
            <a:ext cx="12192000" cy="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436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C2F57-D143-4988-BF65-8DF15B0847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52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2952" y="995875"/>
            <a:ext cx="7854648" cy="3284310"/>
          </a:xfrm>
        </p:spPr>
        <p:txBody>
          <a:bodyPr/>
          <a:lstStyle>
            <a:lvl1pPr algn="l">
              <a:defRPr b="1" i="0">
                <a:solidFill>
                  <a:srgbClr val="FFC7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5755355"/>
            <a:ext cx="1281373" cy="10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8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Fourchon Blu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FFC7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" r="4004" b="4809"/>
          <a:stretch/>
        </p:blipFill>
        <p:spPr>
          <a:xfrm>
            <a:off x="133003" y="5782173"/>
            <a:ext cx="1122218" cy="9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86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Fourchon Whit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rgbClr val="2136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5755355"/>
            <a:ext cx="1281373" cy="10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0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Fourchon Blu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rgbClr val="FFC7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" r="4004" b="4809"/>
          <a:stretch/>
        </p:blipFill>
        <p:spPr>
          <a:xfrm>
            <a:off x="133003" y="5782173"/>
            <a:ext cx="1122218" cy="9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3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Fourchon Whit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rgbClr val="2136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5755355"/>
            <a:ext cx="1281373" cy="10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2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Port Beauty Tra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4A83-BE2D-4194-907C-5374CF22815C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C7D7-0ED4-4D63-BE72-F36BC7006A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"/>
          <a:stretch/>
        </p:blipFill>
        <p:spPr>
          <a:xfrm>
            <a:off x="0" y="-815287"/>
            <a:ext cx="12192000" cy="767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0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ing Slid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" y="-814831"/>
            <a:ext cx="12192000" cy="8143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ChangeArrowheads="1"/>
          </p:cNvSpPr>
          <p:nvPr userDrawn="1"/>
        </p:nvSpPr>
        <p:spPr bwMode="auto">
          <a:xfrm>
            <a:off x="88739" y="6191687"/>
            <a:ext cx="28000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FF99"/>
                </a:solidFill>
                <a:latin typeface="Tahoma" panose="020B0604030504040204" pitchFamily="34" charset="0"/>
              </a:rPr>
              <a:t>www.portfourchon.com  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099163" y="5989058"/>
            <a:ext cx="2438400" cy="685800"/>
            <a:chOff x="4211089" y="5977234"/>
            <a:chExt cx="2438400" cy="685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089" y="5977234"/>
              <a:ext cx="685800" cy="685800"/>
            </a:xfrm>
            <a:prstGeom prst="rect">
              <a:avLst/>
            </a:prstGeom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4775720" y="6201368"/>
              <a:ext cx="18737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</a:rPr>
                <a:t>@</a:t>
              </a:r>
              <a:r>
                <a:rPr lang="en-US" altLang="en-US" sz="1600" b="1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</a:rPr>
                <a:t>FourchonPort</a:t>
              </a:r>
              <a:endParaRPr lang="en-US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9220200" y="6000882"/>
            <a:ext cx="2575560" cy="662152"/>
            <a:chOff x="5791200" y="6119648"/>
            <a:chExt cx="2575560" cy="6621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36" t="10535" r="23636" b="16855"/>
            <a:stretch/>
          </p:blipFill>
          <p:spPr>
            <a:xfrm>
              <a:off x="5791200" y="6119648"/>
              <a:ext cx="685800" cy="662152"/>
            </a:xfrm>
            <a:prstGeom prst="rect">
              <a:avLst/>
            </a:prstGeom>
          </p:spPr>
        </p:pic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6537325" y="6333532"/>
              <a:ext cx="18294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</a:rPr>
                <a:t>@</a:t>
              </a:r>
              <a:r>
                <a:rPr lang="en-US" altLang="en-US" sz="16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</a:rPr>
                <a:t>PortFourchon</a:t>
              </a:r>
              <a:endParaRPr lang="en-US" alt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147070" y="5989058"/>
            <a:ext cx="2472267" cy="609600"/>
            <a:chOff x="1981200" y="6096000"/>
            <a:chExt cx="2472267" cy="6096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6096000"/>
              <a:ext cx="609600" cy="609600"/>
            </a:xfrm>
            <a:prstGeom prst="rect">
              <a:avLst/>
            </a:prstGeom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2574925" y="6321623"/>
              <a:ext cx="18785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@</a:t>
              </a:r>
              <a:r>
                <a:rPr lang="en-US" altLang="en-US" sz="1600" b="1" dirty="0" err="1">
                  <a:solidFill>
                    <a:schemeClr val="bg1"/>
                  </a:solidFill>
                  <a:latin typeface="Tahoma" panose="020B0604030504040204" pitchFamily="34" charset="0"/>
                </a:rPr>
                <a:t>PortFourchon</a:t>
              </a:r>
              <a:endParaRPr lang="en-US" altLang="en-US" sz="1600" b="1" dirty="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59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422952" y="995875"/>
            <a:ext cx="7854648" cy="3284310"/>
          </a:xfrm>
        </p:spPr>
        <p:txBody>
          <a:bodyPr/>
          <a:lstStyle>
            <a:lvl1pPr algn="l">
              <a:defRPr b="1" i="0">
                <a:solidFill>
                  <a:srgbClr val="FFC7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9" y="5691373"/>
            <a:ext cx="2248454" cy="10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30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0" r:id="rId7"/>
    <p:sldLayoutId id="2147483671" r:id="rId8"/>
    <p:sldLayoutId id="2147483667" r:id="rId9"/>
    <p:sldLayoutId id="2147483668" r:id="rId10"/>
    <p:sldLayoutId id="2147483669" r:id="rId11"/>
    <p:sldLayoutId id="2147483672" r:id="rId12"/>
    <p:sldLayoutId id="2147483673" r:id="rId13"/>
    <p:sldLayoutId id="2147483674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rgbClr val="21366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portfourchon203@gisy.com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027" y="1760386"/>
            <a:ext cx="9076923" cy="1848077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 Fourchon Belle Pass Channel Deepening Section 203 Study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5333" y="4111803"/>
            <a:ext cx="9034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rgbClr val="2136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Draft Environmental Impact Statement </a:t>
            </a:r>
          </a:p>
        </p:txBody>
      </p:sp>
    </p:spTree>
    <p:extLst>
      <p:ext uri="{BB962C8B-B14F-4D97-AF65-F5344CB8AC3E}">
        <p14:creationId xmlns:p14="http://schemas.microsoft.com/office/powerpoint/2010/main" val="292402380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2F11-D5A5-4F19-A90B-E8DF126B1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Considered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5ECB2-50BF-4782-AF1D-0CF5740ED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following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SET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or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COMBINATIONS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of alternatives are considered.</a:t>
            </a:r>
            <a:endParaRPr lang="en-US" sz="1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Future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WITHOUT 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Project Conditions:</a:t>
            </a:r>
          </a:p>
          <a:p>
            <a:pPr lvl="1">
              <a:spcBef>
                <a:spcPts val="1200"/>
              </a:spcBef>
              <a:buSzPct val="60000"/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Alternative 1:  “No Action” (existing federal channel)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Future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Project Conditions:</a:t>
            </a:r>
          </a:p>
          <a:p>
            <a:pPr lvl="1">
              <a:spcBef>
                <a:spcPts val="1200"/>
              </a:spcBef>
              <a:buSzPct val="60000"/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Alternative 2: To deepen the existing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Navigation Channel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other channels (-30 ft.) within the port to accommodate deep water OSV’s.</a:t>
            </a:r>
          </a:p>
          <a:p>
            <a:pPr lvl="1">
              <a:spcBef>
                <a:spcPts val="1200"/>
              </a:spcBef>
              <a:buSzPct val="60000"/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Alternatives 3 - 6: To deepen, extend, and/or widen the existing Navigation Channel to as much as 475 ft. wide  -50 ft. deep to accommodate drill ships, cargo vessels, drilling rigs with thrusters, and heavy hauling vessels.</a:t>
            </a:r>
          </a:p>
          <a:p>
            <a:pPr marL="319088" lvl="1" indent="0">
              <a:buNone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17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B2CFD-8E1C-4601-9772-9B0269B76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 Cost Analysis &amp; Tentatively Selected Plan (TSP)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1D526-EC67-44D7-85B6-00ED1126B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All the alternatives considered have positive Benefit-Cost Ratios (BCR).</a:t>
            </a:r>
          </a:p>
          <a:p>
            <a:r>
              <a:rPr lang="en-US" sz="2000" dirty="0"/>
              <a:t>Net economic benefits increase from Alternative 2 through Alternative 6.</a:t>
            </a:r>
          </a:p>
          <a:p>
            <a:r>
              <a:rPr lang="en-US" sz="2000" dirty="0"/>
              <a:t>Environmental benefits increase Alternative 2 through Alternative 6.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C81FA-D810-422C-BCFE-46EFEC16E73F}"/>
              </a:ext>
            </a:extLst>
          </p:cNvPr>
          <p:cNvSpPr txBox="1"/>
          <p:nvPr/>
        </p:nvSpPr>
        <p:spPr>
          <a:xfrm>
            <a:off x="1309255" y="5747760"/>
            <a:ext cx="10183090" cy="92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level rise and subsidence factors are incorporated into the estimation of the net acres of 2,361 marsh.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million cubic yards of dredged material – Unrealized shoreline nourishment benefits.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6B0C7-380A-4703-9DB8-D954394835F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"/>
          <a:stretch/>
        </p:blipFill>
        <p:spPr bwMode="auto">
          <a:xfrm>
            <a:off x="2628900" y="2847109"/>
            <a:ext cx="693420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325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2A8D-11FE-4409-AE4C-79B2BFC6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87B95-9D17-4FCA-A09E-43F27D3BB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90" y="1247865"/>
            <a:ext cx="10972800" cy="505436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/>
              <a:t>Major/Relevant Issues – Environmental Impacts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1AF31-61BE-436F-9A26-6CD70D2653EE}"/>
              </a:ext>
            </a:extLst>
          </p:cNvPr>
          <p:cNvSpPr txBox="1"/>
          <p:nvPr/>
        </p:nvSpPr>
        <p:spPr>
          <a:xfrm>
            <a:off x="226502" y="1761692"/>
            <a:ext cx="3582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Dredging &amp; Placement (Sediment Dynamics- Long &amp; Short Term)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Dredging Techniques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Contaminants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Pipeline Relocation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6C8CE-26CE-4C7C-8D73-306E5F20AB52}"/>
              </a:ext>
            </a:extLst>
          </p:cNvPr>
          <p:cNvSpPr txBox="1"/>
          <p:nvPr/>
        </p:nvSpPr>
        <p:spPr>
          <a:xfrm>
            <a:off x="4071456" y="1753300"/>
            <a:ext cx="35821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Wetlands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Water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Wildlife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Fisheries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Essential Fish Habitat (EFH)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Threatened &amp; Endangered Species (T&amp;E)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Benthic habitats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Air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Cultural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E2B85-6FA5-486E-810B-A824E15734EE}"/>
              </a:ext>
            </a:extLst>
          </p:cNvPr>
          <p:cNvSpPr txBox="1"/>
          <p:nvPr/>
        </p:nvSpPr>
        <p:spPr>
          <a:xfrm>
            <a:off x="7916410" y="1753300"/>
            <a:ext cx="3582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Impacts &amp; Mitigation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Alternatives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Tentatively Selected Plan (TSP) </a:t>
            </a:r>
          </a:p>
        </p:txBody>
      </p:sp>
    </p:spTree>
    <p:extLst>
      <p:ext uri="{BB962C8B-B14F-4D97-AF65-F5344CB8AC3E}">
        <p14:creationId xmlns:p14="http://schemas.microsoft.com/office/powerpoint/2010/main" val="357961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7D0B-0023-47E1-A589-EBC3ED78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Wetlands (50 years of project life)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EE0FA6-8018-4927-B082-9F0F4E6A1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83" y="1240992"/>
            <a:ext cx="7857435" cy="2973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F7635-38E5-43D4-AC56-9069902D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3271920"/>
            <a:ext cx="4754017" cy="33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99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5B619-05CA-450B-8CEB-2E62BA0D5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302"/>
            <a:ext cx="10972800" cy="1143000"/>
          </a:xfrm>
        </p:spPr>
        <p:txBody>
          <a:bodyPr/>
          <a:lstStyle/>
          <a:p>
            <a:r>
              <a:rPr lang="en-US" dirty="0"/>
              <a:t>Modeled Water/Habitat Quality Impacts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F2CBF-FAA8-4C71-AF2A-2726E20FFA72}"/>
              </a:ext>
            </a:extLst>
          </p:cNvPr>
          <p:cNvSpPr txBox="1"/>
          <p:nvPr/>
        </p:nvSpPr>
        <p:spPr>
          <a:xfrm>
            <a:off x="515259" y="1320822"/>
            <a:ext cx="68924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Minimal vertical stratification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Flow was generally well mixed, &amp; quickly advected out of the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Water volume residence times were not long enough to promote significant biological/chemical reactions capable of altering water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significant impacts to the ecosystem. All parameters well within normal ranges.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BD4F88A-496D-4165-9720-0BAF9FE64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" t="3237" r="3668" b="-2324"/>
          <a:stretch/>
        </p:blipFill>
        <p:spPr>
          <a:xfrm>
            <a:off x="7502021" y="1291724"/>
            <a:ext cx="4463902" cy="5167285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D94D39-8D4E-49B8-A38A-3282D542A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15" y="3875366"/>
            <a:ext cx="3742240" cy="29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06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26E40-E226-42A4-8B0A-7B2DEB937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Ecosystem Impacts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7EC0E-E3D2-4F94-B8C3-7B76F9F07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48" y="1317881"/>
            <a:ext cx="4474852" cy="5090601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C63FF93-BBEC-4818-8E1B-85A0591C8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8084128" y="731836"/>
            <a:ext cx="3726873" cy="507600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9210BA-A2F4-454A-8C57-FFA40A678965}"/>
              </a:ext>
            </a:extLst>
          </p:cNvPr>
          <p:cNvSpPr txBox="1"/>
          <p:nvPr/>
        </p:nvSpPr>
        <p:spPr>
          <a:xfrm>
            <a:off x="6123707" y="5984358"/>
            <a:ext cx="6158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Significant Direct, Indirect, and Cumulative Impacts.</a:t>
            </a:r>
          </a:p>
        </p:txBody>
      </p:sp>
    </p:spTree>
    <p:extLst>
      <p:ext uri="{BB962C8B-B14F-4D97-AF65-F5344CB8AC3E}">
        <p14:creationId xmlns:p14="http://schemas.microsoft.com/office/powerpoint/2010/main" val="1242146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8B582-B9A9-4E7D-BE93-2E898CA99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Habitat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585C7-58DA-4BE9-A898-6767C16EE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Tentatively Selected Plan (TSP) with: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~4,717 acres of shallow open water to marsh habitat (placement impact); 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2,361 net acres of marsh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Nourishment of barrier shoreline habitats</a:t>
            </a:r>
          </a:p>
          <a:p>
            <a:r>
              <a:rPr lang="en-US" dirty="0">
                <a:solidFill>
                  <a:schemeClr val="tx2"/>
                </a:solidFill>
              </a:rPr>
              <a:t>Wildlife Resources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Dredging and placement (new work and maintenance)  may disrupt or displace wildlife resources – Temporary and Limited</a:t>
            </a:r>
          </a:p>
          <a:p>
            <a:r>
              <a:rPr lang="en-US" dirty="0">
                <a:solidFill>
                  <a:schemeClr val="tx2"/>
                </a:solidFill>
              </a:rPr>
              <a:t>Fisheries Resources – Adverse impacts- Temporary and Limited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TSP would provide fisheries/wildlife resources more productive habitats: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Intertidal marsh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Marsh edge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Shallow water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7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0BC9-9AF9-4AF4-B99D-4057AAF75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Fish Habitat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D5140-35D7-4ADC-A96A-0C00A2F11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b="0" dirty="0"/>
          </a:p>
          <a:p>
            <a:pPr marL="0" indent="0">
              <a:buNone/>
            </a:pPr>
            <a:r>
              <a:rPr lang="en-US" dirty="0"/>
              <a:t>Direct, Indirect, and Cumulative Impacts</a:t>
            </a:r>
          </a:p>
          <a:p>
            <a:pPr marL="0" indent="0">
              <a:buNone/>
            </a:pPr>
            <a:r>
              <a:rPr lang="en-US" b="0" dirty="0"/>
              <a:t>•	Dredging (Temporary) and Placement Impacts: 299 acres of marine soft bottom habitat 	(dredging impacts)</a:t>
            </a:r>
          </a:p>
          <a:p>
            <a:pPr lvl="1"/>
            <a:r>
              <a:rPr lang="en-US" sz="3200" dirty="0"/>
              <a:t>Estuarine emergent wetlands, mangrove wetlands, mud, sand, shell, and estuarine water column.</a:t>
            </a:r>
          </a:p>
          <a:p>
            <a:pPr lvl="1"/>
            <a:r>
              <a:rPr lang="en-US" sz="3200" dirty="0"/>
              <a:t>Estuarine emergent wetland is the primary type of EFH- Significant increase </a:t>
            </a:r>
          </a:p>
          <a:p>
            <a:pPr lvl="1"/>
            <a:r>
              <a:rPr lang="en-US" sz="3200" dirty="0"/>
              <a:t>Shallow open water habitat would increase.</a:t>
            </a:r>
          </a:p>
          <a:p>
            <a:pPr lvl="1"/>
            <a:r>
              <a:rPr lang="en-US" sz="3200" dirty="0"/>
              <a:t>Adverse impact to open water EFH, more productive types of EFH would be created and enhanced. </a:t>
            </a:r>
          </a:p>
          <a:p>
            <a:pPr lvl="1"/>
            <a:r>
              <a:rPr lang="en-US" sz="3200" dirty="0"/>
              <a:t>Open water habitat would form within the marsh platform as ponds and other water bodies.</a:t>
            </a:r>
            <a:endParaRPr lang="en-US" b="0" dirty="0"/>
          </a:p>
          <a:p>
            <a:r>
              <a:rPr lang="en-US" b="0" dirty="0"/>
              <a:t>Dredge Material Suitability</a:t>
            </a:r>
          </a:p>
          <a:p>
            <a:r>
              <a:rPr lang="en-US" b="0" dirty="0"/>
              <a:t>The dredged material does not have contaminants and is suitable for marsh creation. </a:t>
            </a:r>
          </a:p>
        </p:txBody>
      </p:sp>
    </p:spTree>
    <p:extLst>
      <p:ext uri="{BB962C8B-B14F-4D97-AF65-F5344CB8AC3E}">
        <p14:creationId xmlns:p14="http://schemas.microsoft.com/office/powerpoint/2010/main" val="1249936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619F1-F675-4A02-B80F-7ABF00B4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Benthic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7C187-558D-495E-BDC2-3CDA34142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b="0" dirty="0"/>
          </a:p>
          <a:p>
            <a:r>
              <a:rPr lang="en-US" dirty="0"/>
              <a:t>Loss of benthic resources (Direct, Indirect, and Cumulative Impacts)</a:t>
            </a:r>
          </a:p>
          <a:p>
            <a:pPr lvl="1"/>
            <a:r>
              <a:rPr lang="en-US" b="0" dirty="0"/>
              <a:t>The EFH (marine soft mud) currently experiences frequent wave, wind, and current induced disturbances –Adapt -Recovery </a:t>
            </a:r>
          </a:p>
          <a:p>
            <a:pPr lvl="1"/>
            <a:r>
              <a:rPr lang="en-US" b="0" dirty="0"/>
              <a:t>Recolonization of benthic micro fauna would occur.</a:t>
            </a:r>
          </a:p>
          <a:p>
            <a:pPr lvl="1"/>
            <a:r>
              <a:rPr lang="en-US" b="0" dirty="0"/>
              <a:t>Only temporary impacts to substrates</a:t>
            </a:r>
          </a:p>
          <a:p>
            <a:r>
              <a:rPr lang="en-US" dirty="0"/>
              <a:t>Entrainment Impacts</a:t>
            </a:r>
          </a:p>
          <a:p>
            <a:pPr lvl="1"/>
            <a:r>
              <a:rPr lang="en-US" b="0" dirty="0"/>
              <a:t>Early life history stages of fishes are most vulnerable.</a:t>
            </a:r>
          </a:p>
          <a:p>
            <a:pPr lvl="1"/>
            <a:r>
              <a:rPr lang="en-US" b="0" dirty="0"/>
              <a:t>Entrainment-induced mortality rates is low for abundant demersal species, while mortality rates for entrained fishes happen only for a </a:t>
            </a:r>
            <a:r>
              <a:rPr lang="en-US" dirty="0"/>
              <a:t>small proportion of total fish population</a:t>
            </a:r>
            <a:r>
              <a:rPr lang="en-US" b="0" dirty="0"/>
              <a:t>. </a:t>
            </a:r>
          </a:p>
          <a:p>
            <a:r>
              <a:rPr lang="en-US" dirty="0"/>
              <a:t>Vessel/Equipment Strike Impacts</a:t>
            </a:r>
          </a:p>
          <a:p>
            <a:pPr lvl="1"/>
            <a:r>
              <a:rPr lang="en-US" dirty="0"/>
              <a:t>Minimal Impacts </a:t>
            </a:r>
            <a:r>
              <a:rPr lang="en-US" b="0" dirty="0"/>
              <a:t>are anticipated (versus existing conditions)</a:t>
            </a:r>
          </a:p>
          <a:p>
            <a:r>
              <a:rPr lang="en-US" dirty="0"/>
              <a:t>Noise Impacts</a:t>
            </a:r>
          </a:p>
          <a:p>
            <a:pPr lvl="1"/>
            <a:r>
              <a:rPr lang="en-US" dirty="0"/>
              <a:t>Minimal impacts </a:t>
            </a:r>
            <a:r>
              <a:rPr lang="en-US" b="0" dirty="0"/>
              <a:t>are anticipated (versus existing conditions)</a:t>
            </a:r>
          </a:p>
          <a:p>
            <a:endParaRPr lang="en-US" b="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36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85804-0727-4125-A268-8A7E8E6F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Threatened &amp; Endangered (T&amp;E) Species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D7BAD-F6E4-4E9D-8CA7-9A8B55894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7818" y="1600201"/>
            <a:ext cx="6037118" cy="4525963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en-US" sz="3200" dirty="0"/>
              <a:t>Atlantic Sturgeon, Sea Turtles, Piping Plover, Red Knot, and West Indian Manatee</a:t>
            </a:r>
          </a:p>
          <a:p>
            <a:pPr lvl="2"/>
            <a:r>
              <a:rPr lang="en-US" sz="2800" b="1" dirty="0"/>
              <a:t>Dredging and Placement Impacts (Temporary)</a:t>
            </a:r>
          </a:p>
          <a:p>
            <a:pPr lvl="3"/>
            <a:r>
              <a:rPr lang="en-US" sz="2800" dirty="0"/>
              <a:t>TSP may affect, but not likely to adversely impact each of the T&amp;E species.</a:t>
            </a:r>
          </a:p>
          <a:p>
            <a:pPr lvl="3"/>
            <a:r>
              <a:rPr lang="en-US" sz="2800" dirty="0"/>
              <a:t>ESA Project Review and Guidance approved by USFWS, which includes guidance by USFWS on the BMPS in order to avoid and minimize the impacts.</a:t>
            </a:r>
          </a:p>
          <a:p>
            <a:pPr lvl="1"/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3FA84-7EE8-4BAA-BE09-3EFE40886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769" y="1600201"/>
            <a:ext cx="612490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10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736726" y="6477001"/>
            <a:ext cx="8245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0066"/>
                </a:solidFill>
                <a:latin typeface="Tahoma" panose="020B0604030504040204" pitchFamily="34" charset="0"/>
              </a:rPr>
              <a:t>www.portfourchon.com</a:t>
            </a:r>
          </a:p>
        </p:txBody>
      </p:sp>
    </p:spTree>
    <p:extLst>
      <p:ext uri="{BB962C8B-B14F-4D97-AF65-F5344CB8AC3E}">
        <p14:creationId xmlns:p14="http://schemas.microsoft.com/office/powerpoint/2010/main" val="411170861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8140-F598-4E70-89D9-E1834D97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Quality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9D291-66C5-4093-BA2E-D98ADCF07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764322" cy="4525963"/>
          </a:xfrm>
        </p:spPr>
        <p:txBody>
          <a:bodyPr/>
          <a:lstStyle/>
          <a:p>
            <a:endParaRPr lang="en-US" sz="2200" dirty="0"/>
          </a:p>
          <a:p>
            <a:endParaRPr lang="en-US" sz="2200" dirty="0"/>
          </a:p>
          <a:p>
            <a:r>
              <a:rPr lang="en-US" sz="2800" dirty="0"/>
              <a:t>The project area is in attainment for all pollutants listed by NAAQS.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No significant impacts </a:t>
            </a:r>
          </a:p>
          <a:p>
            <a:pPr lvl="1"/>
            <a:r>
              <a:rPr lang="en-US" dirty="0"/>
              <a:t>The rural nature of the area and existing air quality.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D827AD-80F8-46BF-80E5-0C7B8925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563" y="731836"/>
            <a:ext cx="4695645" cy="546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02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122AD-FAD9-418C-B40E-BD7697927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Resources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9EA81-0914-4A40-9E34-2DE8EDBF0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0</a:t>
            </a:r>
          </a:p>
          <a:p>
            <a:pPr lvl="1"/>
            <a:r>
              <a:rPr lang="en-US" dirty="0"/>
              <a:t>Sites identified are in the dredging area</a:t>
            </a:r>
          </a:p>
          <a:p>
            <a:pPr lvl="1"/>
            <a:r>
              <a:rPr lang="en-US" dirty="0"/>
              <a:t>No sites identified in the placement areas</a:t>
            </a:r>
          </a:p>
          <a:p>
            <a:r>
              <a:rPr lang="en-US" dirty="0"/>
              <a:t>Phase 1</a:t>
            </a:r>
          </a:p>
          <a:p>
            <a:pPr lvl="1"/>
            <a:r>
              <a:rPr lang="en-US" dirty="0"/>
              <a:t>The report is being finalized and will be incorporated in to the Final EIS.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76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AC01B-12C3-436C-BED8-038C3EA0B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Synergies with Other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78DB0-10C0-47ED-9871-5C28A2DD3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014355" cy="4525963"/>
          </a:xfrm>
        </p:spPr>
        <p:txBody>
          <a:bodyPr/>
          <a:lstStyle/>
          <a:p>
            <a:r>
              <a:rPr lang="en-US" dirty="0"/>
              <a:t>The TSP is expected to create synergies with the Federal, State, and local land use, restoration, and protection plans.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B6335-D95D-4A81-B2CF-78FA8CEAAD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27188"/>
            <a:ext cx="6726555" cy="464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6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732598-5750-4F7F-8134-D46139444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Recurring Sediment Source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E6C592-BA1A-408A-9DEB-D44776117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8471"/>
            <a:ext cx="6664734" cy="4525963"/>
          </a:xfrm>
        </p:spPr>
        <p:txBody>
          <a:bodyPr/>
          <a:lstStyle/>
          <a:p>
            <a:r>
              <a:rPr lang="en-US" dirty="0"/>
              <a:t>Opportunity to align sediment availability with priority restoration in B-T basins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4003C-3A25-408A-8B5E-B6BD9A34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462" y="1265594"/>
            <a:ext cx="4579720" cy="4772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9A1E9-68FA-4412-92E1-63C491838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4" r="1590"/>
          <a:stretch/>
        </p:blipFill>
        <p:spPr>
          <a:xfrm>
            <a:off x="1374476" y="3051749"/>
            <a:ext cx="5899858" cy="372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32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FE77E-9550-4773-B624-0697E32F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Benefits (50 years)</a:t>
            </a:r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43A772D-95E5-4CF1-9314-BD86183C9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92" y="173949"/>
            <a:ext cx="2642565" cy="6606413"/>
          </a:xfr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2E7606E-BED1-41AE-A288-3BE3232278C1}"/>
              </a:ext>
            </a:extLst>
          </p:cNvPr>
          <p:cNvSpPr txBox="1">
            <a:spLocks/>
          </p:cNvSpPr>
          <p:nvPr/>
        </p:nvSpPr>
        <p:spPr>
          <a:xfrm>
            <a:off x="296377" y="1258248"/>
            <a:ext cx="8643458" cy="4766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~86,000,000 cubic yards of fill over 50 year life of project</a:t>
            </a:r>
          </a:p>
          <a:p>
            <a:r>
              <a:rPr lang="en-US" dirty="0"/>
              <a:t>Fourchon is in the most sediment starved area of coast, making BUDM critical opportunity</a:t>
            </a:r>
          </a:p>
          <a:p>
            <a:r>
              <a:rPr lang="en-US" dirty="0"/>
              <a:t>4,717 acres of marsh creation in 50 </a:t>
            </a:r>
            <a:r>
              <a:rPr lang="en-US" dirty="0" err="1"/>
              <a:t>yrs</a:t>
            </a:r>
            <a:endParaRPr lang="en-US" dirty="0"/>
          </a:p>
          <a:p>
            <a:r>
              <a:rPr lang="en-US" dirty="0"/>
              <a:t>2,361 acres of which remain in 50 </a:t>
            </a:r>
            <a:r>
              <a:rPr lang="en-US" dirty="0" err="1"/>
              <a:t>yrs</a:t>
            </a:r>
            <a:endParaRPr lang="en-US" dirty="0"/>
          </a:p>
          <a:p>
            <a:r>
              <a:rPr lang="en-US" dirty="0"/>
              <a:t>Average Annual Habitat Units (AAHUs) 1,055</a:t>
            </a:r>
          </a:p>
          <a:p>
            <a:r>
              <a:rPr lang="en-US" dirty="0"/>
              <a:t>Creating a renewable sediment resource in heart of B-T basins</a:t>
            </a:r>
          </a:p>
        </p:txBody>
      </p:sp>
    </p:spTree>
    <p:extLst>
      <p:ext uri="{BB962C8B-B14F-4D97-AF65-F5344CB8AC3E}">
        <p14:creationId xmlns:p14="http://schemas.microsoft.com/office/powerpoint/2010/main" val="2009506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A248-1D60-44FE-B64E-7D149071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With and Without the Project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1917B84-7424-4A73-8E7C-0BE925FEA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83" y="1901536"/>
            <a:ext cx="5789418" cy="3631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41ABD0-72F7-4E46-8AC2-E5DD4FD9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1536"/>
            <a:ext cx="5807795" cy="36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80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E6BAC-5405-4B51-BC3B-EA1824402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65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With Project (mid-project YR36-40)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208853-9061-433A-81F8-41ED301A2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88" y="945573"/>
            <a:ext cx="8985946" cy="5814436"/>
          </a:xfrm>
        </p:spPr>
      </p:pic>
    </p:spTree>
    <p:extLst>
      <p:ext uri="{BB962C8B-B14F-4D97-AF65-F5344CB8AC3E}">
        <p14:creationId xmlns:p14="http://schemas.microsoft.com/office/powerpoint/2010/main" val="3214743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75D2-C6F7-450C-8D35-12757E6C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Environmental Policy Act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5C7FC-553B-4508-8A8C-2BCC19FCB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A8F12-523B-4275-AD99-1D950BF61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90" y="846138"/>
            <a:ext cx="5953387" cy="59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3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32DE2C0-E39F-4115-A24E-AB9D11506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40" y="695895"/>
            <a:ext cx="8532515" cy="663696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306ADE7-7220-45D8-B4D5-3376F486B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1" y="-140998"/>
            <a:ext cx="10972800" cy="1143000"/>
          </a:xfrm>
        </p:spPr>
        <p:txBody>
          <a:bodyPr/>
          <a:lstStyle/>
          <a:p>
            <a:r>
              <a:rPr lang="en-US" dirty="0"/>
              <a:t>Process and Next Steps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C5A576-C055-43E8-9E59-9615D9D5B3E8}"/>
              </a:ext>
            </a:extLst>
          </p:cNvPr>
          <p:cNvGrpSpPr/>
          <p:nvPr/>
        </p:nvGrpSpPr>
        <p:grpSpPr>
          <a:xfrm>
            <a:off x="7755927" y="2770433"/>
            <a:ext cx="4647357" cy="379978"/>
            <a:chOff x="7223299" y="2443120"/>
            <a:chExt cx="4647357" cy="379978"/>
          </a:xfrm>
        </p:grpSpPr>
        <p:cxnSp>
          <p:nvCxnSpPr>
            <p:cNvPr id="8" name="Elbow Connector 15">
              <a:extLst>
                <a:ext uri="{FF2B5EF4-FFF2-40B4-BE49-F238E27FC236}">
                  <a16:creationId xmlns:a16="http://schemas.microsoft.com/office/drawing/2014/main" id="{61B0E0D4-B13D-4F13-B125-3F277AD3F571}"/>
                </a:ext>
              </a:extLst>
            </p:cNvPr>
            <p:cNvCxnSpPr/>
            <p:nvPr/>
          </p:nvCxnSpPr>
          <p:spPr>
            <a:xfrm rot="10800000" flipV="1">
              <a:off x="7223299" y="2681053"/>
              <a:ext cx="2768454" cy="14204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29D31D-4E87-4678-B403-8687BEFD9F22}"/>
                </a:ext>
              </a:extLst>
            </p:cNvPr>
            <p:cNvSpPr txBox="1"/>
            <p:nvPr/>
          </p:nvSpPr>
          <p:spPr>
            <a:xfrm>
              <a:off x="9997453" y="2443120"/>
              <a:ext cx="18732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0" dirty="0">
                  <a:solidFill>
                    <a:srgbClr val="C00000"/>
                  </a:solidFill>
                  <a:latin typeface="Georgia" panose="02040502050405020303" pitchFamily="18" charset="0"/>
                </a:rPr>
                <a:t>We Are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908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9549-1368-48DA-B748-5BB29A0D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486B26-C414-41DD-8E3F-B46BAB215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Major Project Activities: Dredging, Placement,  and Pipeline Relocation</a:t>
            </a:r>
          </a:p>
          <a:p>
            <a:r>
              <a:rPr lang="en-US" dirty="0"/>
              <a:t>Environmental Impacts (Direct, Indirect, and Cumulative): Minimal, largely temporary and localized negative</a:t>
            </a:r>
          </a:p>
          <a:p>
            <a:r>
              <a:rPr lang="en-US" dirty="0"/>
              <a:t>The project would result in: 2,361 net acres of wetlands over 50 years</a:t>
            </a:r>
          </a:p>
          <a:p>
            <a:r>
              <a:rPr lang="en-US" dirty="0"/>
              <a:t>The project will result in additional unrealized benefits: continued nourishment of barrier shoreline through maintenance dredging over the project life.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612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2514600" y="2819401"/>
            <a:ext cx="213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2005</a:t>
            </a:r>
          </a:p>
        </p:txBody>
      </p:sp>
      <p:pic>
        <p:nvPicPr>
          <p:cNvPr id="71688" name="Picture 3" descr="Aerial 19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7" r="2092"/>
          <a:stretch>
            <a:fillRect/>
          </a:stretch>
        </p:blipFill>
        <p:spPr bwMode="auto">
          <a:xfrm>
            <a:off x="99392" y="-13665"/>
            <a:ext cx="449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 Box 4"/>
          <p:cNvSpPr txBox="1">
            <a:spLocks noChangeArrowheads="1"/>
          </p:cNvSpPr>
          <p:nvPr/>
        </p:nvSpPr>
        <p:spPr bwMode="auto">
          <a:xfrm>
            <a:off x="2850875" y="5683840"/>
            <a:ext cx="16764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200" b="1" dirty="0">
                <a:solidFill>
                  <a:srgbClr val="FFFFFF"/>
                </a:solidFill>
                <a:cs typeface="Arial" panose="020B0604020202020204" pitchFamily="34" charset="0"/>
              </a:rPr>
              <a:t>1978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21C82-EB6B-440C-A618-5CE0BBED9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16" y="-1"/>
            <a:ext cx="5351937" cy="6849205"/>
          </a:xfrm>
          <a:prstGeom prst="rect">
            <a:avLst/>
          </a:prstGeom>
        </p:spPr>
      </p:pic>
      <p:sp>
        <p:nvSpPr>
          <p:cNvPr id="71687" name="Text Box 9"/>
          <p:cNvSpPr txBox="1">
            <a:spLocks noChangeArrowheads="1"/>
          </p:cNvSpPr>
          <p:nvPr/>
        </p:nvSpPr>
        <p:spPr bwMode="auto">
          <a:xfrm>
            <a:off x="8405665" y="5745395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FFFF"/>
                </a:solidFill>
                <a:cs typeface="Arial" panose="020B060402020202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86901530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3D416-031C-4A42-B304-6BEC71510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Submitting Comments: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3B922-1916-405C-A5DE-77C50DBF3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Comment Period Open until November 7, 2018</a:t>
            </a:r>
          </a:p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portfourchon203@gisy.com</a:t>
            </a:r>
            <a:endParaRPr lang="en-US" dirty="0"/>
          </a:p>
          <a:p>
            <a:r>
              <a:rPr lang="en-US" dirty="0"/>
              <a:t>Mail: </a:t>
            </a:r>
            <a:r>
              <a:rPr lang="en-US" sz="2400" dirty="0"/>
              <a:t>Port Fourchon Belle Pass Channel Deepening Project</a:t>
            </a:r>
          </a:p>
          <a:p>
            <a:pPr marL="457200" lvl="1" indent="0">
              <a:buNone/>
            </a:pPr>
            <a:r>
              <a:rPr lang="en-US" sz="2400" dirty="0"/>
              <a:t>		</a:t>
            </a:r>
            <a:r>
              <a:rPr lang="fr-FR" sz="2400" dirty="0" err="1"/>
              <a:t>Greater</a:t>
            </a:r>
            <a:r>
              <a:rPr lang="fr-FR" sz="2400" dirty="0"/>
              <a:t> </a:t>
            </a:r>
            <a:r>
              <a:rPr lang="fr-FR" sz="2400" dirty="0" err="1"/>
              <a:t>Lafourche</a:t>
            </a:r>
            <a:r>
              <a:rPr lang="fr-FR" sz="2400" dirty="0"/>
              <a:t> Port Commission (GLPC)</a:t>
            </a:r>
          </a:p>
          <a:p>
            <a:pPr marL="457200" lvl="1" indent="0">
              <a:buNone/>
            </a:pPr>
            <a:r>
              <a:rPr lang="fr-FR" sz="2400" dirty="0"/>
              <a:t>		</a:t>
            </a:r>
            <a:r>
              <a:rPr lang="en-US" sz="2400" dirty="0"/>
              <a:t>16829 East Main Street</a:t>
            </a:r>
          </a:p>
          <a:p>
            <a:pPr marL="457200" lvl="1" indent="0">
              <a:buNone/>
            </a:pPr>
            <a:r>
              <a:rPr lang="en-US" sz="2400" dirty="0"/>
              <a:t>		Cut Off, LA 70345 </a:t>
            </a:r>
          </a:p>
        </p:txBody>
      </p:sp>
    </p:spTree>
    <p:extLst>
      <p:ext uri="{BB962C8B-B14F-4D97-AF65-F5344CB8AC3E}">
        <p14:creationId xmlns:p14="http://schemas.microsoft.com/office/powerpoint/2010/main" val="2270232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B8CC7C-E384-49D5-902A-A4F0E59F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09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DD4319-EC20-43F0-A361-2DC68581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209309" cy="1143000"/>
          </a:xfrm>
        </p:spPr>
        <p:txBody>
          <a:bodyPr>
            <a:noAutofit/>
          </a:bodyPr>
          <a:lstStyle/>
          <a:p>
            <a:r>
              <a:rPr lang="en-US" sz="2600" i="1" dirty="0"/>
              <a:t>Tentatively Selected Plan (TSP)</a:t>
            </a:r>
            <a:br>
              <a:rPr lang="en-US" sz="2600" i="1" dirty="0"/>
            </a:br>
            <a:r>
              <a:rPr lang="en-US" sz="2600" i="1" dirty="0"/>
              <a:t>6c (300 ft. x 30 ft.; 475 ft. x 50 ft.)</a:t>
            </a:r>
            <a:endParaRPr lang="en-US" sz="2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E4D41-F929-4B3A-A310-FAF827BCC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Channel Reaches: </a:t>
            </a:r>
          </a:p>
          <a:p>
            <a:pPr>
              <a:spcBef>
                <a:spcPts val="1200"/>
              </a:spcBef>
            </a:pPr>
            <a:r>
              <a:rPr lang="en-US" sz="2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Slip A, B, C &amp; Flotation Canal</a:t>
            </a:r>
          </a:p>
          <a:p>
            <a:pPr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Width: 300 ft. </a:t>
            </a:r>
          </a:p>
          <a:p>
            <a:pPr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Depth: -30 ft. Elev.</a:t>
            </a:r>
          </a:p>
          <a:p>
            <a:pPr>
              <a:spcBef>
                <a:spcPts val="0"/>
              </a:spcBef>
            </a:pPr>
            <a:r>
              <a:rPr lang="en-US" sz="2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Sta. 0+00 to Sta. 130+00:</a:t>
            </a:r>
          </a:p>
          <a:p>
            <a:pPr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Width: 300 ft. </a:t>
            </a:r>
          </a:p>
          <a:p>
            <a:pPr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Deepening: -30 ft. Elev.</a:t>
            </a:r>
          </a:p>
          <a:p>
            <a:pPr>
              <a:spcBef>
                <a:spcPts val="0"/>
              </a:spcBef>
            </a:pP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Sta. 130+00 to Sta. 598+30</a:t>
            </a:r>
          </a:p>
          <a:p>
            <a:pPr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Width: 475 ft. </a:t>
            </a:r>
          </a:p>
          <a:p>
            <a:pPr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Deepening: -50 ft. Elev.</a:t>
            </a:r>
          </a:p>
          <a:p>
            <a:pPr>
              <a:spcBef>
                <a:spcPts val="0"/>
              </a:spcBef>
            </a:pPr>
            <a:r>
              <a:rPr lang="en-US" sz="2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Turning Basin</a:t>
            </a:r>
          </a:p>
          <a:p>
            <a:pPr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Dimensions: 1,755 ft. x 1,985 ft.</a:t>
            </a:r>
          </a:p>
          <a:p>
            <a:pPr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Depth: -50ft. Elev.</a:t>
            </a:r>
          </a:p>
          <a:p>
            <a:pPr marL="0" indent="0">
              <a:buNone/>
            </a:pPr>
            <a:endParaRPr 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6714AF-6149-497C-A483-89541821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89332"/>
            <a:ext cx="5692764" cy="666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25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750E9-2D84-451A-94AF-080E286C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904AF3-8FCE-4322-9F6C-41146C530117}"/>
              </a:ext>
            </a:extLst>
          </p:cNvPr>
          <p:cNvSpPr txBox="1">
            <a:spLocks/>
          </p:cNvSpPr>
          <p:nvPr/>
        </p:nvSpPr>
        <p:spPr>
          <a:xfrm>
            <a:off x="910921" y="1465946"/>
            <a:ext cx="5486417" cy="512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ea typeface="Tahoma" panose="020B0604030504040204" pitchFamily="34" charset="0"/>
                <a:cs typeface="Tahoma" panose="020B0604030504040204" pitchFamily="34" charset="0"/>
              </a:rPr>
              <a:t>Infrastructure</a:t>
            </a:r>
            <a:endParaRPr lang="en-US" sz="2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D51CE-39F9-47D5-B2BD-58CE00413DA8}"/>
              </a:ext>
            </a:extLst>
          </p:cNvPr>
          <p:cNvSpPr txBox="1">
            <a:spLocks/>
          </p:cNvSpPr>
          <p:nvPr/>
        </p:nvSpPr>
        <p:spPr>
          <a:xfrm>
            <a:off x="6397339" y="1465945"/>
            <a:ext cx="4800600" cy="5125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Traffic</a:t>
            </a: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9030032D-C6FE-414A-AC80-EAFF0E8A4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539" y="2195942"/>
            <a:ext cx="4191000" cy="3238500"/>
          </a:xfrm>
          <a:prstGeom prst="rect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8E93E777-F4A6-460C-97B1-7E8C1EFA1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>
          <a:xfrm>
            <a:off x="5863939" y="2195942"/>
            <a:ext cx="5601551" cy="3275606"/>
          </a:xfrm>
          <a:prstGeom prst="rect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6657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Holistic Resiliency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90" y="1328186"/>
            <a:ext cx="10319411" cy="59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0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71DA5C-D6D1-46ED-BB4D-AFA5B742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032E41-9B45-4C65-A194-6E9B7F310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4901"/>
            <a:ext cx="537175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To provide adequate depth/width for: </a:t>
            </a:r>
          </a:p>
          <a:p>
            <a:pPr lvl="1"/>
            <a:r>
              <a:rPr lang="en-US" sz="2000" b="0" dirty="0"/>
              <a:t>Reducing navigation transportation cost</a:t>
            </a:r>
          </a:p>
          <a:p>
            <a:pPr lvl="1"/>
            <a:r>
              <a:rPr lang="en-US" sz="2000" b="0" dirty="0"/>
              <a:t>Accommodating existing and future offshore service vessels, drilling rigs &amp; production platforms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4D77AB2-A16D-42D4-B111-E60FB1FB3219}"/>
              </a:ext>
            </a:extLst>
          </p:cNvPr>
          <p:cNvSpPr txBox="1">
            <a:spLocks/>
          </p:cNvSpPr>
          <p:nvPr/>
        </p:nvSpPr>
        <p:spPr>
          <a:xfrm>
            <a:off x="6325300" y="1365682"/>
            <a:ext cx="537175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Boost regional economy</a:t>
            </a:r>
          </a:p>
          <a:p>
            <a:r>
              <a:rPr lang="en-US" sz="2000" dirty="0"/>
              <a:t>Coastal restoration and holistic resiliency</a:t>
            </a:r>
          </a:p>
        </p:txBody>
      </p:sp>
      <p:pic>
        <p:nvPicPr>
          <p:cNvPr id="10" name="Content Placeholder 11">
            <a:extLst>
              <a:ext uri="{FF2B5EF4-FFF2-40B4-BE49-F238E27FC236}">
                <a16:creationId xmlns:a16="http://schemas.microsoft.com/office/drawing/2014/main" id="{1AD1F844-D675-4682-B1A4-06A12192F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>
          <a:xfrm>
            <a:off x="1526854" y="3429000"/>
            <a:ext cx="5689136" cy="3252893"/>
          </a:xfrm>
          <a:prstGeom prst="rect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13FB73-ACDE-459A-8131-5A110319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244" y="2472318"/>
            <a:ext cx="3449156" cy="422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28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34FBF-F955-4B78-A9F4-037579B23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39A30-330A-4D72-92AA-5A3D3B3BD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908646" cy="4525963"/>
          </a:xfrm>
        </p:spPr>
        <p:txBody>
          <a:bodyPr>
            <a:normAutofit/>
          </a:bodyPr>
          <a:lstStyle/>
          <a:p>
            <a:r>
              <a:rPr lang="en-US" sz="2200" dirty="0"/>
              <a:t>Deepening of Bayou Lafourche &amp; Northern Expansion Slips: From -24 feet to -30 feet</a:t>
            </a:r>
          </a:p>
          <a:p>
            <a:r>
              <a:rPr lang="en-US" sz="2200" dirty="0"/>
              <a:t>Deepening of Belle Pass: From -24-26 feet to -50 feet</a:t>
            </a:r>
          </a:p>
          <a:p>
            <a:r>
              <a:rPr lang="en-US" sz="2200" dirty="0"/>
              <a:t>Widening of Belle Pass: from 300 feet to 475 feet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73CDA-046D-4577-B605-7E7B5537B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917" y="353290"/>
            <a:ext cx="4746227" cy="630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7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849A-1633-4AF6-9340-36684FCE2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45F2A-925F-4621-95C1-42D652475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3" y="1316373"/>
            <a:ext cx="371073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Direct: </a:t>
            </a:r>
          </a:p>
          <a:p>
            <a:pPr lvl="1"/>
            <a:r>
              <a:rPr lang="en-US" sz="2000" b="0" dirty="0"/>
              <a:t>Reduce transportation costs</a:t>
            </a:r>
          </a:p>
          <a:p>
            <a:pPr lvl="1"/>
            <a:r>
              <a:rPr lang="en-US" sz="2000" b="0" dirty="0"/>
              <a:t>Maintain &amp; grow US Market share in service, repair &amp; fabrication of oil &amp; gas vessels &amp; structures</a:t>
            </a:r>
          </a:p>
          <a:p>
            <a:pPr lvl="1"/>
            <a:r>
              <a:rPr lang="en-US" sz="2000" b="0" dirty="0"/>
              <a:t>Generate employment via one-stop shopping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E3CE0E-2C8B-45AA-ACC6-794C1754364B}"/>
              </a:ext>
            </a:extLst>
          </p:cNvPr>
          <p:cNvSpPr txBox="1">
            <a:spLocks/>
          </p:cNvSpPr>
          <p:nvPr/>
        </p:nvSpPr>
        <p:spPr>
          <a:xfrm>
            <a:off x="3786933" y="1316372"/>
            <a:ext cx="48670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Indirect: </a:t>
            </a:r>
          </a:p>
          <a:p>
            <a:pPr lvl="1"/>
            <a:r>
              <a:rPr lang="en-US" sz="2000" b="0" dirty="0"/>
              <a:t>Beneficial use of dredged material</a:t>
            </a:r>
          </a:p>
          <a:p>
            <a:pPr lvl="2"/>
            <a:r>
              <a:rPr lang="en-US" sz="1600" b="0" dirty="0"/>
              <a:t>Yields renewable resource of materials for land creation, providing asset protection</a:t>
            </a:r>
          </a:p>
          <a:p>
            <a:pPr lvl="2"/>
            <a:r>
              <a:rPr lang="en-US" sz="1600" b="0" dirty="0"/>
              <a:t>86 million cubic yards (MCY) over project life</a:t>
            </a:r>
          </a:p>
          <a:p>
            <a:pPr lvl="2"/>
            <a:r>
              <a:rPr lang="en-US" sz="1600" b="0" dirty="0"/>
              <a:t>LA is losing more than 17 sq. miles/</a:t>
            </a:r>
            <a:r>
              <a:rPr lang="en-US" sz="1600" b="0" dirty="0" err="1"/>
              <a:t>yr</a:t>
            </a:r>
            <a:r>
              <a:rPr lang="en-US" sz="1600" b="0" dirty="0"/>
              <a:t> of coast</a:t>
            </a:r>
          </a:p>
          <a:p>
            <a:pPr lvl="1"/>
            <a:r>
              <a:rPr lang="en-US" sz="2000" b="0" dirty="0"/>
              <a:t>Emergency Response</a:t>
            </a:r>
          </a:p>
          <a:p>
            <a:pPr lvl="1"/>
            <a:r>
              <a:rPr lang="en-US" sz="2000" b="0" dirty="0"/>
              <a:t>Energy Independence</a:t>
            </a:r>
          </a:p>
          <a:p>
            <a:pPr lvl="1"/>
            <a:r>
              <a:rPr lang="en-US" sz="2000" b="0" dirty="0"/>
              <a:t>National Security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651A5E-8A1E-410F-B583-422DE8BFC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631" y="4077942"/>
            <a:ext cx="3335020" cy="2583291"/>
          </a:xfrm>
          <a:prstGeom prst="rect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85CD1B-B911-4676-8D6B-A99B9668C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631" y="1497845"/>
            <a:ext cx="3335020" cy="2472010"/>
          </a:xfrm>
          <a:prstGeom prst="rect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0770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339B-1567-42AE-AFE8-32EBE5E3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477EA-7AD3-4DA2-A4FA-66BEFBF1B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651" y="1348532"/>
            <a:ext cx="4608352" cy="4525963"/>
          </a:xfrm>
        </p:spPr>
        <p:txBody>
          <a:bodyPr>
            <a:normAutofit/>
          </a:bodyPr>
          <a:lstStyle/>
          <a:p>
            <a:r>
              <a:rPr lang="en-US" sz="2000" dirty="0"/>
              <a:t>Increase the inner harbor channel depths to accommodate larger vessels, rigs &amp; platforms</a:t>
            </a:r>
          </a:p>
          <a:p>
            <a:r>
              <a:rPr lang="en-US" sz="2000" dirty="0"/>
              <a:t>Increase the entrance channel approach (depth and width) at Fourchon Island to accommodate increased number of larger vessels, rigs &amp; platforms to include LNG export vessels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8106E40E-FB12-422C-89D1-55B0F3500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60" y="4784414"/>
            <a:ext cx="2680067" cy="1798948"/>
          </a:xfrm>
          <a:prstGeom prst="rect">
            <a:avLst/>
          </a:prstGeom>
          <a:ln w="31750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342B7C-C35D-4431-B657-2C3C0B75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499" y="1417638"/>
            <a:ext cx="7043862" cy="43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61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C833-36F5-4DD3-9F0E-504473593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Without Project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C8846-FBF1-4EBB-B76A-B4E3ADFB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121791" cy="4525963"/>
          </a:xfrm>
        </p:spPr>
        <p:txBody>
          <a:bodyPr>
            <a:normAutofit/>
          </a:bodyPr>
          <a:lstStyle/>
          <a:p>
            <a:r>
              <a:rPr lang="en-US" sz="2000" dirty="0"/>
              <a:t>LNG Turning Basin, Rig/Drillship slip with deep hole</a:t>
            </a:r>
          </a:p>
          <a:p>
            <a:r>
              <a:rPr lang="en-US" sz="2000" dirty="0"/>
              <a:t>Port’s current activities continue</a:t>
            </a:r>
          </a:p>
          <a:p>
            <a:r>
              <a:rPr lang="en-US" sz="2000" dirty="0"/>
              <a:t>Land loss around Port and proximal areas continues unabated</a:t>
            </a:r>
          </a:p>
          <a:p>
            <a:r>
              <a:rPr lang="en-US" sz="2000" dirty="0"/>
              <a:t>Gulf shoreline erosion of West Belle Pass and </a:t>
            </a:r>
            <a:r>
              <a:rPr lang="en-US" sz="2000" dirty="0" err="1"/>
              <a:t>Caminada</a:t>
            </a:r>
            <a:r>
              <a:rPr lang="en-US" sz="2000" dirty="0"/>
              <a:t> Headlands continues unabated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B8CEFE64-B419-432B-BA40-254F2A835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63" y="1620982"/>
            <a:ext cx="7352051" cy="45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6627"/>
      </p:ext>
    </p:extLst>
  </p:cSld>
  <p:clrMapOvr>
    <a:masterClrMapping/>
  </p:clrMapOvr>
</p:sld>
</file>

<file path=ppt/theme/theme1.xml><?xml version="1.0" encoding="utf-8"?>
<a:theme xmlns:a="http://schemas.openxmlformats.org/drawingml/2006/main" name="GLP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LPC" id="{8D12AD4E-099A-40AD-B2F9-ABCAA4A7B143}" vid="{4ADB89B4-1DB9-4468-91AA-B25788358A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GLPC</Template>
  <TotalTime>1649</TotalTime>
  <Words>1262</Words>
  <Application>Microsoft Office PowerPoint</Application>
  <PresentationFormat>Widescreen</PresentationFormat>
  <Paragraphs>186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Courier New</vt:lpstr>
      <vt:lpstr>Garamond</vt:lpstr>
      <vt:lpstr>Georgia</vt:lpstr>
      <vt:lpstr>Tahoma</vt:lpstr>
      <vt:lpstr>Times New Roman</vt:lpstr>
      <vt:lpstr>GLPC</vt:lpstr>
      <vt:lpstr>Port Fourchon Belle Pass Channel Deepening Section 203 Study</vt:lpstr>
      <vt:lpstr>PowerPoint Presentation</vt:lpstr>
      <vt:lpstr>PowerPoint Presentation</vt:lpstr>
      <vt:lpstr>Holistic Resiliency</vt:lpstr>
      <vt:lpstr>Project Background</vt:lpstr>
      <vt:lpstr>Scope of Study</vt:lpstr>
      <vt:lpstr>Opportunities</vt:lpstr>
      <vt:lpstr>Objectives</vt:lpstr>
      <vt:lpstr>Future Without Project Conditions</vt:lpstr>
      <vt:lpstr>Alternatives Considered</vt:lpstr>
      <vt:lpstr>Benefit Cost Analysis &amp; Tentatively Selected Plan (TSP) </vt:lpstr>
      <vt:lpstr>Environmental Compliance</vt:lpstr>
      <vt:lpstr>Wetlands (50 years of project life) </vt:lpstr>
      <vt:lpstr>Modeled Water/Habitat Quality Impacts</vt:lpstr>
      <vt:lpstr>Overall Ecosystem Impacts</vt:lpstr>
      <vt:lpstr>Habitat Impacts</vt:lpstr>
      <vt:lpstr>Essential Fish Habitat</vt:lpstr>
      <vt:lpstr>Benthic Impacts</vt:lpstr>
      <vt:lpstr>Threatened &amp; Endangered (T&amp;E) Species Impacts</vt:lpstr>
      <vt:lpstr>Air Quality Impacts</vt:lpstr>
      <vt:lpstr>Cultural Resources Impacts</vt:lpstr>
      <vt:lpstr>Possible Synergies with Other Actions</vt:lpstr>
      <vt:lpstr>Recurring Sediment Source</vt:lpstr>
      <vt:lpstr>Maximizing Benefits (50 years)</vt:lpstr>
      <vt:lpstr>Future With and Without the Project</vt:lpstr>
      <vt:lpstr>Future With Project (mid-project YR36-40)</vt:lpstr>
      <vt:lpstr>National Environmental Policy Act Compliance</vt:lpstr>
      <vt:lpstr>Process and Next Steps </vt:lpstr>
      <vt:lpstr>Summary</vt:lpstr>
      <vt:lpstr>Submitting Comments:</vt:lpstr>
      <vt:lpstr>PowerPoint Presentation</vt:lpstr>
      <vt:lpstr>Tentatively Selected Plan (TSP) 6c (300 ft. x 30 ft.; 475 ft. x 50 ft.)</vt:lpstr>
      <vt:lpstr>Existing Conditions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 Fourchon</dc:title>
  <dc:creator>Joni Tuck</dc:creator>
  <cp:lastModifiedBy>Joni B. Tuck</cp:lastModifiedBy>
  <cp:revision>100</cp:revision>
  <cp:lastPrinted>2018-10-16T02:51:11Z</cp:lastPrinted>
  <dcterms:created xsi:type="dcterms:W3CDTF">2017-06-06T18:50:26Z</dcterms:created>
  <dcterms:modified xsi:type="dcterms:W3CDTF">2018-10-30T19:19:39Z</dcterms:modified>
</cp:coreProperties>
</file>