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media1.m4v" ContentType="video/unknown"/>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13"/>
          </p:nvPr>
        </p:nvSpPr>
        <p:spPr>
          <a:xfrm>
            <a:off x="1270000" y="4267112"/>
            <a:ext cx="10464800" cy="609778"/>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4v"/><Relationship Id="rId3" Type="http://schemas.microsoft.com/office/2007/relationships/media" Target="../media/media1.m4v"/><Relationship Id="rId4"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2.png"/><Relationship Id="rId4"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jpeg"/><Relationship Id="rId6"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p:cNvSpPr txBox="1"/>
          <p:nvPr>
            <p:ph type="ctrTitle"/>
          </p:nvPr>
        </p:nvSpPr>
        <p:spPr>
          <a:prstGeom prst="rect">
            <a:avLst/>
          </a:prstGeom>
        </p:spPr>
        <p:txBody>
          <a:bodyPr/>
          <a:lstStyle/>
          <a:p>
            <a:pPr/>
          </a:p>
        </p:txBody>
      </p:sp>
      <p:sp>
        <p:nvSpPr>
          <p:cNvPr id="120" name="Body"/>
          <p:cNvSpPr txBox="1"/>
          <p:nvPr>
            <p:ph type="subTitle" sz="quarter" idx="1"/>
          </p:nvPr>
        </p:nvSpPr>
        <p:spPr>
          <a:prstGeom prst="rect">
            <a:avLst/>
          </a:prstGeom>
        </p:spPr>
        <p:txBody>
          <a:bodyPr/>
          <a:lstStyle/>
          <a:p>
            <a:pPr/>
          </a:p>
        </p:txBody>
      </p:sp>
      <p:pic>
        <p:nvPicPr>
          <p:cNvPr id="121" name="Jean-Lafitte-HDR_01.jpg" descr="Jean-Lafitte-HDR_01.jpg"/>
          <p:cNvPicPr>
            <a:picLocks noChangeAspect="1"/>
          </p:cNvPicPr>
          <p:nvPr/>
        </p:nvPicPr>
        <p:blipFill>
          <a:blip r:embed="rId2">
            <a:extLst/>
          </a:blip>
          <a:srcRect l="5868" t="0" r="5866" b="0"/>
          <a:stretch>
            <a:fillRect/>
          </a:stretch>
        </p:blipFill>
        <p:spPr>
          <a:xfrm>
            <a:off x="0" y="0"/>
            <a:ext cx="13004802" cy="9753600"/>
          </a:xfrm>
          <a:prstGeom prst="rect">
            <a:avLst/>
          </a:prstGeom>
          <a:ln w="12700">
            <a:miter lim="400000"/>
          </a:ln>
        </p:spPr>
      </p:pic>
      <p:sp>
        <p:nvSpPr>
          <p:cNvPr id="122" name="Rectangle"/>
          <p:cNvSpPr/>
          <p:nvPr/>
        </p:nvSpPr>
        <p:spPr>
          <a:xfrm>
            <a:off x="634767" y="6469819"/>
            <a:ext cx="11913066" cy="2960762"/>
          </a:xfrm>
          <a:prstGeom prst="rect">
            <a:avLst/>
          </a:prstGeom>
          <a:solidFill>
            <a:srgbClr val="9E6C1F">
              <a:alpha val="47637"/>
            </a:srgbClr>
          </a:solidFill>
          <a:ln w="12700">
            <a:miter lim="400000"/>
          </a:ln>
          <a:effectLst>
            <a:outerShdw sx="100000" sy="100000" kx="0" ky="0" algn="b" rotWithShape="0" blurRad="38100" dist="12700" dir="4800000">
              <a:srgbClr val="000000">
                <a:alpha val="50000"/>
              </a:srgbClr>
            </a:outerShdw>
          </a:effectLst>
        </p:spPr>
        <p:txBody>
          <a:bodyPr lIns="50800" tIns="50800" rIns="50800" bIns="50800" anchor="ctr"/>
          <a:lstStyle/>
          <a:p>
            <a:pPr defTabSz="457200">
              <a:lnSpc>
                <a:spcPct val="110000"/>
              </a:lnSpc>
              <a:defRPr sz="1200">
                <a:solidFill>
                  <a:srgbClr val="444444"/>
                </a:solidFill>
              </a:defRPr>
            </a:pPr>
          </a:p>
        </p:txBody>
      </p:sp>
      <p:sp>
        <p:nvSpPr>
          <p:cNvPr id="123" name="Angela Rathle…"/>
          <p:cNvSpPr txBox="1"/>
          <p:nvPr/>
        </p:nvSpPr>
        <p:spPr>
          <a:xfrm>
            <a:off x="2309217" y="6523169"/>
            <a:ext cx="10215166" cy="23019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2200">
                <a:solidFill>
                  <a:srgbClr val="FFFFFF"/>
                </a:solidFill>
              </a:defRPr>
            </a:pPr>
            <a:r>
              <a:t>Angela Rathle and Aleutia Scott</a:t>
            </a:r>
          </a:p>
          <a:p>
            <a:pPr algn="l" defTabSz="457200">
              <a:lnSpc>
                <a:spcPct val="80000"/>
              </a:lnSpc>
              <a:spcBef>
                <a:spcPts val="1800"/>
              </a:spcBef>
              <a:defRPr b="1" sz="5800">
                <a:solidFill>
                  <a:srgbClr val="FFFFFF"/>
                </a:solidFill>
              </a:defRPr>
            </a:pPr>
            <a:r>
              <a:t>Jean Lafitte National Historical Park and Preserve</a:t>
            </a:r>
          </a:p>
        </p:txBody>
      </p:sp>
      <p:pic>
        <p:nvPicPr>
          <p:cNvPr id="124" name="Arrowhead with white buffalo 1.jpg" descr="Arrowhead with white buffalo 1.jpg"/>
          <p:cNvPicPr>
            <a:picLocks noChangeAspect="1"/>
          </p:cNvPicPr>
          <p:nvPr/>
        </p:nvPicPr>
        <p:blipFill>
          <a:blip r:embed="rId3">
            <a:extLst/>
          </a:blip>
          <a:stretch>
            <a:fillRect/>
          </a:stretch>
        </p:blipFill>
        <p:spPr>
          <a:xfrm>
            <a:off x="723897" y="6991381"/>
            <a:ext cx="1468921" cy="191764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Nature’s Notebook: Birds and Plants"/>
          <p:cNvSpPr txBox="1"/>
          <p:nvPr/>
        </p:nvSpPr>
        <p:spPr>
          <a:xfrm>
            <a:off x="1649390" y="3020108"/>
            <a:ext cx="3873504" cy="707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Nature’s Notebook: Birds and Plants</a:t>
            </a:r>
          </a:p>
        </p:txBody>
      </p:sp>
      <p:pic>
        <p:nvPicPr>
          <p:cNvPr id="233" name="Phenology Training Flyer (General).pdf" descr="Phenology Training Flyer (General).pdf"/>
          <p:cNvPicPr>
            <a:picLocks noChangeAspect="1"/>
          </p:cNvPicPr>
          <p:nvPr/>
        </p:nvPicPr>
        <p:blipFill>
          <a:blip r:embed="rId2">
            <a:extLst/>
          </a:blip>
          <a:srcRect l="7284" t="0" r="7284" b="0"/>
          <a:stretch>
            <a:fillRect/>
          </a:stretch>
        </p:blipFill>
        <p:spPr>
          <a:xfrm>
            <a:off x="6123007" y="-3"/>
            <a:ext cx="6438903" cy="9753604"/>
          </a:xfrm>
          <a:prstGeom prst="rect">
            <a:avLst/>
          </a:prstGeom>
          <a:ln w="12700">
            <a:miter lim="400000"/>
          </a:ln>
        </p:spPr>
      </p:pic>
      <p:sp>
        <p:nvSpPr>
          <p:cNvPr id="234" name="Frogwatch"/>
          <p:cNvSpPr txBox="1"/>
          <p:nvPr/>
        </p:nvSpPr>
        <p:spPr>
          <a:xfrm>
            <a:off x="1649390" y="4683264"/>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Frogwatch</a:t>
            </a:r>
          </a:p>
        </p:txBody>
      </p:sp>
      <p:grpSp>
        <p:nvGrpSpPr>
          <p:cNvPr id="237" name="Group"/>
          <p:cNvGrpSpPr/>
          <p:nvPr/>
        </p:nvGrpSpPr>
        <p:grpSpPr>
          <a:xfrm>
            <a:off x="442890" y="4400548"/>
            <a:ext cx="952505" cy="952505"/>
            <a:chOff x="0" y="0"/>
            <a:chExt cx="952503" cy="952503"/>
          </a:xfrm>
        </p:grpSpPr>
        <p:sp>
          <p:nvSpPr>
            <p:cNvPr id="235"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36"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40" name="Group"/>
          <p:cNvGrpSpPr/>
          <p:nvPr/>
        </p:nvGrpSpPr>
        <p:grpSpPr>
          <a:xfrm>
            <a:off x="442890" y="2897714"/>
            <a:ext cx="952505" cy="952505"/>
            <a:chOff x="0" y="0"/>
            <a:chExt cx="952503" cy="952503"/>
          </a:xfrm>
        </p:grpSpPr>
        <p:sp>
          <p:nvSpPr>
            <p:cNvPr id="238"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39" name="Sapling"/>
            <p:cNvSpPr/>
            <p:nvPr/>
          </p:nvSpPr>
          <p:spPr>
            <a:xfrm>
              <a:off x="245006" y="95250"/>
              <a:ext cx="462488" cy="762003"/>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41" name="Volunteer Programming"/>
          <p:cNvSpPr txBox="1"/>
          <p:nvPr/>
        </p:nvSpPr>
        <p:spPr>
          <a:xfrm>
            <a:off x="442889" y="929214"/>
            <a:ext cx="5080005" cy="1256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Volunteer Programming</a:t>
            </a:r>
          </a:p>
        </p:txBody>
      </p:sp>
      <p:grpSp>
        <p:nvGrpSpPr>
          <p:cNvPr id="244" name="Group"/>
          <p:cNvGrpSpPr/>
          <p:nvPr/>
        </p:nvGrpSpPr>
        <p:grpSpPr>
          <a:xfrm>
            <a:off x="442890" y="5903383"/>
            <a:ext cx="952505" cy="952505"/>
            <a:chOff x="0" y="0"/>
            <a:chExt cx="952503" cy="952503"/>
          </a:xfrm>
        </p:grpSpPr>
        <p:sp>
          <p:nvSpPr>
            <p:cNvPr id="242"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43" name="Leaf"/>
            <p:cNvSpPr/>
            <p:nvPr/>
          </p:nvSpPr>
          <p:spPr>
            <a:xfrm>
              <a:off x="149045" y="95250"/>
              <a:ext cx="654412" cy="762029"/>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45" name="Water Quality Testing Training"/>
          <p:cNvSpPr txBox="1"/>
          <p:nvPr/>
        </p:nvSpPr>
        <p:spPr>
          <a:xfrm>
            <a:off x="1649390" y="6186098"/>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Water Quality Testing Training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outh Lafourche High School: 160 Students and two teachers…"/>
          <p:cNvSpPr txBox="1"/>
          <p:nvPr/>
        </p:nvSpPr>
        <p:spPr>
          <a:xfrm>
            <a:off x="1887515" y="2688807"/>
            <a:ext cx="4041315" cy="1898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pPr>
            <a:r>
              <a:t>South Lafourche High School: 160 Students and two teachers</a:t>
            </a:r>
          </a:p>
          <a:p>
            <a: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pPr>
            <a:r>
              <a:t>Patrick Taylor Science and Technology Academy: 75  students and one teacher</a:t>
            </a:r>
          </a:p>
        </p:txBody>
      </p:sp>
      <p:pic>
        <p:nvPicPr>
          <p:cNvPr id="248" name="IMG_1774.m4v" descr="IMG_1774.m4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837381" y="12700"/>
            <a:ext cx="5486403" cy="9753600"/>
          </a:xfrm>
          <a:prstGeom prst="rect">
            <a:avLst/>
          </a:prstGeom>
          <a:ln w="12700">
            <a:miter lim="400000"/>
          </a:ln>
        </p:spPr>
      </p:pic>
      <p:sp>
        <p:nvSpPr>
          <p:cNvPr id="249" name="Monthly collection of water quality and aquatic macro-invertebrate data"/>
          <p:cNvSpPr txBox="1"/>
          <p:nvPr/>
        </p:nvSpPr>
        <p:spPr>
          <a:xfrm>
            <a:off x="1887515" y="4771036"/>
            <a:ext cx="3873504" cy="1028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Monthly collection of water quality and aquatic macro-invertebrate data</a:t>
            </a:r>
          </a:p>
        </p:txBody>
      </p:sp>
      <p:grpSp>
        <p:nvGrpSpPr>
          <p:cNvPr id="252" name="Group"/>
          <p:cNvGrpSpPr/>
          <p:nvPr/>
        </p:nvGrpSpPr>
        <p:grpSpPr>
          <a:xfrm>
            <a:off x="681015" y="4688416"/>
            <a:ext cx="952505" cy="952505"/>
            <a:chOff x="0" y="0"/>
            <a:chExt cx="952503" cy="952503"/>
          </a:xfrm>
        </p:grpSpPr>
        <p:sp>
          <p:nvSpPr>
            <p:cNvPr id="250"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51"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55" name="Group"/>
          <p:cNvGrpSpPr/>
          <p:nvPr/>
        </p:nvGrpSpPr>
        <p:grpSpPr>
          <a:xfrm>
            <a:off x="681015" y="7948083"/>
            <a:ext cx="952505" cy="952505"/>
            <a:chOff x="0" y="0"/>
            <a:chExt cx="952503" cy="952503"/>
          </a:xfrm>
        </p:grpSpPr>
        <p:sp>
          <p:nvSpPr>
            <p:cNvPr id="253"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54" name="Leaf"/>
            <p:cNvSpPr/>
            <p:nvPr/>
          </p:nvSpPr>
          <p:spPr>
            <a:xfrm>
              <a:off x="339859" y="95250"/>
              <a:ext cx="272765" cy="762035"/>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58" name="Group"/>
          <p:cNvGrpSpPr/>
          <p:nvPr/>
        </p:nvGrpSpPr>
        <p:grpSpPr>
          <a:xfrm>
            <a:off x="681015" y="2688806"/>
            <a:ext cx="952505" cy="952505"/>
            <a:chOff x="0" y="0"/>
            <a:chExt cx="952503" cy="952503"/>
          </a:xfrm>
        </p:grpSpPr>
        <p:sp>
          <p:nvSpPr>
            <p:cNvPr id="256"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57" name="Sapling"/>
            <p:cNvSpPr/>
            <p:nvPr/>
          </p:nvSpPr>
          <p:spPr>
            <a:xfrm>
              <a:off x="245006" y="95250"/>
              <a:ext cx="462488" cy="762002"/>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59" name="Living Downriver: Watershed Education"/>
          <p:cNvSpPr txBox="1"/>
          <p:nvPr/>
        </p:nvSpPr>
        <p:spPr>
          <a:xfrm>
            <a:off x="681014" y="929214"/>
            <a:ext cx="5080005" cy="1256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Living Downriver: Watershed Education</a:t>
            </a:r>
          </a:p>
        </p:txBody>
      </p:sp>
      <p:grpSp>
        <p:nvGrpSpPr>
          <p:cNvPr id="262" name="Group"/>
          <p:cNvGrpSpPr/>
          <p:nvPr/>
        </p:nvGrpSpPr>
        <p:grpSpPr>
          <a:xfrm>
            <a:off x="681015" y="6326716"/>
            <a:ext cx="952505" cy="952505"/>
            <a:chOff x="0" y="0"/>
            <a:chExt cx="952503" cy="952503"/>
          </a:xfrm>
        </p:grpSpPr>
        <p:sp>
          <p:nvSpPr>
            <p:cNvPr id="260"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61" name="Leaf"/>
            <p:cNvSpPr/>
            <p:nvPr/>
          </p:nvSpPr>
          <p:spPr>
            <a:xfrm>
              <a:off x="149045" y="95250"/>
              <a:ext cx="654412" cy="762029"/>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63" name="Coastal Lab, Nicholls, CERF, and JELA visits"/>
          <p:cNvSpPr txBox="1"/>
          <p:nvPr/>
        </p:nvSpPr>
        <p:spPr>
          <a:xfrm>
            <a:off x="1887515" y="6569658"/>
            <a:ext cx="3873504"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Coastal Lab, Nicholls, CERF, and JELA visits</a:t>
            </a:r>
          </a:p>
        </p:txBody>
      </p:sp>
      <p:sp>
        <p:nvSpPr>
          <p:cNvPr id="264" name="Extension materials for teachers including professional development and lesson plans"/>
          <p:cNvSpPr txBox="1"/>
          <p:nvPr/>
        </p:nvSpPr>
        <p:spPr>
          <a:xfrm>
            <a:off x="1887515" y="8030702"/>
            <a:ext cx="3873504" cy="1028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Extension materials for teachers including professional development and lesson plans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5018333"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Offsite Community and Organization-Sponsored Events"/>
          <p:cNvSpPr txBox="1"/>
          <p:nvPr/>
        </p:nvSpPr>
        <p:spPr>
          <a:xfrm>
            <a:off x="1803610" y="2866607"/>
            <a:ext cx="4041315" cy="707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Offsite Community and Organization-Sponsored Events </a:t>
            </a:r>
          </a:p>
        </p:txBody>
      </p:sp>
      <p:pic>
        <p:nvPicPr>
          <p:cNvPr id="267" name="IMG_7616.JPG" descr="IMG_7616.JPG"/>
          <p:cNvPicPr>
            <a:picLocks noChangeAspect="1"/>
          </p:cNvPicPr>
          <p:nvPr/>
        </p:nvPicPr>
        <p:blipFill>
          <a:blip r:embed="rId2">
            <a:extLst/>
          </a:blip>
          <a:srcRect l="12500" t="0" r="12500" b="0"/>
          <a:stretch>
            <a:fillRect/>
          </a:stretch>
        </p:blipFill>
        <p:spPr>
          <a:xfrm>
            <a:off x="6837384" y="0"/>
            <a:ext cx="5486403" cy="9753600"/>
          </a:xfrm>
          <a:prstGeom prst="rect">
            <a:avLst/>
          </a:prstGeom>
          <a:ln w="12700">
            <a:miter lim="400000"/>
          </a:ln>
        </p:spPr>
      </p:pic>
      <p:sp>
        <p:nvSpPr>
          <p:cNvPr id="268" name="School-Based Visits"/>
          <p:cNvSpPr txBox="1"/>
          <p:nvPr/>
        </p:nvSpPr>
        <p:spPr>
          <a:xfrm>
            <a:off x="1887515" y="4971131"/>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School-Based Visits</a:t>
            </a:r>
          </a:p>
        </p:txBody>
      </p:sp>
      <p:grpSp>
        <p:nvGrpSpPr>
          <p:cNvPr id="271" name="Group"/>
          <p:cNvGrpSpPr/>
          <p:nvPr/>
        </p:nvGrpSpPr>
        <p:grpSpPr>
          <a:xfrm>
            <a:off x="681015" y="4688416"/>
            <a:ext cx="952505" cy="952505"/>
            <a:chOff x="0" y="0"/>
            <a:chExt cx="952503" cy="952503"/>
          </a:xfrm>
        </p:grpSpPr>
        <p:sp>
          <p:nvSpPr>
            <p:cNvPr id="269"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70"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74" name="Group"/>
          <p:cNvGrpSpPr/>
          <p:nvPr/>
        </p:nvGrpSpPr>
        <p:grpSpPr>
          <a:xfrm>
            <a:off x="681015" y="6688025"/>
            <a:ext cx="952505" cy="952505"/>
            <a:chOff x="0" y="0"/>
            <a:chExt cx="952503" cy="952503"/>
          </a:xfrm>
        </p:grpSpPr>
        <p:sp>
          <p:nvSpPr>
            <p:cNvPr id="272"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73" name="Leaf"/>
            <p:cNvSpPr/>
            <p:nvPr/>
          </p:nvSpPr>
          <p:spPr>
            <a:xfrm>
              <a:off x="339859" y="95250"/>
              <a:ext cx="272765" cy="762035"/>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77" name="Group"/>
          <p:cNvGrpSpPr/>
          <p:nvPr/>
        </p:nvGrpSpPr>
        <p:grpSpPr>
          <a:xfrm>
            <a:off x="681015" y="2688806"/>
            <a:ext cx="952505" cy="952505"/>
            <a:chOff x="0" y="0"/>
            <a:chExt cx="952503" cy="952503"/>
          </a:xfrm>
        </p:grpSpPr>
        <p:sp>
          <p:nvSpPr>
            <p:cNvPr id="275"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76" name="Sapling"/>
            <p:cNvSpPr/>
            <p:nvPr/>
          </p:nvSpPr>
          <p:spPr>
            <a:xfrm>
              <a:off x="245006" y="95250"/>
              <a:ext cx="462488" cy="762002"/>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78" name="Outreach"/>
          <p:cNvSpPr txBox="1"/>
          <p:nvPr/>
        </p:nvSpPr>
        <p:spPr>
          <a:xfrm>
            <a:off x="681014" y="929214"/>
            <a:ext cx="5080005"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Outreach</a:t>
            </a:r>
          </a:p>
        </p:txBody>
      </p:sp>
      <p:sp>
        <p:nvSpPr>
          <p:cNvPr id="279" name="Partner-Focused Outreach (School-Boards, Nicholls State University, etc)"/>
          <p:cNvSpPr txBox="1"/>
          <p:nvPr/>
        </p:nvSpPr>
        <p:spPr>
          <a:xfrm>
            <a:off x="1887515" y="6650093"/>
            <a:ext cx="3873504" cy="1028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Partner-Focused Outreach (School-Boards, Nicholls State University, etc)</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Group"/>
          <p:cNvGrpSpPr/>
          <p:nvPr/>
        </p:nvGrpSpPr>
        <p:grpSpPr>
          <a:xfrm>
            <a:off x="4052052" y="423184"/>
            <a:ext cx="455723" cy="455723"/>
            <a:chOff x="-1" y="-1"/>
            <a:chExt cx="455721" cy="455721"/>
          </a:xfrm>
        </p:grpSpPr>
        <p:sp>
          <p:nvSpPr>
            <p:cNvPr id="281" name="Circle"/>
            <p:cNvSpPr/>
            <p:nvPr/>
          </p:nvSpPr>
          <p:spPr>
            <a:xfrm>
              <a:off x="-2" y="-2"/>
              <a:ext cx="455723" cy="455723"/>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82" name="Leaf"/>
            <p:cNvSpPr/>
            <p:nvPr/>
          </p:nvSpPr>
          <p:spPr>
            <a:xfrm>
              <a:off x="162604" y="45571"/>
              <a:ext cx="130504" cy="364594"/>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aphicFrame>
        <p:nvGraphicFramePr>
          <p:cNvPr id="284" name="Table"/>
          <p:cNvGraphicFramePr/>
          <p:nvPr/>
        </p:nvGraphicFramePr>
        <p:xfrm>
          <a:off x="1038278" y="911583"/>
          <a:ext cx="10928241" cy="715012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732060"/>
                <a:gridCol w="2732060"/>
                <a:gridCol w="2732060"/>
                <a:gridCol w="2732060"/>
              </a:tblGrid>
              <a:tr h="497330">
                <a:tc>
                  <a:txBody>
                    <a:bodyPr/>
                    <a:lstStyle/>
                    <a:p>
                      <a:pPr defTabSz="457200">
                        <a:defRPr b="0" sz="1800">
                          <a:solidFill>
                            <a:srgbClr val="000000"/>
                          </a:solidFill>
                        </a:defRPr>
                      </a:pPr>
                      <a:r>
                        <a:rPr sz="1600">
                          <a:solidFill>
                            <a:srgbClr val="FFFFFF"/>
                          </a:solidFill>
                          <a:latin typeface="Helvetica Neue Medium"/>
                          <a:ea typeface="Helvetica Neue Medium"/>
                          <a:cs typeface="Helvetica Neue Medium"/>
                          <a:sym typeface="Helvetica Neue Medium"/>
                        </a:rPr>
                        <a:t>Program</a:t>
                      </a:r>
                    </a:p>
                  </a:txBody>
                  <a:tcPr marL="50800" marR="50800" marT="50800" marB="50800" anchor="t" anchorCtr="0" horzOverflow="overflow">
                    <a:lnB w="12700">
                      <a:solidFill>
                        <a:srgbClr val="B5D199"/>
                      </a:solidFill>
                      <a:miter lim="400000"/>
                    </a:lnB>
                    <a:solidFill>
                      <a:srgbClr val="517F25"/>
                    </a:solidFill>
                  </a:tcPr>
                </a:tc>
                <a:tc>
                  <a:txBody>
                    <a:bodyPr/>
                    <a:lstStyle/>
                    <a:p>
                      <a:pPr defTabSz="457200">
                        <a:defRPr b="0" sz="1800">
                          <a:solidFill>
                            <a:srgbClr val="000000"/>
                          </a:solidFill>
                        </a:defRPr>
                      </a:pPr>
                      <a:r>
                        <a:rPr sz="1600">
                          <a:solidFill>
                            <a:srgbClr val="FFFFFF"/>
                          </a:solidFill>
                          <a:latin typeface="Helvetica Neue Medium"/>
                          <a:ea typeface="Helvetica Neue Medium"/>
                          <a:cs typeface="Helvetica Neue Medium"/>
                          <a:sym typeface="Helvetica Neue Medium"/>
                        </a:rPr>
                        <a:t>Audience</a:t>
                      </a:r>
                    </a:p>
                  </a:txBody>
                  <a:tcPr marL="50800" marR="50800" marT="50800" marB="50800" anchor="t" anchorCtr="0" horzOverflow="overflow">
                    <a:lnB w="12700">
                      <a:solidFill>
                        <a:srgbClr val="B5D199"/>
                      </a:solidFill>
                      <a:miter lim="400000"/>
                    </a:lnB>
                    <a:solidFill>
                      <a:srgbClr val="517F25"/>
                    </a:solidFill>
                  </a:tcPr>
                </a:tc>
                <a:tc>
                  <a:txBody>
                    <a:bodyPr/>
                    <a:lstStyle/>
                    <a:p>
                      <a:pPr defTabSz="457200">
                        <a:defRPr b="0" sz="1800">
                          <a:solidFill>
                            <a:srgbClr val="000000"/>
                          </a:solidFill>
                        </a:defRPr>
                      </a:pPr>
                      <a:r>
                        <a:rPr sz="1600">
                          <a:solidFill>
                            <a:srgbClr val="FFFFFF"/>
                          </a:solidFill>
                          <a:latin typeface="Helvetica Neue Medium"/>
                          <a:ea typeface="Helvetica Neue Medium"/>
                          <a:cs typeface="Helvetica Neue Medium"/>
                          <a:sym typeface="Helvetica Neue Medium"/>
                        </a:rPr>
                        <a:t>BARA</a:t>
                      </a:r>
                    </a:p>
                  </a:txBody>
                  <a:tcPr marL="50800" marR="50800" marT="50800" marB="50800" anchor="t" anchorCtr="0" horzOverflow="overflow">
                    <a:lnB w="12700">
                      <a:solidFill>
                        <a:srgbClr val="B5D199"/>
                      </a:solidFill>
                      <a:miter lim="400000"/>
                    </a:lnB>
                    <a:solidFill>
                      <a:srgbClr val="517F25"/>
                    </a:solidFill>
                  </a:tcPr>
                </a:tc>
                <a:tc>
                  <a:txBody>
                    <a:bodyPr/>
                    <a:lstStyle/>
                    <a:p>
                      <a:pPr defTabSz="457200">
                        <a:defRPr b="0" sz="1800">
                          <a:solidFill>
                            <a:srgbClr val="000000"/>
                          </a:solidFill>
                        </a:defRPr>
                      </a:pPr>
                      <a:r>
                        <a:rPr sz="1600">
                          <a:solidFill>
                            <a:srgbClr val="FFFFFF"/>
                          </a:solidFill>
                          <a:latin typeface="Helvetica Neue Medium"/>
                          <a:ea typeface="Helvetica Neue Medium"/>
                          <a:cs typeface="Helvetica Neue Medium"/>
                          <a:sym typeface="Helvetica Neue Medium"/>
                        </a:rPr>
                        <a:t>WACC</a:t>
                      </a:r>
                    </a:p>
                  </a:txBody>
                  <a:tcPr marL="50800" marR="50800" marT="50800" marB="50800" anchor="t" anchorCtr="0" horzOverflow="overflow">
                    <a:lnB w="12700">
                      <a:solidFill>
                        <a:srgbClr val="B5D199"/>
                      </a:solidFill>
                      <a:miter lim="400000"/>
                    </a:lnB>
                    <a:solidFill>
                      <a:srgbClr val="517F25"/>
                    </a:solidFill>
                  </a:tcPr>
                </a:tc>
              </a:tr>
              <a:tr h="419669">
                <a:tc>
                  <a:txBody>
                    <a:bodyPr/>
                    <a:lstStyle/>
                    <a:p>
                      <a:pPr defTabSz="457200">
                        <a:defRPr sz="1800"/>
                      </a:pPr>
                      <a:r>
                        <a:rPr sz="1600">
                          <a:solidFill>
                            <a:srgbClr val="38571A"/>
                          </a:solidFill>
                          <a:sym typeface="Helvetica Neue"/>
                        </a:rPr>
                        <a:t>Ant Picnic</a:t>
                      </a:r>
                    </a:p>
                  </a:txBody>
                  <a:tcPr marL="50800" marR="50800" marT="50800" marB="50800" anchor="t" anchorCtr="0" horzOverflow="overflow">
                    <a:lnT w="12700">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2nd-5th Grade</a:t>
                      </a:r>
                    </a:p>
                  </a:txBody>
                  <a:tcPr marL="50800" marR="50800" marT="50800" marB="50800" anchor="t" anchorCtr="0" horzOverflow="overflow">
                    <a:lnR w="12700">
                      <a:solidFill>
                        <a:srgbClr val="B5D199"/>
                      </a:solidFill>
                      <a:miter lim="400000"/>
                    </a:lnR>
                    <a:lnT w="12700">
                      <a:solidFill>
                        <a:srgbClr val="B5D199"/>
                      </a:solidFill>
                      <a:miter lim="400000"/>
                    </a:lnT>
                    <a:lnB w="3175">
                      <a:solidFill>
                        <a:srgbClr val="B5D199"/>
                      </a:solidFill>
                      <a:miter lim="400000"/>
                    </a:lnB>
                    <a:solidFill>
                      <a:srgbClr val="B5D199">
                        <a:alpha val="35000"/>
                      </a:srgbClr>
                    </a:solidFill>
                  </a:tcPr>
                </a:tc>
                <a:tc>
                  <a:txBody>
                    <a:bodyPr/>
                    <a:lstStyle/>
                    <a:p>
                      <a:pPr defTabSz="457200">
                        <a:defRPr>
                          <a:solidFill>
                            <a:srgbClr val="38571A"/>
                          </a:solidFill>
                          <a:sym typeface="Helvetica Neue"/>
                        </a:defRPr>
                      </a:pPr>
                    </a:p>
                  </a:txBody>
                  <a:tcPr marL="50800" marR="50800" marT="50800" marB="50800" anchor="t" anchorCtr="0" horzOverflow="overflow">
                    <a:lnL w="12700">
                      <a:solidFill>
                        <a:srgbClr val="B5D199"/>
                      </a:solidFill>
                      <a:miter lim="400000"/>
                    </a:lnL>
                    <a:lnT w="12700">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12700">
                      <a:solidFill>
                        <a:srgbClr val="B5D199"/>
                      </a:solidFill>
                      <a:miter lim="400000"/>
                    </a:lnT>
                    <a:lnB w="3175">
                      <a:solidFill>
                        <a:srgbClr val="B5D199"/>
                      </a:solidFill>
                      <a:miter lim="400000"/>
                    </a:lnB>
                    <a:noFill/>
                  </a:tcPr>
                </a:tc>
              </a:tr>
              <a:tr h="419669">
                <a:tc>
                  <a:txBody>
                    <a:bodyPr/>
                    <a:lstStyle/>
                    <a:p>
                      <a:pPr defTabSz="457200">
                        <a:defRPr sz="1800"/>
                      </a:pPr>
                      <a:r>
                        <a:rPr sz="1600">
                          <a:solidFill>
                            <a:srgbClr val="38571A"/>
                          </a:solidFill>
                          <a:sym typeface="Helvetica Neue"/>
                        </a:rPr>
                        <a:t>Bird Programming (eBird, Celebrate Urban Birds, Counts, Migration)</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Community and schools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9669">
                <a:tc>
                  <a:txBody>
                    <a:bodyPr/>
                    <a:lstStyle/>
                    <a:p>
                      <a:pPr defTabSz="457200">
                        <a:defRPr sz="1800"/>
                      </a:pPr>
                      <a:r>
                        <a:rPr sz="1600">
                          <a:solidFill>
                            <a:srgbClr val="38571A"/>
                          </a:solidFill>
                          <a:sym typeface="Helvetica Neue"/>
                        </a:rPr>
                        <a:t>Aquatic Organisms (dipnetting and Leaf Pack)</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2nd-HS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Big Bug Hunt</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K-5th Grade</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a:solidFill>
                            <a:srgbClr val="38571A"/>
                          </a:solidFill>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BioBlitz: iNaturalist</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Adults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Canoe Treks</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Adults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a:solidFill>
                            <a:srgbClr val="38571A"/>
                          </a:solidFill>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Firefly Watch</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Community</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defRPr>
                          <a:solidFill>
                            <a:srgbClr val="38571A"/>
                          </a:solidFill>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Frogwatch</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Adults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defRPr>
                          <a:solidFill>
                            <a:srgbClr val="38571A"/>
                          </a:solidFill>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Outreach </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Schools, After-school, Scouts, Summer Camps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Picture Post</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Community</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defRPr>
                          <a:solidFill>
                            <a:srgbClr val="38571A"/>
                          </a:solidFill>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Plant Programming (Plant ID Lab, Invasive Species)</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Community and schools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a:solidFill>
                            <a:srgbClr val="38571A"/>
                          </a:solidFill>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Phenology Trail/Nature’s Notebook</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Community and Schools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Soil Lab</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4th-HS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Watershed Education</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HS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solidFill>
                      <a:srgbClr val="FCFEEA">
                        <a:alpha val="60000"/>
                      </a:srgbClr>
                    </a:solidFill>
                  </a:tcPr>
                </a:tc>
              </a:tr>
              <a:tr h="414907">
                <a:tc>
                  <a:txBody>
                    <a:bodyPr/>
                    <a:lstStyle/>
                    <a:p>
                      <a:pPr defTabSz="457200">
                        <a:defRPr sz="1800"/>
                      </a:pPr>
                      <a:r>
                        <a:rPr sz="1600">
                          <a:solidFill>
                            <a:srgbClr val="38571A"/>
                          </a:solidFill>
                          <a:sym typeface="Helvetica Neue"/>
                        </a:rPr>
                        <a:t>Water Quality Testing</a:t>
                      </a:r>
                    </a:p>
                  </a:txBody>
                  <a:tcPr marL="50800" marR="50800" marT="50800" marB="50800" anchor="t" anchorCtr="0" horzOverflow="overflow">
                    <a:lnT w="3175">
                      <a:solidFill>
                        <a:srgbClr val="B5D199"/>
                      </a:solidFill>
                      <a:miter lim="400000"/>
                    </a:lnT>
                    <a:lnB w="3175">
                      <a:solidFill>
                        <a:srgbClr val="B5D199"/>
                      </a:solidFill>
                      <a:miter lim="400000"/>
                    </a:lnB>
                    <a:solidFill>
                      <a:srgbClr val="B5D199">
                        <a:alpha val="35000"/>
                      </a:srgbClr>
                    </a:solidFill>
                  </a:tcPr>
                </a:tc>
                <a:tc>
                  <a:txBody>
                    <a:bodyPr/>
                    <a:lstStyle/>
                    <a:p>
                      <a:pPr defTabSz="457200">
                        <a:defRPr sz="1800"/>
                      </a:pPr>
                      <a:r>
                        <a:rPr sz="1600">
                          <a:solidFill>
                            <a:srgbClr val="38571A"/>
                          </a:solidFill>
                          <a:sym typeface="Helvetica Neue"/>
                        </a:rPr>
                        <a:t>4th-HS</a:t>
                      </a:r>
                    </a:p>
                  </a:txBody>
                  <a:tcPr marL="50800" marR="50800" marT="50800" marB="50800" anchor="t" anchorCtr="0" horzOverflow="overflow">
                    <a:lnR w="12700">
                      <a:solidFill>
                        <a:srgbClr val="B5D199"/>
                      </a:solidFill>
                      <a:miter lim="400000"/>
                    </a:lnR>
                    <a:lnT w="3175">
                      <a:solidFill>
                        <a:srgbClr val="B5D199"/>
                      </a:solidFill>
                      <a:miter lim="400000"/>
                    </a:lnT>
                    <a:lnB w="3175">
                      <a:solidFill>
                        <a:srgbClr val="B5D199"/>
                      </a:solidFill>
                      <a:miter lim="400000"/>
                    </a:lnB>
                    <a:solidFill>
                      <a:srgbClr val="B5D199">
                        <a:alpha val="35000"/>
                      </a:srgbClr>
                    </a:solidFill>
                  </a:tcPr>
                </a:tc>
                <a:tc>
                  <a:txBody>
                    <a:bodyPr/>
                    <a:lstStyle/>
                    <a:p>
                      <a:pPr defTabSz="457200">
                        <a:lnSpc>
                          <a:spcPct val="110000"/>
                        </a:lnSpc>
                        <a:defRPr>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lnB w="3175">
                      <a:solidFill>
                        <a:srgbClr val="B5D199"/>
                      </a:solidFill>
                      <a:miter lim="400000"/>
                    </a:lnB>
                    <a:no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lnB w="3175">
                      <a:solidFill>
                        <a:srgbClr val="B5D199"/>
                      </a:solidFill>
                      <a:miter lim="400000"/>
                    </a:lnB>
                    <a:noFill/>
                  </a:tcPr>
                </a:tc>
              </a:tr>
              <a:tr h="414907">
                <a:tc>
                  <a:txBody>
                    <a:bodyPr/>
                    <a:lstStyle/>
                    <a:p>
                      <a:pPr defTabSz="457200">
                        <a:defRPr sz="1800"/>
                      </a:pPr>
                      <a:r>
                        <a:rPr sz="1600">
                          <a:solidFill>
                            <a:srgbClr val="38571A"/>
                          </a:solidFill>
                          <a:sym typeface="Helvetica Neue"/>
                        </a:rPr>
                        <a:t>Weather Watch</a:t>
                      </a:r>
                    </a:p>
                  </a:txBody>
                  <a:tcPr marL="50800" marR="50800" marT="50800" marB="50800" anchor="t" anchorCtr="0" horzOverflow="overflow">
                    <a:lnT w="3175">
                      <a:solidFill>
                        <a:srgbClr val="B5D199"/>
                      </a:solidFill>
                      <a:miter lim="400000"/>
                    </a:lnT>
                    <a:solidFill>
                      <a:srgbClr val="B5D199">
                        <a:alpha val="35000"/>
                      </a:srgbClr>
                    </a:solidFill>
                  </a:tcPr>
                </a:tc>
                <a:tc>
                  <a:txBody>
                    <a:bodyPr/>
                    <a:lstStyle/>
                    <a:p>
                      <a:pPr defTabSz="457200">
                        <a:defRPr sz="1800"/>
                      </a:pPr>
                      <a:r>
                        <a:rPr sz="1600">
                          <a:solidFill>
                            <a:srgbClr val="38571A"/>
                          </a:solidFill>
                          <a:sym typeface="Helvetica Neue"/>
                        </a:rPr>
                        <a:t>K-HS</a:t>
                      </a:r>
                    </a:p>
                  </a:txBody>
                  <a:tcPr marL="50800" marR="50800" marT="50800" marB="50800" anchor="t" anchorCtr="0" horzOverflow="overflow">
                    <a:lnR w="12700">
                      <a:solidFill>
                        <a:srgbClr val="B5D199"/>
                      </a:solidFill>
                      <a:miter lim="400000"/>
                    </a:lnR>
                    <a:lnT w="3175">
                      <a:solidFill>
                        <a:srgbClr val="B5D199"/>
                      </a:solidFill>
                      <a:miter lim="400000"/>
                    </a:lnT>
                    <a:solidFill>
                      <a:srgbClr val="B5D199">
                        <a:alpha val="35000"/>
                      </a:srgbClr>
                    </a:solidFill>
                  </a:tcPr>
                </a:tc>
                <a:tc>
                  <a:txBody>
                    <a:bodyPr/>
                    <a:lstStyle/>
                    <a:p>
                      <a:pPr defTabSz="457200">
                        <a:defRPr>
                          <a:solidFill>
                            <a:srgbClr val="38571A"/>
                          </a:solidFill>
                          <a:sym typeface="Helvetica Neue"/>
                        </a:defRPr>
                      </a:pPr>
                    </a:p>
                  </a:txBody>
                  <a:tcPr marL="50800" marR="50800" marT="50800" marB="50800" anchor="t" anchorCtr="0" horzOverflow="overflow">
                    <a:lnL w="12700">
                      <a:solidFill>
                        <a:srgbClr val="B5D199"/>
                      </a:solidFill>
                      <a:miter lim="400000"/>
                    </a:lnL>
                    <a:lnT w="3175">
                      <a:solidFill>
                        <a:srgbClr val="B5D199"/>
                      </a:solidFill>
                      <a:miter lim="400000"/>
                    </a:lnT>
                    <a:solidFill>
                      <a:srgbClr val="FCFEEA">
                        <a:alpha val="60000"/>
                      </a:srgbClr>
                    </a:solidFill>
                  </a:tcPr>
                </a:tc>
                <a:tc>
                  <a:txBody>
                    <a:bodyPr/>
                    <a:lstStyle/>
                    <a:p>
                      <a:pPr defTabSz="457200">
                        <a:lnSpc>
                          <a:spcPct val="110000"/>
                        </a:lnSpc>
                        <a:defRPr>
                          <a:sym typeface="Helvetica Neue"/>
                        </a:defRPr>
                      </a:pPr>
                    </a:p>
                  </a:txBody>
                  <a:tcPr marL="50800" marR="50800" marT="50800" marB="50800" anchor="t" anchorCtr="0" horzOverflow="overflow">
                    <a:lnT w="3175">
                      <a:solidFill>
                        <a:srgbClr val="B5D199"/>
                      </a:solidFill>
                      <a:miter lim="400000"/>
                    </a:lnT>
                    <a:solidFill>
                      <a:srgbClr val="FCFEEA">
                        <a:alpha val="60000"/>
                      </a:srgbClr>
                    </a:solidFill>
                  </a:tcPr>
                </a:tc>
              </a:tr>
            </a:tbl>
          </a:graphicData>
        </a:graphic>
      </p:graphicFrame>
      <p:sp>
        <p:nvSpPr>
          <p:cNvPr id="285" name="CURRENT PROGRAMS"/>
          <p:cNvSpPr txBox="1"/>
          <p:nvPr/>
        </p:nvSpPr>
        <p:spPr>
          <a:xfrm>
            <a:off x="4507772" y="423185"/>
            <a:ext cx="3989258"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10000"/>
              </a:lnSpc>
              <a:spcBef>
                <a:spcPts val="2200"/>
              </a:spcBef>
              <a:defRPr b="1">
                <a:solidFill>
                  <a:srgbClr val="38571A"/>
                </a:solidFill>
              </a:defRPr>
            </a:lvl1pPr>
          </a:lstStyle>
          <a:p>
            <a:pPr/>
            <a:r>
              <a:t>CURRENT PROGRAMS</a:t>
            </a:r>
          </a:p>
        </p:txBody>
      </p:sp>
      <p:sp>
        <p:nvSpPr>
          <p:cNvPr id="286" name="Dingbat Check"/>
          <p:cNvSpPr/>
          <p:nvPr/>
        </p:nvSpPr>
        <p:spPr>
          <a:xfrm>
            <a:off x="10518039" y="14457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87" name="Dingbat Check"/>
          <p:cNvSpPr/>
          <p:nvPr/>
        </p:nvSpPr>
        <p:spPr>
          <a:xfrm>
            <a:off x="7711339" y="1966583"/>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88" name="Dingbat Check"/>
          <p:cNvSpPr/>
          <p:nvPr/>
        </p:nvSpPr>
        <p:spPr>
          <a:xfrm>
            <a:off x="10518039" y="19537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89" name="Dingbat Check"/>
          <p:cNvSpPr/>
          <p:nvPr/>
        </p:nvSpPr>
        <p:spPr>
          <a:xfrm>
            <a:off x="7711339" y="4876795"/>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0" name="Dingbat Check"/>
          <p:cNvSpPr/>
          <p:nvPr/>
        </p:nvSpPr>
        <p:spPr>
          <a:xfrm>
            <a:off x="10518039" y="41762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1" name="Dingbat Check"/>
          <p:cNvSpPr/>
          <p:nvPr/>
        </p:nvSpPr>
        <p:spPr>
          <a:xfrm>
            <a:off x="7711339" y="28427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2" name="Dingbat Check"/>
          <p:cNvSpPr/>
          <p:nvPr/>
        </p:nvSpPr>
        <p:spPr>
          <a:xfrm>
            <a:off x="10518039" y="28427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3" name="Dingbat Check"/>
          <p:cNvSpPr/>
          <p:nvPr/>
        </p:nvSpPr>
        <p:spPr>
          <a:xfrm>
            <a:off x="10518039" y="32872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4" name="Dingbat Check"/>
          <p:cNvSpPr/>
          <p:nvPr/>
        </p:nvSpPr>
        <p:spPr>
          <a:xfrm>
            <a:off x="10518039" y="37317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5" name="Dingbat Check"/>
          <p:cNvSpPr/>
          <p:nvPr/>
        </p:nvSpPr>
        <p:spPr>
          <a:xfrm>
            <a:off x="7711339" y="33507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6" name="Dingbat Check"/>
          <p:cNvSpPr/>
          <p:nvPr/>
        </p:nvSpPr>
        <p:spPr>
          <a:xfrm>
            <a:off x="7711339" y="44937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7" name="Dingbat Check"/>
          <p:cNvSpPr/>
          <p:nvPr/>
        </p:nvSpPr>
        <p:spPr>
          <a:xfrm>
            <a:off x="10518039" y="54081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8" name="Dingbat Check"/>
          <p:cNvSpPr/>
          <p:nvPr/>
        </p:nvSpPr>
        <p:spPr>
          <a:xfrm>
            <a:off x="7711339" y="6402803"/>
            <a:ext cx="327825" cy="311538"/>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299" name="Dingbat Check"/>
          <p:cNvSpPr/>
          <p:nvPr/>
        </p:nvSpPr>
        <p:spPr>
          <a:xfrm>
            <a:off x="7711339" y="54081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0" name="Dingbat Check"/>
          <p:cNvSpPr/>
          <p:nvPr/>
        </p:nvSpPr>
        <p:spPr>
          <a:xfrm>
            <a:off x="7711339" y="5939582"/>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1" name="Dingbat Check"/>
          <p:cNvSpPr/>
          <p:nvPr/>
        </p:nvSpPr>
        <p:spPr>
          <a:xfrm>
            <a:off x="10518039" y="6402803"/>
            <a:ext cx="327826" cy="311538"/>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2" name="Dingbat Check"/>
          <p:cNvSpPr/>
          <p:nvPr/>
        </p:nvSpPr>
        <p:spPr>
          <a:xfrm>
            <a:off x="7711339" y="7465588"/>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3" name="Dingbat Check"/>
          <p:cNvSpPr/>
          <p:nvPr/>
        </p:nvSpPr>
        <p:spPr>
          <a:xfrm>
            <a:off x="10518039" y="7397417"/>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4" name="Dingbat Check"/>
          <p:cNvSpPr/>
          <p:nvPr/>
        </p:nvSpPr>
        <p:spPr>
          <a:xfrm>
            <a:off x="7711339" y="7002367"/>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5" name="Dingbat Check"/>
          <p:cNvSpPr/>
          <p:nvPr/>
        </p:nvSpPr>
        <p:spPr>
          <a:xfrm>
            <a:off x="10518039" y="7002367"/>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6" name="Dingbat Check"/>
          <p:cNvSpPr/>
          <p:nvPr/>
        </p:nvSpPr>
        <p:spPr>
          <a:xfrm>
            <a:off x="10518039" y="8392031"/>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7" name="Dingbat Check"/>
          <p:cNvSpPr/>
          <p:nvPr/>
        </p:nvSpPr>
        <p:spPr>
          <a:xfrm>
            <a:off x="7711339" y="7928810"/>
            <a:ext cx="327825" cy="311538"/>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8" name="Dingbat Check"/>
          <p:cNvSpPr/>
          <p:nvPr/>
        </p:nvSpPr>
        <p:spPr>
          <a:xfrm>
            <a:off x="10518039" y="7973588"/>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09" name="Dingbat Check"/>
          <p:cNvSpPr/>
          <p:nvPr/>
        </p:nvSpPr>
        <p:spPr>
          <a:xfrm>
            <a:off x="7711339" y="3718995"/>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10" name="Dingbat Check"/>
          <p:cNvSpPr/>
          <p:nvPr/>
        </p:nvSpPr>
        <p:spPr>
          <a:xfrm>
            <a:off x="7711339" y="8311817"/>
            <a:ext cx="327825"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
        <p:nvSpPr>
          <p:cNvPr id="311" name="Dingbat Check"/>
          <p:cNvSpPr/>
          <p:nvPr/>
        </p:nvSpPr>
        <p:spPr>
          <a:xfrm>
            <a:off x="10518039" y="8810474"/>
            <a:ext cx="327826" cy="311539"/>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2700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Group"/>
          <p:cNvGrpSpPr/>
          <p:nvPr/>
        </p:nvGrpSpPr>
        <p:grpSpPr>
          <a:xfrm>
            <a:off x="3402583" y="456885"/>
            <a:ext cx="652569" cy="652569"/>
            <a:chOff x="-1" y="-1"/>
            <a:chExt cx="652568" cy="652568"/>
          </a:xfrm>
        </p:grpSpPr>
        <p:sp>
          <p:nvSpPr>
            <p:cNvPr id="313" name="Circle"/>
            <p:cNvSpPr/>
            <p:nvPr/>
          </p:nvSpPr>
          <p:spPr>
            <a:xfrm>
              <a:off x="-2" y="-2"/>
              <a:ext cx="652570" cy="65257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314" name="Leaf"/>
            <p:cNvSpPr/>
            <p:nvPr/>
          </p:nvSpPr>
          <p:spPr>
            <a:xfrm>
              <a:off x="102111" y="65256"/>
              <a:ext cx="448343" cy="522071"/>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316" name="Our programming met and exceeded the expectations set for the first three years of funding after only one year, and continues to grow and serve over 6,000 participants annually. Currently, we are exploring possible additional fiscal partners that service all of Southeast Louisiana to support the expansion of this programming into the remaining JELA sites."/>
          <p:cNvSpPr txBox="1"/>
          <p:nvPr/>
        </p:nvSpPr>
        <p:spPr>
          <a:xfrm>
            <a:off x="1525758" y="6652444"/>
            <a:ext cx="9953284" cy="23163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100">
                <a:solidFill>
                  <a:srgbClr val="143B1C"/>
                </a:solidFill>
                <a:uFill>
                  <a:solidFill>
                    <a:srgbClr val="212121"/>
                  </a:solidFill>
                </a:uFill>
                <a:latin typeface="Helvetica Neue Light"/>
                <a:ea typeface="Helvetica Neue Light"/>
                <a:cs typeface="Helvetica Neue Light"/>
                <a:sym typeface="Helvetica Neue Light"/>
              </a:defRPr>
            </a:pPr>
          </a:p>
          <a:p>
            <a:pPr algn="l" defTabSz="457200">
              <a:defRPr sz="2100">
                <a:solidFill>
                  <a:srgbClr val="143B1C"/>
                </a:solidFill>
                <a:uFill>
                  <a:solidFill>
                    <a:srgbClr val="212121"/>
                  </a:solidFill>
                </a:uFill>
                <a:latin typeface="Helvetica Neue Light"/>
                <a:ea typeface="Helvetica Neue Light"/>
                <a:cs typeface="Helvetica Neue Light"/>
                <a:sym typeface="Helvetica Neue Light"/>
              </a:defRPr>
            </a:pPr>
            <a:r>
              <a:t>Our programming met and exceeded the expectations set for the first three years of funding after only one year, and continues to grow and serve over 6,000 participants annually. Currently, we are exploring possible additional fiscal partners that service all of Southeast Louisiana to support the expansion of this programming into the remaining JELA sites.  </a:t>
            </a:r>
          </a:p>
        </p:txBody>
      </p:sp>
      <p:sp>
        <p:nvSpPr>
          <p:cNvPr id="317" name="Participants test for dissolved oxygen after the “Understanding Bayou Lafourche: an Ecological Perspective” canoe trek (Summer version)"/>
          <p:cNvSpPr txBox="1"/>
          <p:nvPr/>
        </p:nvSpPr>
        <p:spPr>
          <a:xfrm>
            <a:off x="2692400" y="5963811"/>
            <a:ext cx="7620000" cy="5228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10000"/>
              </a:lnSpc>
              <a:spcBef>
                <a:spcPts val="800"/>
              </a:spcBef>
              <a:defRPr i="1" spc="14" sz="1400"/>
            </a:lvl1pPr>
          </a:lstStyle>
          <a:p>
            <a:pPr/>
            <a:r>
              <a:t>Participants test for dissolved oxygen after the “Understanding Bayou Lafourche: an Ecological Perspective” canoe trek (Summer version)</a:t>
            </a:r>
          </a:p>
        </p:txBody>
      </p:sp>
      <p:pic>
        <p:nvPicPr>
          <p:cNvPr id="318" name="DSC_0276.JPG" descr="DSC_0276.JPG"/>
          <p:cNvPicPr>
            <a:picLocks noChangeAspect="1"/>
          </p:cNvPicPr>
          <p:nvPr/>
        </p:nvPicPr>
        <p:blipFill>
          <a:blip r:embed="rId2">
            <a:extLst/>
          </a:blip>
          <a:srcRect l="0" t="4830" r="0" b="4830"/>
          <a:stretch>
            <a:fillRect/>
          </a:stretch>
        </p:blipFill>
        <p:spPr>
          <a:xfrm>
            <a:off x="2692400" y="1266078"/>
            <a:ext cx="7620000" cy="4572005"/>
          </a:xfrm>
          <a:prstGeom prst="rect">
            <a:avLst/>
          </a:prstGeom>
          <a:ln w="12700">
            <a:miter lim="400000"/>
          </a:ln>
        </p:spPr>
      </p:pic>
      <p:sp>
        <p:nvSpPr>
          <p:cNvPr id="319" name="Success Leads to Growth"/>
          <p:cNvSpPr txBox="1"/>
          <p:nvPr/>
        </p:nvSpPr>
        <p:spPr>
          <a:xfrm>
            <a:off x="3710301" y="456886"/>
            <a:ext cx="5584198" cy="535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10000"/>
              </a:lnSpc>
              <a:spcBef>
                <a:spcPts val="2200"/>
              </a:spcBef>
              <a:defRPr b="1" sz="2900">
                <a:solidFill>
                  <a:srgbClr val="38571A"/>
                </a:solidFill>
              </a:defRPr>
            </a:lvl1pPr>
          </a:lstStyle>
          <a:p>
            <a:pPr/>
            <a:r>
              <a:t>Success Leads to Growth</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Growth will happen in phases.…"/>
          <p:cNvSpPr txBox="1"/>
          <p:nvPr/>
        </p:nvSpPr>
        <p:spPr>
          <a:xfrm>
            <a:off x="1034824" y="1282699"/>
            <a:ext cx="4504138" cy="6268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1600"/>
            </a:pPr>
            <a:r>
              <a:t>Growth will happen in phases.  </a:t>
            </a:r>
          </a:p>
          <a:p>
            <a:pPr algn="l">
              <a:defRPr sz="1600"/>
            </a:pPr>
          </a:p>
          <a:p>
            <a:pPr algn="l">
              <a:defRPr sz="1600"/>
            </a:pPr>
            <a:r>
              <a:t>The goals of the initial phase are to…</a:t>
            </a:r>
          </a:p>
          <a:p>
            <a:pPr algn="l">
              <a:defRPr sz="1600"/>
            </a:pPr>
          </a:p>
          <a:p>
            <a:pPr algn="l">
              <a:defRPr sz="1600"/>
            </a:pPr>
          </a:p>
          <a:p>
            <a:pPr marL="357185" indent="-357185" algn="l">
              <a:buSzPct val="100000"/>
              <a:buAutoNum type="arabicParenR" startAt="1"/>
              <a:defRPr sz="1600"/>
            </a:pPr>
            <a:r>
              <a:t>Spread existing science programming</a:t>
            </a:r>
          </a:p>
          <a:p>
            <a:pPr algn="l">
              <a:defRPr sz="1600"/>
            </a:pPr>
          </a:p>
          <a:p>
            <a:pPr marL="357185" indent="-357185" algn="l">
              <a:buSzPct val="100000"/>
              <a:buAutoNum type="arabicParenR" startAt="2"/>
              <a:defRPr sz="1600"/>
            </a:pPr>
            <a:r>
              <a:t>Develop and implement training</a:t>
            </a:r>
          </a:p>
          <a:p>
            <a:pPr algn="l">
              <a:defRPr sz="1600"/>
            </a:pPr>
          </a:p>
          <a:p>
            <a:pPr marL="357185" indent="-357185" algn="l">
              <a:buSzPct val="100000"/>
              <a:buAutoNum type="arabicParenR" startAt="3"/>
              <a:defRPr sz="1600"/>
            </a:pPr>
            <a:r>
              <a:t>Foster partnerships with LDOE and school boards </a:t>
            </a:r>
          </a:p>
          <a:p>
            <a:pPr algn="l">
              <a:defRPr sz="1600"/>
            </a:pPr>
          </a:p>
          <a:p>
            <a:pPr marL="357185" indent="-357185" algn="l">
              <a:buSzPct val="100000"/>
              <a:buAutoNum type="arabicParenR" startAt="4"/>
              <a:defRPr sz="1600"/>
            </a:pPr>
            <a:r>
              <a:t>Reduce barriers for underserved populations</a:t>
            </a:r>
          </a:p>
          <a:p>
            <a:pPr algn="l">
              <a:defRPr sz="1600"/>
            </a:pPr>
          </a:p>
          <a:p>
            <a:pPr marL="357185" indent="-357185" algn="l">
              <a:buSzPct val="100000"/>
              <a:buAutoNum type="arabicParenR" startAt="5"/>
              <a:defRPr sz="1600"/>
            </a:pPr>
            <a:r>
              <a:t>Increase education-based volunteer opportunities </a:t>
            </a:r>
          </a:p>
          <a:p>
            <a:pPr marL="357185" indent="-357185" algn="l">
              <a:buSzPct val="100000"/>
              <a:buAutoNum type="arabicParenR" startAt="5"/>
              <a:defRPr sz="1600"/>
            </a:pPr>
          </a:p>
          <a:p>
            <a:pPr algn="l">
              <a:defRPr sz="1600"/>
            </a:pPr>
          </a:p>
          <a:p>
            <a:pPr algn="l">
              <a:defRPr sz="1600"/>
            </a:pPr>
            <a:r>
              <a:t>Future phases include:</a:t>
            </a:r>
          </a:p>
          <a:p>
            <a:pPr algn="l">
              <a:defRPr sz="1600"/>
            </a:pPr>
          </a:p>
          <a:p>
            <a:pPr marL="222250" indent="-222250" algn="l">
              <a:buSzPct val="145000"/>
              <a:buChar char="•"/>
              <a:defRPr sz="1600"/>
            </a:pPr>
            <a:r>
              <a:t>A paid environmental stewardship program</a:t>
            </a:r>
          </a:p>
          <a:p>
            <a:pPr algn="l">
              <a:defRPr sz="1600"/>
            </a:pPr>
          </a:p>
          <a:p>
            <a:pPr marL="222250" indent="-222250" algn="l">
              <a:buSzPct val="145000"/>
              <a:buChar char="•"/>
              <a:defRPr sz="1600"/>
            </a:pPr>
            <a:r>
              <a:t>A regional conference on citizen science</a:t>
            </a:r>
          </a:p>
          <a:p>
            <a:pPr algn="l">
              <a:defRPr sz="1600"/>
            </a:pPr>
          </a:p>
          <a:p>
            <a:pPr marL="222250" indent="-222250" algn="l">
              <a:buSzPct val="145000"/>
              <a:buChar char="•"/>
              <a:defRPr sz="1600"/>
            </a:pPr>
            <a:r>
              <a:t>Developing an online and in-person networking resource</a:t>
            </a:r>
          </a:p>
        </p:txBody>
      </p:sp>
      <p:pic>
        <p:nvPicPr>
          <p:cNvPr id="322" name="IMG_9856.JPG" descr="IMG_9856.JPG"/>
          <p:cNvPicPr>
            <a:picLocks noChangeAspect="1"/>
          </p:cNvPicPr>
          <p:nvPr/>
        </p:nvPicPr>
        <p:blipFill>
          <a:blip r:embed="rId2">
            <a:extLst/>
          </a:blip>
          <a:srcRect l="5989" t="0" r="5988" b="0"/>
          <a:stretch>
            <a:fillRect/>
          </a:stretch>
        </p:blipFill>
        <p:spPr>
          <a:xfrm>
            <a:off x="6187108" y="-3"/>
            <a:ext cx="6438902" cy="9753604"/>
          </a:xfrm>
          <a:prstGeom prst="rect">
            <a:avLst/>
          </a:prstGeom>
          <a:ln w="12700">
            <a:miter lim="400000"/>
          </a:ln>
        </p:spPr>
      </p:pic>
      <p:sp>
        <p:nvSpPr>
          <p:cNvPr id="323" name="Expanding the Program"/>
          <p:cNvSpPr txBox="1"/>
          <p:nvPr/>
        </p:nvSpPr>
        <p:spPr>
          <a:xfrm>
            <a:off x="1107253" y="263532"/>
            <a:ext cx="4359278" cy="535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10000"/>
              </a:lnSpc>
              <a:spcBef>
                <a:spcPts val="2200"/>
              </a:spcBef>
              <a:defRPr b="1" sz="2900">
                <a:solidFill>
                  <a:srgbClr val="38571A"/>
                </a:solidFill>
              </a:defRPr>
            </a:lvl1pPr>
          </a:lstStyle>
          <a:p>
            <a:pPr/>
            <a:r>
              <a:t>Expanding the Program</a:t>
            </a:r>
          </a:p>
        </p:txBody>
      </p:sp>
      <p:grpSp>
        <p:nvGrpSpPr>
          <p:cNvPr id="326" name="Group"/>
          <p:cNvGrpSpPr/>
          <p:nvPr/>
        </p:nvGrpSpPr>
        <p:grpSpPr>
          <a:xfrm>
            <a:off x="378791" y="218532"/>
            <a:ext cx="728468" cy="728468"/>
            <a:chOff x="0" y="0"/>
            <a:chExt cx="728467" cy="728467"/>
          </a:xfrm>
        </p:grpSpPr>
        <p:sp>
          <p:nvSpPr>
            <p:cNvPr id="324" name="Circle"/>
            <p:cNvSpPr/>
            <p:nvPr/>
          </p:nvSpPr>
          <p:spPr>
            <a:xfrm>
              <a:off x="0" y="0"/>
              <a:ext cx="728468" cy="728468"/>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325" name="Sapling"/>
            <p:cNvSpPr/>
            <p:nvPr/>
          </p:nvSpPr>
          <p:spPr>
            <a:xfrm>
              <a:off x="187378" y="72846"/>
              <a:ext cx="353708" cy="582774"/>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G_0856.JPG" descr="IMG_0856.JPG"/>
          <p:cNvPicPr>
            <a:picLocks noChangeAspect="1"/>
          </p:cNvPicPr>
          <p:nvPr/>
        </p:nvPicPr>
        <p:blipFill>
          <a:blip r:embed="rId2">
            <a:extLst/>
          </a:blip>
          <a:srcRect l="6375" t="0" r="6374" b="0"/>
          <a:stretch>
            <a:fillRect/>
          </a:stretch>
        </p:blipFill>
        <p:spPr>
          <a:xfrm>
            <a:off x="-39117" y="4940300"/>
            <a:ext cx="3149603" cy="4813300"/>
          </a:xfrm>
          <a:prstGeom prst="rect">
            <a:avLst/>
          </a:prstGeom>
          <a:ln w="12700">
            <a:miter lim="400000"/>
          </a:ln>
        </p:spPr>
      </p:pic>
      <p:pic>
        <p:nvPicPr>
          <p:cNvPr id="329" name="IMG_9482.JPG" descr="IMG_9482.JPG"/>
          <p:cNvPicPr>
            <a:picLocks noChangeAspect="1"/>
          </p:cNvPicPr>
          <p:nvPr/>
        </p:nvPicPr>
        <p:blipFill>
          <a:blip r:embed="rId3">
            <a:extLst/>
          </a:blip>
          <a:srcRect l="6375" t="0" r="6374" b="0"/>
          <a:stretch>
            <a:fillRect/>
          </a:stretch>
        </p:blipFill>
        <p:spPr>
          <a:xfrm>
            <a:off x="3281934" y="4940300"/>
            <a:ext cx="3149603" cy="4813300"/>
          </a:xfrm>
          <a:prstGeom prst="rect">
            <a:avLst/>
          </a:prstGeom>
          <a:ln w="12700">
            <a:miter lim="400000"/>
          </a:ln>
        </p:spPr>
      </p:pic>
      <p:pic>
        <p:nvPicPr>
          <p:cNvPr id="330" name="IMG_0984.jpg" descr="IMG_0984.jpg"/>
          <p:cNvPicPr>
            <a:picLocks noChangeAspect="1"/>
          </p:cNvPicPr>
          <p:nvPr/>
        </p:nvPicPr>
        <p:blipFill>
          <a:blip r:embed="rId4">
            <a:extLst/>
          </a:blip>
          <a:srcRect l="0" t="65" r="0" b="65"/>
          <a:stretch>
            <a:fillRect/>
          </a:stretch>
        </p:blipFill>
        <p:spPr>
          <a:xfrm>
            <a:off x="6602983" y="4940298"/>
            <a:ext cx="6426202" cy="4813302"/>
          </a:xfrm>
          <a:prstGeom prst="rect">
            <a:avLst/>
          </a:prstGeom>
          <a:ln w="12700">
            <a:miter lim="400000"/>
          </a:ln>
        </p:spPr>
      </p:pic>
      <p:sp>
        <p:nvSpPr>
          <p:cNvPr id="331" name="Questions?"/>
          <p:cNvSpPr txBox="1"/>
          <p:nvPr/>
        </p:nvSpPr>
        <p:spPr>
          <a:xfrm>
            <a:off x="3289300" y="1460001"/>
            <a:ext cx="6426202" cy="1130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lnSpc>
                <a:spcPct val="110000"/>
              </a:lnSpc>
              <a:spcBef>
                <a:spcPts val="2200"/>
              </a:spcBef>
              <a:defRPr b="1" sz="6800">
                <a:solidFill>
                  <a:srgbClr val="38571A"/>
                </a:solidFill>
              </a:defRPr>
            </a:lvl1pPr>
          </a:lstStyle>
          <a:p>
            <a:pPr/>
            <a:r>
              <a:t>Questions?</a:t>
            </a:r>
          </a:p>
        </p:txBody>
      </p:sp>
      <p:grpSp>
        <p:nvGrpSpPr>
          <p:cNvPr id="334" name="Group"/>
          <p:cNvGrpSpPr/>
          <p:nvPr/>
        </p:nvGrpSpPr>
        <p:grpSpPr>
          <a:xfrm>
            <a:off x="3119526" y="1668701"/>
            <a:ext cx="652569" cy="652569"/>
            <a:chOff x="-1" y="-1"/>
            <a:chExt cx="652568" cy="652568"/>
          </a:xfrm>
        </p:grpSpPr>
        <p:sp>
          <p:nvSpPr>
            <p:cNvPr id="332" name="Circle"/>
            <p:cNvSpPr/>
            <p:nvPr/>
          </p:nvSpPr>
          <p:spPr>
            <a:xfrm>
              <a:off x="-2" y="-2"/>
              <a:ext cx="652570" cy="65257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333" name="Leaf"/>
            <p:cNvSpPr/>
            <p:nvPr/>
          </p:nvSpPr>
          <p:spPr>
            <a:xfrm>
              <a:off x="102111" y="65256"/>
              <a:ext cx="448344" cy="522072"/>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hank you to our funders and partners!"/>
          <p:cNvSpPr txBox="1"/>
          <p:nvPr/>
        </p:nvSpPr>
        <p:spPr>
          <a:xfrm>
            <a:off x="478234" y="967576"/>
            <a:ext cx="12048332" cy="2209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6900">
                <a:solidFill>
                  <a:srgbClr val="005C52"/>
                </a:solidFill>
              </a:defRPr>
            </a:lvl1pPr>
          </a:lstStyle>
          <a:p>
            <a:pPr/>
            <a:r>
              <a:t>Thank you to our funders and partners!</a:t>
            </a:r>
          </a:p>
        </p:txBody>
      </p:sp>
      <p:pic>
        <p:nvPicPr>
          <p:cNvPr id="127" name="NPF New Logo Blog Image.png" descr="NPF New Logo Blog Image.png"/>
          <p:cNvPicPr>
            <a:picLocks noChangeAspect="1"/>
          </p:cNvPicPr>
          <p:nvPr/>
        </p:nvPicPr>
        <p:blipFill>
          <a:blip r:embed="rId2">
            <a:extLst/>
          </a:blip>
          <a:srcRect l="12450" t="0" r="12450" b="0"/>
          <a:stretch>
            <a:fillRect/>
          </a:stretch>
        </p:blipFill>
        <p:spPr>
          <a:xfrm>
            <a:off x="6604000" y="4946650"/>
            <a:ext cx="6426200" cy="4813300"/>
          </a:xfrm>
          <a:prstGeom prst="rect">
            <a:avLst/>
          </a:prstGeom>
          <a:ln w="12700">
            <a:miter lim="400000"/>
          </a:ln>
        </p:spPr>
      </p:pic>
      <p:pic>
        <p:nvPicPr>
          <p:cNvPr id="128" name="images.jpeg" descr="images.jpeg"/>
          <p:cNvPicPr>
            <a:picLocks noChangeAspect="1"/>
          </p:cNvPicPr>
          <p:nvPr/>
        </p:nvPicPr>
        <p:blipFill>
          <a:blip r:embed="rId3">
            <a:extLst/>
          </a:blip>
          <a:stretch>
            <a:fillRect/>
          </a:stretch>
        </p:blipFill>
        <p:spPr>
          <a:xfrm>
            <a:off x="3834717" y="5354265"/>
            <a:ext cx="2514096" cy="975472"/>
          </a:xfrm>
          <a:prstGeom prst="rect">
            <a:avLst/>
          </a:prstGeom>
          <a:ln w="12700">
            <a:miter lim="400000"/>
          </a:ln>
        </p:spPr>
      </p:pic>
      <p:pic>
        <p:nvPicPr>
          <p:cNvPr id="129" name="client_id_49421_logo_1455209912.08.png" descr="client_id_49421_logo_1455209912.08.png"/>
          <p:cNvPicPr>
            <a:picLocks noChangeAspect="1"/>
          </p:cNvPicPr>
          <p:nvPr/>
        </p:nvPicPr>
        <p:blipFill>
          <a:blip r:embed="rId4">
            <a:extLst/>
          </a:blip>
          <a:stretch>
            <a:fillRect/>
          </a:stretch>
        </p:blipFill>
        <p:spPr>
          <a:xfrm>
            <a:off x="332072" y="5279630"/>
            <a:ext cx="3247458" cy="1556542"/>
          </a:xfrm>
          <a:prstGeom prst="rect">
            <a:avLst/>
          </a:prstGeom>
          <a:ln w="12700">
            <a:miter lim="400000"/>
          </a:ln>
        </p:spPr>
      </p:pic>
      <p:pic>
        <p:nvPicPr>
          <p:cNvPr id="130" name="ververka-logo.jpg" descr="ververka-logo.jpg"/>
          <p:cNvPicPr>
            <a:picLocks noChangeAspect="1"/>
          </p:cNvPicPr>
          <p:nvPr/>
        </p:nvPicPr>
        <p:blipFill>
          <a:blip r:embed="rId5">
            <a:extLst/>
          </a:blip>
          <a:stretch>
            <a:fillRect/>
          </a:stretch>
        </p:blipFill>
        <p:spPr>
          <a:xfrm>
            <a:off x="203200" y="7245350"/>
            <a:ext cx="3505200" cy="1765300"/>
          </a:xfrm>
          <a:prstGeom prst="rect">
            <a:avLst/>
          </a:prstGeom>
          <a:ln w="12700">
            <a:miter lim="400000"/>
          </a:ln>
        </p:spPr>
      </p:pic>
      <p:pic>
        <p:nvPicPr>
          <p:cNvPr id="131" name="Patrick-F-Taylor-Foundation-Logo-1.jpg" descr="Patrick-F-Taylor-Foundation-Logo-1.jpg"/>
          <p:cNvPicPr>
            <a:picLocks noChangeAspect="1"/>
          </p:cNvPicPr>
          <p:nvPr/>
        </p:nvPicPr>
        <p:blipFill>
          <a:blip r:embed="rId6">
            <a:extLst/>
          </a:blip>
          <a:stretch>
            <a:fillRect/>
          </a:stretch>
        </p:blipFill>
        <p:spPr>
          <a:xfrm>
            <a:off x="3690296" y="6737350"/>
            <a:ext cx="2703210" cy="27813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IMG_9985 2.JPG" descr="IMG_9985 2.JPG"/>
          <p:cNvPicPr>
            <a:picLocks noChangeAspect="1"/>
          </p:cNvPicPr>
          <p:nvPr/>
        </p:nvPicPr>
        <p:blipFill>
          <a:blip r:embed="rId2">
            <a:extLst/>
          </a:blip>
          <a:srcRect l="0" t="11685" r="0" b="11684"/>
          <a:stretch>
            <a:fillRect/>
          </a:stretch>
        </p:blipFill>
        <p:spPr>
          <a:xfrm>
            <a:off x="-3" y="-2"/>
            <a:ext cx="13004805" cy="9753604"/>
          </a:xfrm>
          <a:prstGeom prst="rect">
            <a:avLst/>
          </a:prstGeom>
          <a:ln w="12700">
            <a:miter lim="400000"/>
          </a:ln>
        </p:spPr>
      </p:pic>
      <p:sp>
        <p:nvSpPr>
          <p:cNvPr id="134" name="Rectangle"/>
          <p:cNvSpPr/>
          <p:nvPr/>
        </p:nvSpPr>
        <p:spPr>
          <a:xfrm>
            <a:off x="3300838" y="7474511"/>
            <a:ext cx="9755924" cy="2272179"/>
          </a:xfrm>
          <a:prstGeom prst="rect">
            <a:avLst/>
          </a:prstGeom>
          <a:solidFill>
            <a:srgbClr val="059542">
              <a:alpha val="50000"/>
            </a:srgbClr>
          </a:solidFill>
          <a:ln w="12700">
            <a:miter lim="400000"/>
          </a:ln>
        </p:spPr>
        <p:txBody>
          <a:bodyPr lIns="50800" tIns="50800" rIns="50800" bIns="50800" anchor="ctr"/>
          <a:lstStyle/>
          <a:p>
            <a:pPr defTabSz="457200">
              <a:lnSpc>
                <a:spcPct val="110000"/>
              </a:lnSpc>
              <a:defRPr sz="1200">
                <a:solidFill>
                  <a:srgbClr val="FFFFFF"/>
                </a:solidFill>
              </a:defRPr>
            </a:pPr>
          </a:p>
        </p:txBody>
      </p:sp>
      <p:sp>
        <p:nvSpPr>
          <p:cNvPr id="135" name="Kimberly Cooke and Lea Schram von Haupt…"/>
          <p:cNvSpPr txBox="1"/>
          <p:nvPr/>
        </p:nvSpPr>
        <p:spPr>
          <a:xfrm>
            <a:off x="3656272" y="7741014"/>
            <a:ext cx="9045056" cy="1392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2200">
                <a:solidFill>
                  <a:srgbClr val="FFFFFF"/>
                </a:solidFill>
              </a:defRPr>
            </a:pPr>
            <a:r>
              <a:t>Kimberly Cooke and Lea Schram von Haupt</a:t>
            </a:r>
          </a:p>
          <a:p>
            <a:pPr algn="l" defTabSz="457200">
              <a:lnSpc>
                <a:spcPct val="80000"/>
              </a:lnSpc>
              <a:spcBef>
                <a:spcPts val="1800"/>
              </a:spcBef>
              <a:defRPr b="1" sz="4800">
                <a:solidFill>
                  <a:srgbClr val="FFFFFF"/>
                </a:solidFill>
              </a:defRPr>
            </a:pPr>
            <a:r>
              <a:t>Science Programming at JELA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Program Mission:…"/>
          <p:cNvSpPr txBox="1"/>
          <p:nvPr/>
        </p:nvSpPr>
        <p:spPr>
          <a:xfrm>
            <a:off x="7454900" y="172210"/>
            <a:ext cx="5080000" cy="731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3600">
                <a:solidFill>
                  <a:srgbClr val="38571A"/>
                </a:solidFill>
              </a:defRPr>
            </a:pPr>
          </a:p>
          <a:p>
            <a:pPr algn="l" defTabSz="457200">
              <a:defRPr b="1" sz="3600">
                <a:solidFill>
                  <a:srgbClr val="38571A"/>
                </a:solidFill>
              </a:defRPr>
            </a:pPr>
            <a:r>
              <a:t>Program Mission:</a:t>
            </a:r>
          </a:p>
          <a:p>
            <a:pPr algn="l" defTabSz="457200">
              <a:defRPr sz="2000">
                <a:solidFill>
                  <a:srgbClr val="143B1C"/>
                </a:solidFill>
                <a:uFill>
                  <a:solidFill>
                    <a:srgbClr val="000000"/>
                  </a:solidFill>
                </a:uFill>
                <a:latin typeface="+mn-lt"/>
                <a:ea typeface="+mn-ea"/>
                <a:cs typeface="+mn-cs"/>
                <a:sym typeface="Helvetica"/>
              </a:defRPr>
            </a:pPr>
          </a:p>
          <a:p>
            <a:pPr algn="l" defTabSz="457200">
              <a:defRPr sz="2000">
                <a:solidFill>
                  <a:srgbClr val="143B1C"/>
                </a:solidFill>
                <a:uFill>
                  <a:solidFill>
                    <a:srgbClr val="000000"/>
                  </a:solidFill>
                </a:uFill>
                <a:latin typeface="+mn-lt"/>
                <a:ea typeface="+mn-ea"/>
                <a:cs typeface="+mn-cs"/>
                <a:sym typeface="Helvetica"/>
              </a:defRPr>
            </a:pPr>
          </a:p>
          <a:p>
            <a:pPr algn="l" defTabSz="457200">
              <a:defRPr sz="2000">
                <a:solidFill>
                  <a:srgbClr val="143B1C"/>
                </a:solidFill>
                <a:uFill>
                  <a:solidFill>
                    <a:srgbClr val="000000"/>
                  </a:solidFill>
                </a:uFill>
                <a:latin typeface="+mn-lt"/>
                <a:ea typeface="+mn-ea"/>
                <a:cs typeface="+mn-cs"/>
                <a:sym typeface="Helvetica"/>
              </a:defRPr>
            </a:pPr>
          </a:p>
          <a:p>
            <a:pPr marL="228600" indent="-228600" algn="l" defTabSz="457200">
              <a:buClr>
                <a:srgbClr val="143B1C"/>
              </a:buClr>
              <a:buSzPct val="145000"/>
              <a:buChar char="•"/>
              <a:defRPr sz="2000">
                <a:solidFill>
                  <a:srgbClr val="143B1C"/>
                </a:solidFill>
                <a:uFill>
                  <a:solidFill>
                    <a:srgbClr val="212121"/>
                  </a:solidFill>
                </a:uFill>
                <a:latin typeface="+mn-lt"/>
                <a:ea typeface="+mn-ea"/>
                <a:cs typeface="+mn-cs"/>
                <a:sym typeface="Helvetica"/>
              </a:defRPr>
            </a:pPr>
            <a:r>
              <a:t>To become a valuable resource for teachers, schools, and the community and to ensure that underserved populations are given frequent and repeated access to these programs. </a:t>
            </a:r>
          </a:p>
          <a:p>
            <a:pPr algn="l" defTabSz="457200">
              <a:defRPr sz="2000">
                <a:solidFill>
                  <a:srgbClr val="143B1C"/>
                </a:solidFill>
                <a:uFill>
                  <a:solidFill>
                    <a:srgbClr val="212121"/>
                  </a:solidFill>
                </a:uFill>
                <a:latin typeface="+mn-lt"/>
                <a:ea typeface="+mn-ea"/>
                <a:cs typeface="+mn-cs"/>
                <a:sym typeface="Helvetica"/>
              </a:defRPr>
            </a:pPr>
          </a:p>
          <a:p>
            <a:pPr algn="l" defTabSz="457200">
              <a:defRPr sz="2000">
                <a:solidFill>
                  <a:srgbClr val="143B1C"/>
                </a:solidFill>
                <a:uFill>
                  <a:solidFill>
                    <a:srgbClr val="212121"/>
                  </a:solidFill>
                </a:uFill>
                <a:latin typeface="+mn-lt"/>
                <a:ea typeface="+mn-ea"/>
                <a:cs typeface="+mn-cs"/>
                <a:sym typeface="Helvetica"/>
              </a:defRPr>
            </a:pPr>
          </a:p>
          <a:p>
            <a:pPr marL="230907" indent="-230907" algn="l" defTabSz="457200">
              <a:buClr>
                <a:srgbClr val="143B1C"/>
              </a:buClr>
              <a:buSzPct val="150000"/>
              <a:buChar char="•"/>
              <a:defRPr sz="2000">
                <a:solidFill>
                  <a:srgbClr val="143B1C"/>
                </a:solidFill>
                <a:uFill>
                  <a:solidFill>
                    <a:srgbClr val="212121"/>
                  </a:solidFill>
                </a:uFill>
                <a:latin typeface="+mn-lt"/>
                <a:ea typeface="+mn-ea"/>
                <a:cs typeface="+mn-cs"/>
                <a:sym typeface="Helvetica"/>
              </a:defRPr>
            </a:pPr>
            <a:r>
              <a:t>To create hands-on, NGSS-aligned, science curriculum and programming that can be used across Jean Lafitte National Historical Park and Preserve.  </a:t>
            </a:r>
          </a:p>
          <a:p>
            <a:pPr algn="l" defTabSz="457200">
              <a:defRPr sz="2000">
                <a:solidFill>
                  <a:srgbClr val="143B1C"/>
                </a:solidFill>
                <a:uFill>
                  <a:solidFill>
                    <a:srgbClr val="212121"/>
                  </a:solidFill>
                </a:uFill>
                <a:latin typeface="+mn-lt"/>
                <a:ea typeface="+mn-ea"/>
                <a:cs typeface="+mn-cs"/>
                <a:sym typeface="Helvetica"/>
              </a:defRPr>
            </a:pPr>
          </a:p>
          <a:p>
            <a:pPr algn="l" defTabSz="457200">
              <a:defRPr sz="2000">
                <a:solidFill>
                  <a:srgbClr val="143B1C"/>
                </a:solidFill>
                <a:uFill>
                  <a:solidFill>
                    <a:srgbClr val="212121"/>
                  </a:solidFill>
                </a:uFill>
                <a:latin typeface="+mn-lt"/>
                <a:ea typeface="+mn-ea"/>
                <a:cs typeface="+mn-cs"/>
                <a:sym typeface="Helvetica"/>
              </a:defRPr>
            </a:pPr>
          </a:p>
          <a:p>
            <a:pPr marL="230907" indent="-230907" algn="l" defTabSz="457200">
              <a:buClr>
                <a:srgbClr val="143B1C"/>
              </a:buClr>
              <a:buSzPct val="150000"/>
              <a:buChar char="•"/>
              <a:defRPr sz="2000">
                <a:solidFill>
                  <a:srgbClr val="143B1C"/>
                </a:solidFill>
                <a:uFill>
                  <a:solidFill>
                    <a:srgbClr val="212121"/>
                  </a:solidFill>
                </a:uFill>
                <a:latin typeface="+mn-lt"/>
                <a:ea typeface="+mn-ea"/>
                <a:cs typeface="+mn-cs"/>
                <a:sym typeface="Helvetica"/>
              </a:defRPr>
            </a:pPr>
            <a:r>
              <a:t>To partner with school districts and educational partners to create science-based curriculum and professional development.</a:t>
            </a:r>
          </a:p>
        </p:txBody>
      </p:sp>
      <p:pic>
        <p:nvPicPr>
          <p:cNvPr id="138" name="IMG_1481.jpg" descr="IMG_1481.jpg"/>
          <p:cNvPicPr>
            <a:picLocks noChangeAspect="1"/>
          </p:cNvPicPr>
          <p:nvPr/>
        </p:nvPicPr>
        <p:blipFill>
          <a:blip r:embed="rId2">
            <a:extLst/>
          </a:blip>
          <a:srcRect l="5989" t="0" r="5988" b="0"/>
          <a:stretch>
            <a:fillRect/>
          </a:stretch>
        </p:blipFill>
        <p:spPr>
          <a:xfrm>
            <a:off x="-44452" y="-3"/>
            <a:ext cx="6438903" cy="9753604"/>
          </a:xfrm>
          <a:prstGeom prst="rect">
            <a:avLst/>
          </a:prstGeom>
          <a:ln w="12700">
            <a:miter lim="400000"/>
          </a:ln>
        </p:spPr>
      </p:pic>
      <p:grpSp>
        <p:nvGrpSpPr>
          <p:cNvPr id="141" name="Group"/>
          <p:cNvGrpSpPr/>
          <p:nvPr/>
        </p:nvGrpSpPr>
        <p:grpSpPr>
          <a:xfrm>
            <a:off x="6607587" y="749711"/>
            <a:ext cx="634181" cy="634180"/>
            <a:chOff x="-1" y="0"/>
            <a:chExt cx="634179" cy="634179"/>
          </a:xfrm>
        </p:grpSpPr>
        <p:sp>
          <p:nvSpPr>
            <p:cNvPr id="139" name="Circle"/>
            <p:cNvSpPr/>
            <p:nvPr/>
          </p:nvSpPr>
          <p:spPr>
            <a:xfrm>
              <a:off x="-2" y="-1"/>
              <a:ext cx="634181" cy="634181"/>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40" name="Sapling"/>
            <p:cNvSpPr/>
            <p:nvPr/>
          </p:nvSpPr>
          <p:spPr>
            <a:xfrm>
              <a:off x="163124" y="63417"/>
              <a:ext cx="307925" cy="507342"/>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Current Programs"/>
          <p:cNvSpPr txBox="1"/>
          <p:nvPr/>
        </p:nvSpPr>
        <p:spPr>
          <a:xfrm>
            <a:off x="724567" y="1528602"/>
            <a:ext cx="4900866"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3800">
                <a:solidFill>
                  <a:srgbClr val="38571A"/>
                </a:solidFill>
              </a:defRPr>
            </a:lvl1pPr>
          </a:lstStyle>
          <a:p>
            <a:pPr/>
            <a:r>
              <a:t>Current Programs</a:t>
            </a:r>
          </a:p>
        </p:txBody>
      </p:sp>
      <p:sp>
        <p:nvSpPr>
          <p:cNvPr id="144" name="School Programming…"/>
          <p:cNvSpPr txBox="1"/>
          <p:nvPr/>
        </p:nvSpPr>
        <p:spPr>
          <a:xfrm>
            <a:off x="635000" y="2855579"/>
            <a:ext cx="5080000" cy="3874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School Programming</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After-School Science Clubs</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Community Programming</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Summer Camps</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Volunteer Programming </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Living Downriver</a:t>
            </a:r>
          </a:p>
          <a:p>
            <a:pPr marL="916707" indent="-230907" algn="l" defTabSz="457200">
              <a:lnSpc>
                <a:spcPct val="110000"/>
              </a:lnSpc>
              <a:spcBef>
                <a:spcPts val="1800"/>
              </a:spcBef>
              <a:buClr>
                <a:srgbClr val="38571A"/>
              </a:buClr>
              <a:buSzPct val="90000"/>
              <a:buFont typeface="Helvetica Neue Medium"/>
              <a:buChar char="❖"/>
              <a:defRPr sz="2000">
                <a:solidFill>
                  <a:srgbClr val="143B1C"/>
                </a:solidFill>
                <a:latin typeface="Helvetica Neue Medium"/>
                <a:ea typeface="Helvetica Neue Medium"/>
                <a:cs typeface="Helvetica Neue Medium"/>
                <a:sym typeface="Helvetica Neue Medium"/>
              </a:defRPr>
            </a:pPr>
            <a:r>
              <a:t>Outreach</a:t>
            </a:r>
          </a:p>
        </p:txBody>
      </p:sp>
      <p:grpSp>
        <p:nvGrpSpPr>
          <p:cNvPr id="147" name="Group"/>
          <p:cNvGrpSpPr/>
          <p:nvPr/>
        </p:nvGrpSpPr>
        <p:grpSpPr>
          <a:xfrm>
            <a:off x="271796" y="1503697"/>
            <a:ext cx="726408" cy="726409"/>
            <a:chOff x="0" y="0"/>
            <a:chExt cx="726407" cy="726407"/>
          </a:xfrm>
        </p:grpSpPr>
        <p:sp>
          <p:nvSpPr>
            <p:cNvPr id="145" name="Circle"/>
            <p:cNvSpPr/>
            <p:nvPr/>
          </p:nvSpPr>
          <p:spPr>
            <a:xfrm>
              <a:off x="-1" y="-1"/>
              <a:ext cx="726408" cy="726408"/>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46" name="Leaf"/>
            <p:cNvSpPr/>
            <p:nvPr/>
          </p:nvSpPr>
          <p:spPr>
            <a:xfrm>
              <a:off x="223924" y="72640"/>
              <a:ext cx="278547" cy="581117"/>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pic>
        <p:nvPicPr>
          <p:cNvPr id="148" name="IMG_0991.jpg" descr="IMG_0991.jpg"/>
          <p:cNvPicPr>
            <a:picLocks noChangeAspect="1"/>
          </p:cNvPicPr>
          <p:nvPr/>
        </p:nvPicPr>
        <p:blipFill>
          <a:blip r:embed="rId2">
            <a:extLst/>
          </a:blip>
          <a:srcRect l="6375" t="0" r="6374" b="0"/>
          <a:stretch>
            <a:fillRect/>
          </a:stretch>
        </p:blipFill>
        <p:spPr>
          <a:xfrm>
            <a:off x="6590965" y="120648"/>
            <a:ext cx="3149603" cy="4813304"/>
          </a:xfrm>
          <a:prstGeom prst="rect">
            <a:avLst/>
          </a:prstGeom>
          <a:ln w="12700">
            <a:miter lim="400000"/>
          </a:ln>
        </p:spPr>
      </p:pic>
      <p:pic>
        <p:nvPicPr>
          <p:cNvPr id="149" name="IMG_9861.JPG" descr="IMG_9861.JPG"/>
          <p:cNvPicPr>
            <a:picLocks noChangeAspect="1"/>
          </p:cNvPicPr>
          <p:nvPr/>
        </p:nvPicPr>
        <p:blipFill>
          <a:blip r:embed="rId3">
            <a:extLst/>
          </a:blip>
          <a:srcRect l="6375" t="0" r="6375" b="0"/>
          <a:stretch>
            <a:fillRect/>
          </a:stretch>
        </p:blipFill>
        <p:spPr>
          <a:xfrm>
            <a:off x="9855200" y="120648"/>
            <a:ext cx="3149601" cy="4813304"/>
          </a:xfrm>
          <a:prstGeom prst="rect">
            <a:avLst/>
          </a:prstGeom>
          <a:ln w="12700">
            <a:miter lim="400000"/>
          </a:ln>
        </p:spPr>
      </p:pic>
      <p:pic>
        <p:nvPicPr>
          <p:cNvPr id="150" name="IMG_0252.JPG" descr="IMG_0252.JPG"/>
          <p:cNvPicPr>
            <a:picLocks noChangeAspect="1"/>
          </p:cNvPicPr>
          <p:nvPr/>
        </p:nvPicPr>
        <p:blipFill>
          <a:blip r:embed="rId4">
            <a:extLst/>
          </a:blip>
          <a:srcRect l="0" t="21912" r="0" b="21912"/>
          <a:stretch>
            <a:fillRect/>
          </a:stretch>
        </p:blipFill>
        <p:spPr>
          <a:xfrm>
            <a:off x="6591300" y="5099050"/>
            <a:ext cx="6426200" cy="48133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5th Grade.pdf" descr="5th Grade.pdf"/>
          <p:cNvPicPr>
            <a:picLocks noChangeAspect="1"/>
          </p:cNvPicPr>
          <p:nvPr/>
        </p:nvPicPr>
        <p:blipFill>
          <a:blip r:embed="rId2">
            <a:extLst/>
          </a:blip>
          <a:srcRect l="7284" t="0" r="7282" b="0"/>
          <a:stretch>
            <a:fillRect/>
          </a:stretch>
        </p:blipFill>
        <p:spPr>
          <a:xfrm>
            <a:off x="6584949" y="-3"/>
            <a:ext cx="6438903" cy="9753604"/>
          </a:xfrm>
          <a:prstGeom prst="rect">
            <a:avLst/>
          </a:prstGeom>
          <a:ln w="12700">
            <a:miter lim="400000"/>
          </a:ln>
        </p:spPr>
      </p:pic>
      <p:grpSp>
        <p:nvGrpSpPr>
          <p:cNvPr id="155" name="Citizen Science Brochure.pdf"/>
          <p:cNvGrpSpPr/>
          <p:nvPr/>
        </p:nvGrpSpPr>
        <p:grpSpPr>
          <a:xfrm>
            <a:off x="4103439" y="343886"/>
            <a:ext cx="2003926" cy="2563432"/>
            <a:chOff x="0" y="0"/>
            <a:chExt cx="2003924" cy="2563431"/>
          </a:xfrm>
        </p:grpSpPr>
        <p:pic>
          <p:nvPicPr>
            <p:cNvPr id="153" name="Citizen Science Brochure.pdf" descr="Citizen Science Brochure.pdf"/>
            <p:cNvPicPr>
              <a:picLocks noChangeAspect="1"/>
            </p:cNvPicPr>
            <p:nvPr/>
          </p:nvPicPr>
          <p:blipFill>
            <a:blip r:embed="rId3">
              <a:extLst/>
            </a:blip>
            <a:stretch>
              <a:fillRect/>
            </a:stretch>
          </p:blipFill>
          <p:spPr>
            <a:xfrm>
              <a:off x="50800" y="50800"/>
              <a:ext cx="1902325" cy="2461831"/>
            </a:xfrm>
            <a:prstGeom prst="rect">
              <a:avLst/>
            </a:prstGeom>
            <a:ln w="12700" cap="flat">
              <a:noFill/>
              <a:miter lim="400000"/>
            </a:ln>
            <a:effectLst/>
          </p:spPr>
        </p:pic>
        <p:pic>
          <p:nvPicPr>
            <p:cNvPr id="154" name="Citizen Science Brochure.pdf" descr="Citizen Science Brochure.pdf"/>
            <p:cNvPicPr>
              <a:picLocks noChangeAspect="1"/>
            </p:cNvPicPr>
            <p:nvPr/>
          </p:nvPicPr>
          <p:blipFill>
            <a:blip r:embed="rId4">
              <a:extLst/>
            </a:blip>
            <a:stretch>
              <a:fillRect/>
            </a:stretch>
          </p:blipFill>
          <p:spPr>
            <a:xfrm>
              <a:off x="0" y="0"/>
              <a:ext cx="2003925" cy="2563432"/>
            </a:xfrm>
            <a:prstGeom prst="rect">
              <a:avLst/>
            </a:prstGeom>
            <a:ln w="12700" cap="flat">
              <a:noFill/>
              <a:miter lim="400000"/>
            </a:ln>
            <a:effectLst/>
          </p:spPr>
        </p:pic>
      </p:grpSp>
      <p:sp>
        <p:nvSpPr>
          <p:cNvPr id="156" name="Arrow"/>
          <p:cNvSpPr/>
          <p:nvPr/>
        </p:nvSpPr>
        <p:spPr>
          <a:xfrm>
            <a:off x="6134100" y="1214103"/>
            <a:ext cx="558800" cy="441995"/>
          </a:xfrm>
          <a:prstGeom prst="rightArrow">
            <a:avLst>
              <a:gd name="adj1" fmla="val 32000"/>
              <a:gd name="adj2" fmla="val 68355"/>
            </a:avLst>
          </a:prstGeom>
          <a:solidFill>
            <a:srgbClr val="CA4E0E"/>
          </a:solidFill>
          <a:ln w="12700">
            <a:miter lim="400000"/>
          </a:ln>
        </p:spPr>
        <p:txBody>
          <a:bodyPr lIns="50800" tIns="50800" rIns="50800" bIns="50800" anchor="ctr"/>
          <a:lstStyle/>
          <a:p>
            <a:pPr defTabSz="457200">
              <a:lnSpc>
                <a:spcPct val="110000"/>
              </a:lnSpc>
              <a:defRPr sz="1200">
                <a:solidFill>
                  <a:srgbClr val="FFFFFF"/>
                </a:solidFill>
              </a:defRPr>
            </a:pPr>
          </a:p>
        </p:txBody>
      </p:sp>
      <p:sp>
        <p:nvSpPr>
          <p:cNvPr id="157" name="School…"/>
          <p:cNvSpPr txBox="1"/>
          <p:nvPr/>
        </p:nvSpPr>
        <p:spPr>
          <a:xfrm>
            <a:off x="330200" y="745803"/>
            <a:ext cx="5080000" cy="1256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3800">
                <a:solidFill>
                  <a:srgbClr val="38571A"/>
                </a:solidFill>
              </a:defRPr>
            </a:pPr>
            <a:r>
              <a:t>School </a:t>
            </a:r>
          </a:p>
          <a:p>
            <a:pPr algn="l" defTabSz="457200">
              <a:defRPr b="1" sz="3800">
                <a:solidFill>
                  <a:srgbClr val="38571A"/>
                </a:solidFill>
              </a:defRPr>
            </a:pPr>
            <a:r>
              <a:t>Programming</a:t>
            </a:r>
          </a:p>
        </p:txBody>
      </p:sp>
      <p:sp>
        <p:nvSpPr>
          <p:cNvPr id="158" name="Utilizes existing citizen science projects"/>
          <p:cNvSpPr txBox="1"/>
          <p:nvPr/>
        </p:nvSpPr>
        <p:spPr>
          <a:xfrm>
            <a:off x="1631950" y="3672041"/>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Utilizes existing citizen science projects</a:t>
            </a:r>
          </a:p>
        </p:txBody>
      </p:sp>
      <p:sp>
        <p:nvSpPr>
          <p:cNvPr id="159" name="Aligned to NGSS for each grade level"/>
          <p:cNvSpPr txBox="1"/>
          <p:nvPr/>
        </p:nvSpPr>
        <p:spPr>
          <a:xfrm>
            <a:off x="1631950" y="5005541"/>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Aligned to NGSS for each grade level</a:t>
            </a:r>
          </a:p>
        </p:txBody>
      </p:sp>
      <p:sp>
        <p:nvSpPr>
          <p:cNvPr id="160" name="Focuses on how to collect data and how to use it to answer questions"/>
          <p:cNvSpPr txBox="1"/>
          <p:nvPr/>
        </p:nvSpPr>
        <p:spPr>
          <a:xfrm>
            <a:off x="1631950" y="6339042"/>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Focuses on how to collect data and how to use it to answer questions </a:t>
            </a:r>
          </a:p>
        </p:txBody>
      </p:sp>
      <p:sp>
        <p:nvSpPr>
          <p:cNvPr id="161" name="Facilitates hands-on, experiential learning"/>
          <p:cNvSpPr txBox="1"/>
          <p:nvPr/>
        </p:nvSpPr>
        <p:spPr>
          <a:xfrm>
            <a:off x="1631950" y="7672541"/>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Facilitates hands-on, experiential learning</a:t>
            </a:r>
          </a:p>
        </p:txBody>
      </p:sp>
      <p:grpSp>
        <p:nvGrpSpPr>
          <p:cNvPr id="164" name="Group"/>
          <p:cNvGrpSpPr/>
          <p:nvPr/>
        </p:nvGrpSpPr>
        <p:grpSpPr>
          <a:xfrm>
            <a:off x="438150" y="3549650"/>
            <a:ext cx="952500" cy="952500"/>
            <a:chOff x="0" y="0"/>
            <a:chExt cx="952500" cy="952500"/>
          </a:xfrm>
        </p:grpSpPr>
        <p:sp>
          <p:nvSpPr>
            <p:cNvPr id="162" name="Circle"/>
            <p:cNvSpPr/>
            <p:nvPr/>
          </p:nvSpPr>
          <p:spPr>
            <a:xfrm>
              <a:off x="0" y="0"/>
              <a:ext cx="952500"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63" name="Sapling"/>
            <p:cNvSpPr/>
            <p:nvPr/>
          </p:nvSpPr>
          <p:spPr>
            <a:xfrm>
              <a:off x="245004" y="95249"/>
              <a:ext cx="462490" cy="762003"/>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167" name="Group"/>
          <p:cNvGrpSpPr/>
          <p:nvPr/>
        </p:nvGrpSpPr>
        <p:grpSpPr>
          <a:xfrm>
            <a:off x="438149" y="4883150"/>
            <a:ext cx="952505" cy="952500"/>
            <a:chOff x="0" y="0"/>
            <a:chExt cx="952503" cy="952500"/>
          </a:xfrm>
        </p:grpSpPr>
        <p:sp>
          <p:nvSpPr>
            <p:cNvPr id="165" name="Circle"/>
            <p:cNvSpPr/>
            <p:nvPr/>
          </p:nvSpPr>
          <p:spPr>
            <a:xfrm>
              <a:off x="-1" y="0"/>
              <a:ext cx="952505"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66" name="Leaf"/>
            <p:cNvSpPr/>
            <p:nvPr/>
          </p:nvSpPr>
          <p:spPr>
            <a:xfrm>
              <a:off x="293622" y="95249"/>
              <a:ext cx="365244" cy="761991"/>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170" name="Group"/>
          <p:cNvGrpSpPr/>
          <p:nvPr/>
        </p:nvGrpSpPr>
        <p:grpSpPr>
          <a:xfrm>
            <a:off x="438150" y="6216650"/>
            <a:ext cx="952500" cy="952500"/>
            <a:chOff x="0" y="0"/>
            <a:chExt cx="952500" cy="952500"/>
          </a:xfrm>
        </p:grpSpPr>
        <p:sp>
          <p:nvSpPr>
            <p:cNvPr id="168" name="Circle"/>
            <p:cNvSpPr/>
            <p:nvPr/>
          </p:nvSpPr>
          <p:spPr>
            <a:xfrm>
              <a:off x="0" y="0"/>
              <a:ext cx="952500"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69" name="Leaf"/>
            <p:cNvSpPr/>
            <p:nvPr/>
          </p:nvSpPr>
          <p:spPr>
            <a:xfrm>
              <a:off x="149043" y="95248"/>
              <a:ext cx="654413" cy="762028"/>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173" name="Group"/>
          <p:cNvGrpSpPr/>
          <p:nvPr/>
        </p:nvGrpSpPr>
        <p:grpSpPr>
          <a:xfrm>
            <a:off x="438150" y="7550150"/>
            <a:ext cx="952500" cy="952500"/>
            <a:chOff x="0" y="0"/>
            <a:chExt cx="952500" cy="952500"/>
          </a:xfrm>
        </p:grpSpPr>
        <p:sp>
          <p:nvSpPr>
            <p:cNvPr id="171" name="Circle"/>
            <p:cNvSpPr/>
            <p:nvPr/>
          </p:nvSpPr>
          <p:spPr>
            <a:xfrm>
              <a:off x="0" y="0"/>
              <a:ext cx="952500"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72" name="Leaf"/>
            <p:cNvSpPr/>
            <p:nvPr/>
          </p:nvSpPr>
          <p:spPr>
            <a:xfrm>
              <a:off x="339859" y="95248"/>
              <a:ext cx="272764" cy="762034"/>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wo sites: Wallace Center in Raceland and Hi-5 in Thibodaux"/>
          <p:cNvSpPr txBox="1"/>
          <p:nvPr/>
        </p:nvSpPr>
        <p:spPr>
          <a:xfrm>
            <a:off x="1968500" y="2871941"/>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Two sites: Wallace Center in Raceland and Hi-5 in Thibodaux</a:t>
            </a:r>
          </a:p>
        </p:txBody>
      </p:sp>
      <p:sp>
        <p:nvSpPr>
          <p:cNvPr id="176" name="Hands-on, student-driven"/>
          <p:cNvSpPr txBox="1"/>
          <p:nvPr/>
        </p:nvSpPr>
        <p:spPr>
          <a:xfrm>
            <a:off x="1968500" y="7540764"/>
            <a:ext cx="3873500" cy="387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Hands-on, student-driven</a:t>
            </a:r>
          </a:p>
        </p:txBody>
      </p:sp>
      <p:sp>
        <p:nvSpPr>
          <p:cNvPr id="177" name="Serves about 25 students each week"/>
          <p:cNvSpPr txBox="1"/>
          <p:nvPr/>
        </p:nvSpPr>
        <p:spPr>
          <a:xfrm>
            <a:off x="1968500" y="4374774"/>
            <a:ext cx="3873500"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Serves about 25 students each week</a:t>
            </a:r>
          </a:p>
        </p:txBody>
      </p:sp>
      <p:grpSp>
        <p:nvGrpSpPr>
          <p:cNvPr id="180" name="Group"/>
          <p:cNvGrpSpPr/>
          <p:nvPr/>
        </p:nvGrpSpPr>
        <p:grpSpPr>
          <a:xfrm>
            <a:off x="762000" y="4252383"/>
            <a:ext cx="952500" cy="952505"/>
            <a:chOff x="0" y="0"/>
            <a:chExt cx="952500" cy="952503"/>
          </a:xfrm>
        </p:grpSpPr>
        <p:sp>
          <p:nvSpPr>
            <p:cNvPr id="178" name="Circle"/>
            <p:cNvSpPr/>
            <p:nvPr/>
          </p:nvSpPr>
          <p:spPr>
            <a:xfrm>
              <a:off x="0" y="-1"/>
              <a:ext cx="952500"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79"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183" name="Group"/>
          <p:cNvGrpSpPr/>
          <p:nvPr/>
        </p:nvGrpSpPr>
        <p:grpSpPr>
          <a:xfrm>
            <a:off x="762000" y="7258050"/>
            <a:ext cx="952500" cy="952500"/>
            <a:chOff x="0" y="0"/>
            <a:chExt cx="952500" cy="952500"/>
          </a:xfrm>
        </p:grpSpPr>
        <p:sp>
          <p:nvSpPr>
            <p:cNvPr id="181" name="Circle"/>
            <p:cNvSpPr/>
            <p:nvPr/>
          </p:nvSpPr>
          <p:spPr>
            <a:xfrm>
              <a:off x="0" y="0"/>
              <a:ext cx="952500"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82" name="Leaf"/>
            <p:cNvSpPr/>
            <p:nvPr/>
          </p:nvSpPr>
          <p:spPr>
            <a:xfrm>
              <a:off x="339859" y="95248"/>
              <a:ext cx="272764" cy="762034"/>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186" name="Group"/>
          <p:cNvGrpSpPr/>
          <p:nvPr/>
        </p:nvGrpSpPr>
        <p:grpSpPr>
          <a:xfrm>
            <a:off x="762000" y="2749550"/>
            <a:ext cx="952500" cy="952500"/>
            <a:chOff x="0" y="0"/>
            <a:chExt cx="952500" cy="952500"/>
          </a:xfrm>
        </p:grpSpPr>
        <p:sp>
          <p:nvSpPr>
            <p:cNvPr id="184" name="Circle"/>
            <p:cNvSpPr/>
            <p:nvPr/>
          </p:nvSpPr>
          <p:spPr>
            <a:xfrm>
              <a:off x="0" y="0"/>
              <a:ext cx="952500" cy="952500"/>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85" name="Sapling"/>
            <p:cNvSpPr/>
            <p:nvPr/>
          </p:nvSpPr>
          <p:spPr>
            <a:xfrm>
              <a:off x="245004" y="95249"/>
              <a:ext cx="462490" cy="762003"/>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187" name="Ages range from 5 to 12 years"/>
          <p:cNvSpPr txBox="1"/>
          <p:nvPr/>
        </p:nvSpPr>
        <p:spPr>
          <a:xfrm>
            <a:off x="1968500" y="6037931"/>
            <a:ext cx="38735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Ages range from 5 to 12 years</a:t>
            </a:r>
          </a:p>
        </p:txBody>
      </p:sp>
      <p:sp>
        <p:nvSpPr>
          <p:cNvPr id="188" name="After School: Weekly Science Clubs"/>
          <p:cNvSpPr txBox="1"/>
          <p:nvPr/>
        </p:nvSpPr>
        <p:spPr>
          <a:xfrm>
            <a:off x="762000" y="781050"/>
            <a:ext cx="5080000" cy="1256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After School: Weekly Science Clubs</a:t>
            </a:r>
          </a:p>
        </p:txBody>
      </p:sp>
      <p:grpSp>
        <p:nvGrpSpPr>
          <p:cNvPr id="191" name="Group"/>
          <p:cNvGrpSpPr/>
          <p:nvPr/>
        </p:nvGrpSpPr>
        <p:grpSpPr>
          <a:xfrm>
            <a:off x="762000" y="5755216"/>
            <a:ext cx="952500" cy="952505"/>
            <a:chOff x="0" y="0"/>
            <a:chExt cx="952500" cy="952503"/>
          </a:xfrm>
        </p:grpSpPr>
        <p:sp>
          <p:nvSpPr>
            <p:cNvPr id="189" name="Circle"/>
            <p:cNvSpPr/>
            <p:nvPr/>
          </p:nvSpPr>
          <p:spPr>
            <a:xfrm>
              <a:off x="0" y="-1"/>
              <a:ext cx="952500"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90" name="Leaf"/>
            <p:cNvSpPr/>
            <p:nvPr/>
          </p:nvSpPr>
          <p:spPr>
            <a:xfrm>
              <a:off x="149043" y="95250"/>
              <a:ext cx="654413" cy="762029"/>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pic>
        <p:nvPicPr>
          <p:cNvPr id="192" name="IMG_1632.jpg" descr="IMG_1632.jpg"/>
          <p:cNvPicPr>
            <a:picLocks noChangeAspect="1"/>
          </p:cNvPicPr>
          <p:nvPr/>
        </p:nvPicPr>
        <p:blipFill>
          <a:blip r:embed="rId2">
            <a:extLst/>
          </a:blip>
          <a:srcRect l="5989" t="0" r="5988" b="0"/>
          <a:stretch>
            <a:fillRect/>
          </a:stretch>
        </p:blipFill>
        <p:spPr>
          <a:xfrm>
            <a:off x="6597648" y="-3"/>
            <a:ext cx="6438903" cy="975360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wo science-focused community events/programs each month"/>
          <p:cNvSpPr txBox="1"/>
          <p:nvPr/>
        </p:nvSpPr>
        <p:spPr>
          <a:xfrm>
            <a:off x="1550413" y="2979891"/>
            <a:ext cx="3873504"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Two science-focused community events/programs each month</a:t>
            </a:r>
          </a:p>
        </p:txBody>
      </p:sp>
      <p:pic>
        <p:nvPicPr>
          <p:cNvPr id="195" name="IMG_1380.jpg" descr="IMG_1380.jpg"/>
          <p:cNvPicPr>
            <a:picLocks noChangeAspect="1"/>
          </p:cNvPicPr>
          <p:nvPr/>
        </p:nvPicPr>
        <p:blipFill>
          <a:blip r:embed="rId2">
            <a:extLst/>
          </a:blip>
          <a:srcRect l="5989" t="0" r="5988" b="0"/>
          <a:stretch>
            <a:fillRect/>
          </a:stretch>
        </p:blipFill>
        <p:spPr>
          <a:xfrm>
            <a:off x="6221984" y="-3"/>
            <a:ext cx="6438902" cy="9753604"/>
          </a:xfrm>
          <a:prstGeom prst="rect">
            <a:avLst/>
          </a:prstGeom>
          <a:ln w="12700">
            <a:miter lim="400000"/>
          </a:ln>
        </p:spPr>
      </p:pic>
      <p:sp>
        <p:nvSpPr>
          <p:cNvPr id="196" name="Partnering for programming: Science Ya-Ya and Audubon Society"/>
          <p:cNvSpPr txBox="1"/>
          <p:nvPr/>
        </p:nvSpPr>
        <p:spPr>
          <a:xfrm>
            <a:off x="1550413" y="7502989"/>
            <a:ext cx="3873504" cy="1028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Partnering for programming: Science Ya-Ya and Audubon Society</a:t>
            </a:r>
          </a:p>
        </p:txBody>
      </p:sp>
      <p:sp>
        <p:nvSpPr>
          <p:cNvPr id="197" name="Diverse topics range from water quality to plants"/>
          <p:cNvSpPr txBox="1"/>
          <p:nvPr/>
        </p:nvSpPr>
        <p:spPr>
          <a:xfrm>
            <a:off x="1550413" y="4482724"/>
            <a:ext cx="3873504"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Diverse topics range from water quality to plants</a:t>
            </a:r>
          </a:p>
        </p:txBody>
      </p:sp>
      <p:grpSp>
        <p:nvGrpSpPr>
          <p:cNvPr id="200" name="Group"/>
          <p:cNvGrpSpPr/>
          <p:nvPr/>
        </p:nvGrpSpPr>
        <p:grpSpPr>
          <a:xfrm>
            <a:off x="343914" y="4360333"/>
            <a:ext cx="952505" cy="952505"/>
            <a:chOff x="0" y="0"/>
            <a:chExt cx="952503" cy="952503"/>
          </a:xfrm>
        </p:grpSpPr>
        <p:sp>
          <p:nvSpPr>
            <p:cNvPr id="198"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199"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03" name="Group"/>
          <p:cNvGrpSpPr/>
          <p:nvPr/>
        </p:nvGrpSpPr>
        <p:grpSpPr>
          <a:xfrm>
            <a:off x="343914" y="7365999"/>
            <a:ext cx="952505" cy="952505"/>
            <a:chOff x="0" y="0"/>
            <a:chExt cx="952503" cy="952503"/>
          </a:xfrm>
        </p:grpSpPr>
        <p:sp>
          <p:nvSpPr>
            <p:cNvPr id="201"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02" name="Leaf"/>
            <p:cNvSpPr/>
            <p:nvPr/>
          </p:nvSpPr>
          <p:spPr>
            <a:xfrm>
              <a:off x="339859" y="95250"/>
              <a:ext cx="272765" cy="762034"/>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06" name="Group"/>
          <p:cNvGrpSpPr/>
          <p:nvPr/>
        </p:nvGrpSpPr>
        <p:grpSpPr>
          <a:xfrm>
            <a:off x="343914" y="2857499"/>
            <a:ext cx="952505" cy="952505"/>
            <a:chOff x="0" y="0"/>
            <a:chExt cx="952503" cy="952503"/>
          </a:xfrm>
        </p:grpSpPr>
        <p:sp>
          <p:nvSpPr>
            <p:cNvPr id="204"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05" name="Sapling"/>
            <p:cNvSpPr/>
            <p:nvPr/>
          </p:nvSpPr>
          <p:spPr>
            <a:xfrm>
              <a:off x="245006" y="95250"/>
              <a:ext cx="462488" cy="762002"/>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07" name="Ages and audience vary depending on the program"/>
          <p:cNvSpPr txBox="1"/>
          <p:nvPr/>
        </p:nvSpPr>
        <p:spPr>
          <a:xfrm>
            <a:off x="1550413" y="5985558"/>
            <a:ext cx="3873504" cy="707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Ages and audience vary depending on the program</a:t>
            </a:r>
          </a:p>
        </p:txBody>
      </p:sp>
      <p:sp>
        <p:nvSpPr>
          <p:cNvPr id="208" name="Community Programming"/>
          <p:cNvSpPr txBox="1"/>
          <p:nvPr/>
        </p:nvSpPr>
        <p:spPr>
          <a:xfrm>
            <a:off x="343913" y="889000"/>
            <a:ext cx="5080005" cy="1256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Community Programming</a:t>
            </a:r>
          </a:p>
        </p:txBody>
      </p:sp>
      <p:grpSp>
        <p:nvGrpSpPr>
          <p:cNvPr id="211" name="Group"/>
          <p:cNvGrpSpPr/>
          <p:nvPr/>
        </p:nvGrpSpPr>
        <p:grpSpPr>
          <a:xfrm>
            <a:off x="343914" y="5863166"/>
            <a:ext cx="952505" cy="952505"/>
            <a:chOff x="0" y="0"/>
            <a:chExt cx="952503" cy="952503"/>
          </a:xfrm>
        </p:grpSpPr>
        <p:sp>
          <p:nvSpPr>
            <p:cNvPr id="209"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10" name="Leaf"/>
            <p:cNvSpPr/>
            <p:nvPr/>
          </p:nvSpPr>
          <p:spPr>
            <a:xfrm>
              <a:off x="149045" y="95250"/>
              <a:ext cx="654412" cy="762029"/>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Mini-camps for Hi-5"/>
          <p:cNvSpPr txBox="1"/>
          <p:nvPr/>
        </p:nvSpPr>
        <p:spPr>
          <a:xfrm>
            <a:off x="1581655" y="2704182"/>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Mini-camps for Hi-5</a:t>
            </a:r>
          </a:p>
        </p:txBody>
      </p:sp>
      <p:pic>
        <p:nvPicPr>
          <p:cNvPr id="214" name="IMG_1023.jpg" descr="IMG_1023.jpg"/>
          <p:cNvPicPr>
            <a:picLocks noChangeAspect="1"/>
          </p:cNvPicPr>
          <p:nvPr/>
        </p:nvPicPr>
        <p:blipFill>
          <a:blip r:embed="rId2">
            <a:extLst/>
          </a:blip>
          <a:srcRect l="5988" t="0" r="5987" b="0"/>
          <a:stretch>
            <a:fillRect/>
          </a:stretch>
        </p:blipFill>
        <p:spPr>
          <a:xfrm>
            <a:off x="6076441" y="558798"/>
            <a:ext cx="6438904" cy="9753603"/>
          </a:xfrm>
          <a:prstGeom prst="rect">
            <a:avLst/>
          </a:prstGeom>
          <a:ln w="12700">
            <a:miter lim="400000"/>
          </a:ln>
        </p:spPr>
      </p:pic>
      <p:sp>
        <p:nvSpPr>
          <p:cNvPr id="215" name="Facilitating programming for JELA summer camps"/>
          <p:cNvSpPr txBox="1"/>
          <p:nvPr/>
        </p:nvSpPr>
        <p:spPr>
          <a:xfrm>
            <a:off x="1581655" y="4046691"/>
            <a:ext cx="3873504" cy="707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Facilitating programming for JELA summer camps</a:t>
            </a:r>
          </a:p>
        </p:txBody>
      </p:sp>
      <p:grpSp>
        <p:nvGrpSpPr>
          <p:cNvPr id="218" name="Group"/>
          <p:cNvGrpSpPr/>
          <p:nvPr/>
        </p:nvGrpSpPr>
        <p:grpSpPr>
          <a:xfrm>
            <a:off x="375156" y="3924298"/>
            <a:ext cx="952505" cy="952505"/>
            <a:chOff x="0" y="0"/>
            <a:chExt cx="952503" cy="952503"/>
          </a:xfrm>
        </p:grpSpPr>
        <p:sp>
          <p:nvSpPr>
            <p:cNvPr id="216"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17" name="Leaf"/>
            <p:cNvSpPr/>
            <p:nvPr/>
          </p:nvSpPr>
          <p:spPr>
            <a:xfrm>
              <a:off x="293622" y="95250"/>
              <a:ext cx="365244" cy="761993"/>
            </a:xfrm>
            <a:custGeom>
              <a:avLst/>
              <a:gdLst/>
              <a:ahLst/>
              <a:cxnLst>
                <a:cxn ang="0">
                  <a:pos x="wd2" y="hd2"/>
                </a:cxn>
                <a:cxn ang="5400000">
                  <a:pos x="wd2" y="hd2"/>
                </a:cxn>
                <a:cxn ang="10800000">
                  <a:pos x="wd2" y="hd2"/>
                </a:cxn>
                <a:cxn ang="16200000">
                  <a:pos x="wd2" y="hd2"/>
                </a:cxn>
              </a:cxnLst>
              <a:rect l="0" t="0" r="r" b="b"/>
              <a:pathLst>
                <a:path w="21051" h="21257" fill="norm" stroke="1"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21" name="Group"/>
          <p:cNvGrpSpPr/>
          <p:nvPr/>
        </p:nvGrpSpPr>
        <p:grpSpPr>
          <a:xfrm>
            <a:off x="375156" y="6929966"/>
            <a:ext cx="952505" cy="952505"/>
            <a:chOff x="0" y="0"/>
            <a:chExt cx="952503" cy="952503"/>
          </a:xfrm>
        </p:grpSpPr>
        <p:sp>
          <p:nvSpPr>
            <p:cNvPr id="219"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20" name="Leaf"/>
            <p:cNvSpPr/>
            <p:nvPr/>
          </p:nvSpPr>
          <p:spPr>
            <a:xfrm>
              <a:off x="339859" y="95250"/>
              <a:ext cx="272765" cy="762035"/>
            </a:xfrm>
            <a:custGeom>
              <a:avLst/>
              <a:gdLst/>
              <a:ahLst/>
              <a:cxnLst>
                <a:cxn ang="0">
                  <a:pos x="wd2" y="hd2"/>
                </a:cxn>
                <a:cxn ang="5400000">
                  <a:pos x="wd2" y="hd2"/>
                </a:cxn>
                <a:cxn ang="10800000">
                  <a:pos x="wd2" y="hd2"/>
                </a:cxn>
                <a:cxn ang="16200000">
                  <a:pos x="wd2" y="hd2"/>
                </a:cxn>
              </a:cxnLst>
              <a:rect l="0" t="0" r="r" b="b"/>
              <a:pathLst>
                <a:path w="16694" h="21217" fill="norm" stroke="1"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grpSp>
        <p:nvGrpSpPr>
          <p:cNvPr id="224" name="Group"/>
          <p:cNvGrpSpPr/>
          <p:nvPr/>
        </p:nvGrpSpPr>
        <p:grpSpPr>
          <a:xfrm>
            <a:off x="375156" y="2421464"/>
            <a:ext cx="952505" cy="952505"/>
            <a:chOff x="0" y="0"/>
            <a:chExt cx="952503" cy="952503"/>
          </a:xfrm>
        </p:grpSpPr>
        <p:sp>
          <p:nvSpPr>
            <p:cNvPr id="222"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23" name="Sapling"/>
            <p:cNvSpPr/>
            <p:nvPr/>
          </p:nvSpPr>
          <p:spPr>
            <a:xfrm>
              <a:off x="245006" y="95250"/>
              <a:ext cx="462488" cy="762003"/>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25" name="Summer Camps"/>
          <p:cNvSpPr txBox="1"/>
          <p:nvPr/>
        </p:nvSpPr>
        <p:spPr>
          <a:xfrm>
            <a:off x="375155" y="452966"/>
            <a:ext cx="508000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3800">
                <a:solidFill>
                  <a:srgbClr val="38571A"/>
                </a:solidFill>
              </a:defRPr>
            </a:lvl1pPr>
          </a:lstStyle>
          <a:p>
            <a:pPr/>
            <a:r>
              <a:t>Summer Camps</a:t>
            </a:r>
          </a:p>
        </p:txBody>
      </p:sp>
      <p:grpSp>
        <p:nvGrpSpPr>
          <p:cNvPr id="228" name="Group"/>
          <p:cNvGrpSpPr/>
          <p:nvPr/>
        </p:nvGrpSpPr>
        <p:grpSpPr>
          <a:xfrm>
            <a:off x="375156" y="5427133"/>
            <a:ext cx="952505" cy="952505"/>
            <a:chOff x="0" y="0"/>
            <a:chExt cx="952503" cy="952503"/>
          </a:xfrm>
        </p:grpSpPr>
        <p:sp>
          <p:nvSpPr>
            <p:cNvPr id="226" name="Circle"/>
            <p:cNvSpPr/>
            <p:nvPr/>
          </p:nvSpPr>
          <p:spPr>
            <a:xfrm>
              <a:off x="-1" y="-1"/>
              <a:ext cx="952505" cy="952505"/>
            </a:xfrm>
            <a:prstGeom prst="ellipse">
              <a:avLst/>
            </a:prstGeom>
            <a:solidFill>
              <a:srgbClr val="059542"/>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sp>
          <p:nvSpPr>
            <p:cNvPr id="227" name="Leaf"/>
            <p:cNvSpPr/>
            <p:nvPr/>
          </p:nvSpPr>
          <p:spPr>
            <a:xfrm>
              <a:off x="149045" y="95250"/>
              <a:ext cx="654412" cy="762029"/>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457200">
                <a:lnSpc>
                  <a:spcPct val="110000"/>
                </a:lnSpc>
                <a:defRPr sz="1200">
                  <a:solidFill>
                    <a:srgbClr val="FFFFFF"/>
                  </a:solidFill>
                </a:defRPr>
              </a:pPr>
            </a:p>
          </p:txBody>
        </p:sp>
      </p:grpSp>
      <p:sp>
        <p:nvSpPr>
          <p:cNvPr id="229" name="Partner camps with NORDC"/>
          <p:cNvSpPr txBox="1"/>
          <p:nvPr/>
        </p:nvSpPr>
        <p:spPr>
          <a:xfrm>
            <a:off x="1581655" y="5709848"/>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Partner camps with NORDC</a:t>
            </a:r>
          </a:p>
        </p:txBody>
      </p:sp>
      <p:sp>
        <p:nvSpPr>
          <p:cNvPr id="230" name="Environmental Stewardship Camps"/>
          <p:cNvSpPr txBox="1"/>
          <p:nvPr/>
        </p:nvSpPr>
        <p:spPr>
          <a:xfrm>
            <a:off x="1581655" y="7212681"/>
            <a:ext cx="3873504"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spcBef>
                <a:spcPts val="1800"/>
              </a:spcBef>
              <a:defRPr sz="1800">
                <a:solidFill>
                  <a:srgbClr val="38571A"/>
                </a:solidFill>
                <a:latin typeface="Helvetica Neue Medium"/>
                <a:ea typeface="Helvetica Neue Medium"/>
                <a:cs typeface="Helvetica Neue Medium"/>
                <a:sym typeface="Helvetica Neue Medium"/>
              </a:defRPr>
            </a:lvl1pPr>
          </a:lstStyle>
          <a:p>
            <a:pPr/>
            <a:r>
              <a:t>Environmental Stewardship Camps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