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27"/>
  </p:notesMasterIdLst>
  <p:sldIdLst>
    <p:sldId id="256" r:id="rId2"/>
    <p:sldId id="265" r:id="rId3"/>
    <p:sldId id="309" r:id="rId4"/>
    <p:sldId id="288" r:id="rId5"/>
    <p:sldId id="298" r:id="rId6"/>
    <p:sldId id="277" r:id="rId7"/>
    <p:sldId id="289" r:id="rId8"/>
    <p:sldId id="299" r:id="rId9"/>
    <p:sldId id="300" r:id="rId10"/>
    <p:sldId id="290" r:id="rId11"/>
    <p:sldId id="291" r:id="rId12"/>
    <p:sldId id="302" r:id="rId13"/>
    <p:sldId id="292" r:id="rId14"/>
    <p:sldId id="306" r:id="rId15"/>
    <p:sldId id="307" r:id="rId16"/>
    <p:sldId id="294" r:id="rId17"/>
    <p:sldId id="304" r:id="rId18"/>
    <p:sldId id="311" r:id="rId19"/>
    <p:sldId id="312" r:id="rId20"/>
    <p:sldId id="314" r:id="rId21"/>
    <p:sldId id="315" r:id="rId22"/>
    <p:sldId id="316" r:id="rId23"/>
    <p:sldId id="317" r:id="rId24"/>
    <p:sldId id="313" r:id="rId25"/>
    <p:sldId id="274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77B7A-201C-428A-ACB4-19E9B1D33410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3022F-6764-4BE9-B9ED-D294B1DFE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4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6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022F-6764-4BE9-B9ED-D294B1DFE5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3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D12B3EE-4908-4647-974E-38ADD487C49B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23BC15E-63DD-47DC-9045-66F4716342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7514"/>
            <a:ext cx="7924800" cy="1108472"/>
          </a:xfrm>
        </p:spPr>
        <p:txBody>
          <a:bodyPr>
            <a:noAutofit/>
          </a:bodyPr>
          <a:lstStyle/>
          <a:p>
            <a:pPr algn="ctr"/>
            <a:r>
              <a:rPr lang="en-US" sz="4000" cap="none" dirty="0" smtClean="0"/>
              <a:t>Quantifying and Prioritizing Opportunities for Canal Backfilling</a:t>
            </a:r>
            <a:br>
              <a:rPr lang="en-US" sz="4000" cap="none" dirty="0" smtClean="0"/>
            </a:br>
            <a:r>
              <a:rPr lang="en-US" sz="4000" cap="none" dirty="0" smtClean="0"/>
              <a:t>in Louisiana</a:t>
            </a:r>
            <a:endParaRPr lang="en-US" sz="4000" cap="none" dirty="0"/>
          </a:p>
        </p:txBody>
      </p:sp>
      <p:sp>
        <p:nvSpPr>
          <p:cNvPr id="3" name="Subtitle 2"/>
          <p:cNvSpPr>
            <a:spLocks noGrp="1"/>
          </p:cNvSpPr>
          <p:nvPr>
            <p:ph sz="quarter" idx="13"/>
          </p:nvPr>
        </p:nvSpPr>
        <p:spPr>
          <a:xfrm>
            <a:off x="609600" y="2343150"/>
            <a:ext cx="7924800" cy="1943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200" dirty="0"/>
              <a:t>Dusty Pate</a:t>
            </a:r>
          </a:p>
          <a:p>
            <a:pPr marL="0" indent="0" algn="ctr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58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412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Remove Spoil - Navigation Channels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" y="1200150"/>
            <a:ext cx="7304375" cy="3081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12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4000" cap="none" dirty="0" smtClean="0"/>
              <a:t>Remove Spoil - Active Oil &amp; Gas Wells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3" y="1200150"/>
            <a:ext cx="7304373" cy="3081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03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Backfillable Spoil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1200150"/>
            <a:ext cx="7304372" cy="3081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9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Backfillable Spoil - Hydrologic Basin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1200150"/>
            <a:ext cx="7304372" cy="3081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39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Backfillable Spoil - Adjacent Habitat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150"/>
            <a:ext cx="7301345" cy="3081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56573" y="4552950"/>
            <a:ext cx="235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Sasser and others 2014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Mitigation Value - Adjacent Habitat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150"/>
            <a:ext cx="7301345" cy="3081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56573" y="4552950"/>
            <a:ext cx="227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Buatt</a:t>
            </a:r>
            <a:r>
              <a:rPr lang="en-US" dirty="0" smtClean="0"/>
              <a:t> and others 2010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05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cap="none" dirty="0" smtClean="0"/>
              <a:t>Results</a:t>
            </a:r>
            <a:endParaRPr lang="en-US" sz="40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Mitigation value* of spoil area if restored $1.33B</a:t>
            </a:r>
          </a:p>
          <a:p>
            <a:r>
              <a:rPr lang="en-US" sz="2800" dirty="0" smtClean="0"/>
              <a:t>Cost of backfilling $0.87B</a:t>
            </a:r>
          </a:p>
          <a:p>
            <a:r>
              <a:rPr lang="en-US" sz="2800" dirty="0" smtClean="0"/>
              <a:t>Annual ecosystem service </a:t>
            </a:r>
            <a:r>
              <a:rPr lang="en-US" sz="2800" dirty="0"/>
              <a:t>v</a:t>
            </a:r>
            <a:r>
              <a:rPr lang="en-US" sz="2800" dirty="0" smtClean="0"/>
              <a:t>alue** $0.14B/year</a:t>
            </a:r>
          </a:p>
          <a:p>
            <a:r>
              <a:rPr lang="en-US" sz="2800" dirty="0" smtClean="0"/>
              <a:t>Net present value of $1.06B - $2.73B after 50 </a:t>
            </a:r>
            <a:r>
              <a:rPr lang="en-US" sz="2800" dirty="0" err="1" smtClean="0"/>
              <a:t>yrs</a:t>
            </a:r>
            <a:endParaRPr lang="en-US" sz="2800" dirty="0" smtClean="0"/>
          </a:p>
          <a:p>
            <a:r>
              <a:rPr lang="en-US" sz="2800" dirty="0" smtClean="0"/>
              <a:t>Create 7,830 jobs***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81700" y="4171950"/>
            <a:ext cx="22487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*</a:t>
            </a:r>
            <a:r>
              <a:rPr lang="en-US" sz="1400" dirty="0" err="1" smtClean="0"/>
              <a:t>Buatt</a:t>
            </a:r>
            <a:r>
              <a:rPr lang="en-US" sz="1400" dirty="0" smtClean="0"/>
              <a:t> and others 2010</a:t>
            </a:r>
          </a:p>
          <a:p>
            <a:pPr algn="r"/>
            <a:r>
              <a:rPr lang="en-US" sz="1400" dirty="0" smtClean="0"/>
              <a:t>**</a:t>
            </a:r>
            <a:r>
              <a:rPr lang="en-US" sz="1400" dirty="0" err="1" smtClean="0"/>
              <a:t>Costanza</a:t>
            </a:r>
            <a:r>
              <a:rPr lang="en-US" sz="1400" dirty="0" smtClean="0"/>
              <a:t> and others 2006</a:t>
            </a:r>
          </a:p>
          <a:p>
            <a:pPr algn="r"/>
            <a:r>
              <a:rPr lang="en-US" sz="1400" dirty="0" smtClean="0"/>
              <a:t>*** Ryan 2014</a:t>
            </a:r>
          </a:p>
        </p:txBody>
      </p:sp>
    </p:spTree>
    <p:extLst>
      <p:ext uri="{BB962C8B-B14F-4D97-AF65-F5344CB8AC3E}">
        <p14:creationId xmlns:p14="http://schemas.microsoft.com/office/powerpoint/2010/main" val="38753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Backfillable Spoil - 2012 Master Plan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200150"/>
            <a:ext cx="7304370" cy="30811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51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4763"/>
            <a:ext cx="91567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cap="none" dirty="0" smtClean="0"/>
              <a:t>Updates</a:t>
            </a:r>
            <a:endParaRPr lang="en-US" sz="4000" cap="none" dirty="0"/>
          </a:p>
        </p:txBody>
      </p:sp>
      <p:sp>
        <p:nvSpPr>
          <p:cNvPr id="4" name="Rectangle 3"/>
          <p:cNvSpPr/>
          <p:nvPr/>
        </p:nvSpPr>
        <p:spPr>
          <a:xfrm>
            <a:off x="914400" y="1428750"/>
            <a:ext cx="7315200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Land loss projections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Coastal use permits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Active oil and gas wells</a:t>
            </a:r>
            <a:endParaRPr lang="en-US" sz="3600" spc="3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Updated Backfillable Spoil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150"/>
            <a:ext cx="7315200" cy="30811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22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4763"/>
            <a:ext cx="91567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cap="none" dirty="0" smtClean="0"/>
              <a:t>Objectives</a:t>
            </a:r>
            <a:endParaRPr lang="en-US" sz="4000" cap="none" dirty="0"/>
          </a:p>
        </p:txBody>
      </p:sp>
      <p:sp>
        <p:nvSpPr>
          <p:cNvPr id="4" name="Rectangle 3"/>
          <p:cNvSpPr/>
          <p:nvPr/>
        </p:nvSpPr>
        <p:spPr>
          <a:xfrm>
            <a:off x="914400" y="1428750"/>
            <a:ext cx="7315200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>
                <a:solidFill>
                  <a:srgbClr val="000000"/>
                </a:solidFill>
              </a:rPr>
              <a:t>Quantify </a:t>
            </a:r>
            <a:r>
              <a:rPr lang="en-US" sz="3600" spc="30" dirty="0" smtClean="0">
                <a:solidFill>
                  <a:srgbClr val="000000"/>
                </a:solidFill>
              </a:rPr>
              <a:t>area of canal spoilbanks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>
                <a:solidFill>
                  <a:srgbClr val="000000"/>
                </a:solidFill>
              </a:rPr>
              <a:t>Prioritize </a:t>
            </a:r>
            <a:r>
              <a:rPr lang="en-US" sz="3600" spc="30" dirty="0" smtClean="0">
                <a:solidFill>
                  <a:srgbClr val="000000"/>
                </a:solidFill>
              </a:rPr>
              <a:t>backfillable spoil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Analyze </a:t>
            </a:r>
            <a:r>
              <a:rPr lang="en-US" sz="3600" spc="30" dirty="0">
                <a:solidFill>
                  <a:srgbClr val="000000"/>
                </a:solidFill>
              </a:rPr>
              <a:t>backfilling </a:t>
            </a:r>
            <a:r>
              <a:rPr lang="en-US" sz="3600" spc="30" dirty="0" smtClean="0">
                <a:solidFill>
                  <a:srgbClr val="000000"/>
                </a:solidFill>
              </a:rPr>
              <a:t>opportunities</a:t>
            </a:r>
            <a:endParaRPr lang="en-US" sz="3600" spc="3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Updated Backfillable Spoil - By Basin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150"/>
            <a:ext cx="7315200" cy="3081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90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cap="none" dirty="0" smtClean="0"/>
              <a:t>Updated Water &amp; Land Loss w/Backfillable Spoil</a:t>
            </a:r>
            <a:endParaRPr lang="en-US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150"/>
            <a:ext cx="7315200" cy="30811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35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100" cap="none" dirty="0" smtClean="0"/>
              <a:t>Updated Backfillable Spoil - 2017 Master Plan</a:t>
            </a:r>
            <a:endParaRPr lang="en-US" sz="31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150"/>
            <a:ext cx="7315200" cy="3081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28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cap="none" dirty="0" smtClean="0"/>
              <a:t>Updated Results</a:t>
            </a:r>
            <a:endParaRPr lang="en-US" sz="40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Mitigation value* of spoil area if restored $0.77B</a:t>
            </a:r>
          </a:p>
          <a:p>
            <a:r>
              <a:rPr lang="en-US" sz="2800" dirty="0" smtClean="0"/>
              <a:t>Cost of backfilling $0.52B</a:t>
            </a:r>
          </a:p>
          <a:p>
            <a:r>
              <a:rPr lang="en-US" sz="2800" dirty="0" smtClean="0"/>
              <a:t>Annual ecosystem service value** $0.91B/year</a:t>
            </a:r>
          </a:p>
          <a:p>
            <a:r>
              <a:rPr lang="en-US" sz="2800" dirty="0" smtClean="0"/>
              <a:t>Net present value of $12B - $23B after 50 </a:t>
            </a:r>
            <a:r>
              <a:rPr lang="en-US" sz="2800" dirty="0" err="1" smtClean="0"/>
              <a:t>yrs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969383" y="4400550"/>
            <a:ext cx="224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*</a:t>
            </a:r>
            <a:r>
              <a:rPr lang="en-US" sz="1400" dirty="0" err="1" smtClean="0"/>
              <a:t>Buatt</a:t>
            </a:r>
            <a:r>
              <a:rPr lang="en-US" sz="1400" dirty="0" smtClean="0"/>
              <a:t> and others 2010</a:t>
            </a:r>
          </a:p>
          <a:p>
            <a:pPr algn="r"/>
            <a:r>
              <a:rPr lang="en-US" sz="1400" dirty="0" smtClean="0"/>
              <a:t>**</a:t>
            </a:r>
            <a:r>
              <a:rPr lang="en-US" sz="1400" dirty="0" err="1" smtClean="0"/>
              <a:t>Costanza</a:t>
            </a:r>
            <a:r>
              <a:rPr lang="en-US" sz="1400" dirty="0" smtClean="0"/>
              <a:t> and others 2014</a:t>
            </a:r>
          </a:p>
        </p:txBody>
      </p:sp>
    </p:spTree>
    <p:extLst>
      <p:ext uri="{BB962C8B-B14F-4D97-AF65-F5344CB8AC3E}">
        <p14:creationId xmlns:p14="http://schemas.microsoft.com/office/powerpoint/2010/main" val="17489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4763"/>
            <a:ext cx="91567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000" cap="none" dirty="0" smtClean="0"/>
              <a:t>Update Summary</a:t>
            </a:r>
            <a:endParaRPr lang="en-US" sz="4000" cap="none" dirty="0"/>
          </a:p>
        </p:txBody>
      </p:sp>
      <p:sp>
        <p:nvSpPr>
          <p:cNvPr id="4" name="Rectangle 3"/>
          <p:cNvSpPr/>
          <p:nvPr/>
        </p:nvSpPr>
        <p:spPr>
          <a:xfrm>
            <a:off x="914400" y="1428750"/>
            <a:ext cx="7315200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40% less stable spoil @ 50 years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Greater importance of delta</a:t>
            </a:r>
            <a:endParaRPr lang="en-US" sz="3600" spc="3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1F2123"/>
              </a:buClr>
              <a:buFont typeface="Arial" pitchFamily="34" charset="0"/>
              <a:buChar char="•"/>
            </a:pPr>
            <a:r>
              <a:rPr lang="en-US" sz="3600" spc="30" dirty="0" smtClean="0">
                <a:solidFill>
                  <a:srgbClr val="000000"/>
                </a:solidFill>
              </a:rPr>
              <a:t>Increase in ecosystem </a:t>
            </a:r>
            <a:r>
              <a:rPr lang="en-US" sz="3600" spc="30" dirty="0">
                <a:solidFill>
                  <a:srgbClr val="000000"/>
                </a:solidFill>
              </a:rPr>
              <a:t>s</a:t>
            </a:r>
            <a:r>
              <a:rPr lang="en-US" sz="3600" spc="30" dirty="0" smtClean="0">
                <a:solidFill>
                  <a:srgbClr val="000000"/>
                </a:solidFill>
              </a:rPr>
              <a:t>ervice valuation</a:t>
            </a:r>
            <a:endParaRPr lang="en-US" sz="3600" spc="3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Base Dataset</a:t>
            </a:r>
            <a:endParaRPr lang="en-US" sz="4000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00150"/>
            <a:ext cx="7316114" cy="3086100"/>
          </a:xfrm>
          <a:ln w="9525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6324600" y="2000250"/>
            <a:ext cx="1524000" cy="914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Spatial Improvement</a:t>
            </a:r>
            <a:endParaRPr lang="en-US" sz="4000" cap="none" dirty="0"/>
          </a:p>
        </p:txBody>
      </p:sp>
      <p:sp>
        <p:nvSpPr>
          <p:cNvPr id="19" name="Rectangle 18"/>
          <p:cNvSpPr/>
          <p:nvPr/>
        </p:nvSpPr>
        <p:spPr>
          <a:xfrm>
            <a:off x="914401" y="1200150"/>
            <a:ext cx="7328405" cy="308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91828" y="1319495"/>
            <a:ext cx="7194719" cy="2847410"/>
            <a:chOff x="76200" y="610601"/>
            <a:chExt cx="4444639" cy="2211802"/>
          </a:xfrm>
          <a:noFill/>
        </p:grpSpPr>
        <p:grpSp>
          <p:nvGrpSpPr>
            <p:cNvPr id="7" name="Group 6"/>
            <p:cNvGrpSpPr/>
            <p:nvPr/>
          </p:nvGrpSpPr>
          <p:grpSpPr>
            <a:xfrm>
              <a:off x="1506674" y="610601"/>
              <a:ext cx="3014165" cy="2211802"/>
              <a:chOff x="-29517" y="493068"/>
              <a:chExt cx="3014165" cy="2211802"/>
            </a:xfrm>
            <a:grpFill/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00" y="1257415"/>
                <a:ext cx="914170" cy="914170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6800" y="723900"/>
                <a:ext cx="914170" cy="914170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6800" y="1790700"/>
                <a:ext cx="914170" cy="914170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7400" y="1257415"/>
                <a:ext cx="914170" cy="914170"/>
              </a:xfrm>
              <a:prstGeom prst="rect">
                <a:avLst/>
              </a:prstGeom>
              <a:grp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-29517" y="1026583"/>
                <a:ext cx="1262763" cy="28688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Featureless Polygon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99969" y="493068"/>
                <a:ext cx="1674956" cy="28688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Erased with these Datasets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15977" y="888083"/>
                <a:ext cx="868671" cy="50205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Leaves this</a:t>
                </a:r>
              </a:p>
              <a:p>
                <a:r>
                  <a:rPr lang="en-US" dirty="0" smtClean="0"/>
                  <a:t>Upland/Spoil</a:t>
                </a:r>
                <a:endParaRPr lang="en-US" dirty="0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1374716"/>
              <a:ext cx="914402" cy="914402"/>
            </a:xfrm>
            <a:prstGeom prst="rect">
              <a:avLst/>
            </a:prstGeom>
            <a:grpFill/>
          </p:spPr>
        </p:pic>
        <p:sp>
          <p:nvSpPr>
            <p:cNvPr id="9" name="TextBox 8"/>
            <p:cNvSpPr txBox="1"/>
            <p:nvPr/>
          </p:nvSpPr>
          <p:spPr>
            <a:xfrm>
              <a:off x="99628" y="1143884"/>
              <a:ext cx="957796" cy="2868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Missing Quads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533400" y="1374716"/>
              <a:ext cx="1078991" cy="45720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33401" y="1832033"/>
              <a:ext cx="1078990" cy="45708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75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Temporal Improvement</a:t>
            </a:r>
            <a:endParaRPr lang="en-US" sz="40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200150"/>
            <a:ext cx="7304377" cy="3081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63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Coastwide Spoil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1200150"/>
            <a:ext cx="7304375" cy="3081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8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cap="none" dirty="0" smtClean="0"/>
              <a:t>Remove Water and Projected Loss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" y="1200150"/>
            <a:ext cx="7304375" cy="3081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07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Relatively Stable Spoil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1200150"/>
            <a:ext cx="7304375" cy="3081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0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cap="none" dirty="0" smtClean="0"/>
              <a:t>Large Relatively Stable Spoil</a:t>
            </a:r>
            <a:endParaRPr lang="en-US" sz="4000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200150"/>
            <a:ext cx="7304373" cy="3081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7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47294</TotalTime>
  <Words>256</Words>
  <Application>Microsoft Office PowerPoint</Application>
  <PresentationFormat>On-screen Show (16:9)</PresentationFormat>
  <Paragraphs>65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Arial</vt:lpstr>
      <vt:lpstr>Horizon</vt:lpstr>
      <vt:lpstr>Quantifying and Prioritizing Opportunities for Canal Backfilling in Louisiana</vt:lpstr>
      <vt:lpstr>Objectives</vt:lpstr>
      <vt:lpstr>Base Dataset</vt:lpstr>
      <vt:lpstr>Spatial Improvement</vt:lpstr>
      <vt:lpstr>Temporal Improvement</vt:lpstr>
      <vt:lpstr>Coastwide Spoil</vt:lpstr>
      <vt:lpstr>Remove Water and Projected Loss</vt:lpstr>
      <vt:lpstr>Relatively Stable Spoil</vt:lpstr>
      <vt:lpstr>Large Relatively Stable Spoil</vt:lpstr>
      <vt:lpstr>Remove Spoil - Navigation Channels</vt:lpstr>
      <vt:lpstr>Remove Spoil - Active Oil &amp; Gas Wells</vt:lpstr>
      <vt:lpstr>Backfillable Spoil</vt:lpstr>
      <vt:lpstr>Backfillable Spoil - Hydrologic Basin</vt:lpstr>
      <vt:lpstr>Backfillable Spoil - Adjacent Habitat</vt:lpstr>
      <vt:lpstr>Mitigation Value - Adjacent Habitat</vt:lpstr>
      <vt:lpstr>Results</vt:lpstr>
      <vt:lpstr>Backfillable Spoil - 2012 Master Plan</vt:lpstr>
      <vt:lpstr>Updates</vt:lpstr>
      <vt:lpstr>Updated Backfillable Spoil</vt:lpstr>
      <vt:lpstr>Updated Backfillable Spoil - By Basin</vt:lpstr>
      <vt:lpstr>Updated Water &amp; Land Loss w/Backfillable Spoil</vt:lpstr>
      <vt:lpstr>Updated Backfillable Spoil - 2017 Master Plan</vt:lpstr>
      <vt:lpstr>Updated Results</vt:lpstr>
      <vt:lpstr>Update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Opportunities to Improve Hydrology in Louisiana</dc:title>
  <dc:creator>Dusty Pate</dc:creator>
  <cp:lastModifiedBy>Windows User</cp:lastModifiedBy>
  <cp:revision>108</cp:revision>
  <dcterms:created xsi:type="dcterms:W3CDTF">2013-11-17T17:42:51Z</dcterms:created>
  <dcterms:modified xsi:type="dcterms:W3CDTF">2018-07-31T15:13:53Z</dcterms:modified>
</cp:coreProperties>
</file>