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50" r:id="rId3"/>
  </p:sldMasterIdLst>
  <p:notesMasterIdLst>
    <p:notesMasterId r:id="rId14"/>
  </p:notesMasterIdLst>
  <p:handoutMasterIdLst>
    <p:handoutMasterId r:id="rId15"/>
  </p:handoutMasterIdLst>
  <p:sldIdLst>
    <p:sldId id="256" r:id="rId4"/>
    <p:sldId id="439" r:id="rId5"/>
    <p:sldId id="449" r:id="rId6"/>
    <p:sldId id="445" r:id="rId7"/>
    <p:sldId id="434" r:id="rId8"/>
    <p:sldId id="433" r:id="rId9"/>
    <p:sldId id="419" r:id="rId10"/>
    <p:sldId id="432" r:id="rId11"/>
    <p:sldId id="440" r:id="rId12"/>
    <p:sldId id="431" r:id="rId13"/>
  </p:sldIdLst>
  <p:sldSz cx="9144000" cy="6858000" type="screen4x3"/>
  <p:notesSz cx="68580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0A"/>
    <a:srgbClr val="153257"/>
    <a:srgbClr val="FFFF00"/>
    <a:srgbClr val="008040"/>
    <a:srgbClr val="FFFF33"/>
    <a:srgbClr val="00CCFF"/>
    <a:srgbClr val="FF3399"/>
    <a:srgbClr val="33FF00"/>
    <a:srgbClr val="FF1D2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79938" autoAdjust="0"/>
  </p:normalViewPr>
  <p:slideViewPr>
    <p:cSldViewPr snapToGrid="0">
      <p:cViewPr varScale="1">
        <p:scale>
          <a:sx n="88" d="100"/>
          <a:sy n="88" d="100"/>
        </p:scale>
        <p:origin x="22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40DF5-17F0-43C5-A7AE-65A758E8AB63}" type="datetimeFigureOut">
              <a:rPr lang="nl-NL" smtClean="0"/>
              <a:pPr/>
              <a:t>29-01-18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4D4C-D47E-458F-A0C3-FA2F62645E0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014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D131C-BEF5-B84B-9862-7D472C221B11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903F-281A-4549-A6C4-E360AA6A6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can you generally beautify/convey urgency and make this an image: </a:t>
            </a:r>
            <a:r>
              <a:rPr lang="en-US" dirty="0"/>
              <a:t>http://</a:t>
            </a:r>
            <a:r>
              <a:rPr lang="en-US" dirty="0" err="1"/>
              <a:t>csfi.info</a:t>
            </a:r>
            <a:r>
              <a:rPr lang="en-US" dirty="0"/>
              <a:t>/take-action/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make</a:t>
            </a:r>
            <a:r>
              <a:rPr lang="en-US" baseline="0" dirty="0"/>
              <a:t> this headline the main image? http://</a:t>
            </a:r>
            <a:r>
              <a:rPr lang="en-US" baseline="0" dirty="0" err="1"/>
              <a:t>www.theadvocate.com</a:t>
            </a:r>
            <a:r>
              <a:rPr lang="en-US" baseline="0" dirty="0"/>
              <a:t>/</a:t>
            </a:r>
            <a:r>
              <a:rPr lang="en-US" baseline="0" dirty="0" err="1"/>
              <a:t>baton_rouge</a:t>
            </a:r>
            <a:r>
              <a:rPr lang="en-US" baseline="0" dirty="0"/>
              <a:t>/news/politics/article_65a077ee-f857-11e7-bfbc-7bf9154d2b30.html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use</a:t>
            </a:r>
            <a:r>
              <a:rPr lang="en-US" baseline="0" dirty="0"/>
              <a:t> the first pages of each of</a:t>
            </a:r>
            <a:r>
              <a:rPr lang="en-US" dirty="0"/>
              <a:t> these docs for the two images for</a:t>
            </a:r>
            <a:r>
              <a:rPr lang="en-US" baseline="0" dirty="0"/>
              <a:t> this slide?</a:t>
            </a:r>
          </a:p>
          <a:p>
            <a:r>
              <a:rPr lang="en-US" dirty="0"/>
              <a:t>https://</a:t>
            </a:r>
            <a:r>
              <a:rPr lang="en-US" dirty="0" err="1"/>
              <a:t>www.cassidy.senate.gov</a:t>
            </a:r>
            <a:r>
              <a:rPr lang="en-US" dirty="0"/>
              <a:t>/</a:t>
            </a:r>
            <a:r>
              <a:rPr lang="en-US" dirty="0" err="1"/>
              <a:t>imo</a:t>
            </a:r>
            <a:r>
              <a:rPr lang="en-US" dirty="0"/>
              <a:t>/media/doc/Cassidy-Gillibrand%20Section%20Summary%204_25_17_%20FINAL.pdf</a:t>
            </a:r>
          </a:p>
          <a:p>
            <a:r>
              <a:rPr lang="en-US" dirty="0"/>
              <a:t>https://</a:t>
            </a:r>
            <a:r>
              <a:rPr lang="en-US" dirty="0" err="1"/>
              <a:t>www.menendez.senate.gov</a:t>
            </a:r>
            <a:r>
              <a:rPr lang="en-US" dirty="0"/>
              <a:t>/</a:t>
            </a:r>
            <a:r>
              <a:rPr lang="en-US" dirty="0" err="1"/>
              <a:t>imo</a:t>
            </a:r>
            <a:r>
              <a:rPr lang="en-US" dirty="0"/>
              <a:t>/media/doc/SAFE-NFIP-Section-by-Section-6-13-17.pdf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 please check /</a:t>
            </a:r>
            <a:r>
              <a:rPr lang="en-US" baseline="0" dirty="0"/>
              <a:t> amend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NFIP and NAIC should collectively identify impediments to presenting consumers a default policy that allows consumers to take only one action to purchase a hazard policy and an NFIP policy.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NFIP should be directed to engage in product testing that offers consumers a “default” insurance option where consumers are required to actively decline (opt-out) flood insurance coverage. Based on the outcome of consumer testing, NFIP and NAIC should move to expand “default” options that include NFIP coverage as appropriate. </a:t>
            </a:r>
          </a:p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NFIP and state insurance supervisors, working with WYO companies and insurance agents, should facilitate offering a default policy option to consumers living in areas with residual or moderate flood risk a Preferred Risk Policy, with subsequent options and targeted communities developed as appropriate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consumers living in areas with residual and moderate flood risk,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NFIP and state insurance supervisors, working with WYO companies and insurance agents, should appropriately incentivize offering single purchase options with the opportunity for consumers to opt-out of the default option or to purchase additional coverage if the consumer chooses to protect against catastrophic events.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903F-281A-4549-A6C4-E360AA6A6F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908718"/>
            <a:ext cx="8066088" cy="506337"/>
          </a:xfrm>
        </p:spPr>
        <p:txBody>
          <a:bodyPr anchor="t">
            <a:noAutofit/>
          </a:bodyPr>
          <a:lstStyle>
            <a:lvl1pPr>
              <a:defRPr sz="2100">
                <a:solidFill>
                  <a:srgbClr val="00B0F0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Master subtitle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Master title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084" y="6448250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" y="6544133"/>
            <a:ext cx="1474316" cy="280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72008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908719"/>
            <a:ext cx="8066088" cy="469763"/>
          </a:xfrm>
        </p:spPr>
        <p:txBody>
          <a:bodyPr anchor="t">
            <a:noAutofit/>
          </a:bodyPr>
          <a:lstStyle>
            <a:lvl1pPr>
              <a:defRPr sz="21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Master subtitle</a:t>
            </a:r>
            <a:endParaRPr lang="nl-NL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2"/>
          </p:nvPr>
        </p:nvSpPr>
        <p:spPr>
          <a:xfrm>
            <a:off x="243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10.24.2013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3528" y="1628801"/>
            <a:ext cx="2016224" cy="20162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NL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59832" y="1628800"/>
            <a:ext cx="2016224" cy="20162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96136" y="1628800"/>
            <a:ext cx="2016224" cy="20162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50824" y="3789040"/>
            <a:ext cx="2232943" cy="237566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2987824" y="3789040"/>
            <a:ext cx="2232248" cy="2375669"/>
          </a:xfrm>
        </p:spPr>
        <p:txBody>
          <a:bodyPr/>
          <a:lstStyle/>
          <a:p>
            <a:pPr lvl="0"/>
            <a:r>
              <a:rPr lang="en-US" dirty="0"/>
              <a:t>Master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724128" y="3789040"/>
            <a:ext cx="2232248" cy="2375669"/>
          </a:xfrm>
        </p:spPr>
        <p:txBody>
          <a:bodyPr/>
          <a:lstStyle/>
          <a:p>
            <a:pPr lvl="0"/>
            <a:r>
              <a:rPr lang="en-US" dirty="0"/>
              <a:t>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20" y="908720"/>
            <a:ext cx="8066088" cy="360040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Master subtitle</a:t>
            </a:r>
            <a:endParaRPr lang="nl-NL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15912" y="647093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Master title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27984" y="1628800"/>
            <a:ext cx="388937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1520" y="1628800"/>
            <a:ext cx="3889375" cy="4679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908718"/>
            <a:ext cx="8066088" cy="497193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Master subtitle</a:t>
            </a:r>
            <a:endParaRPr lang="nl-NL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74764" y="645959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7944" y="1628800"/>
            <a:ext cx="4248472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50825" y="1628775"/>
            <a:ext cx="3601095" cy="4679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08719"/>
            <a:ext cx="8066088" cy="469763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Master subtitle</a:t>
            </a:r>
            <a:endParaRPr lang="nl-NL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4825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3600400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91680" y="3068960"/>
            <a:ext cx="5905500" cy="3240360"/>
          </a:xfrm>
        </p:spPr>
        <p:txBody>
          <a:bodyPr/>
          <a:lstStyle>
            <a:lvl1pPr>
              <a:defRPr sz="3600" spc="-15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1520" y="1052736"/>
            <a:ext cx="820891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4825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F894-0303-4971-8688-21AD503FB71D}" type="datetime1">
              <a:rPr lang="en-US" altLang="en-US"/>
              <a:pPr>
                <a:defRPr/>
              </a:pPr>
              <a:t>1/29/18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405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01C8-1CC4-43E2-BD7B-6AE8DC37D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Master title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06489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3" r:id="rId4"/>
    <p:sldLayoutId id="2147483655" r:id="rId5"/>
    <p:sldLayoutId id="2147483658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 spc="-15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21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0" indent="0" algn="l" defTabSz="914400" rtl="0" eaLnBrk="1" latinLnBrk="0" hangingPunct="1">
        <a:lnSpc>
          <a:spcPct val="130000"/>
        </a:lnSpc>
        <a:spcBef>
          <a:spcPct val="20000"/>
        </a:spcBef>
        <a:spcAft>
          <a:spcPts val="900"/>
        </a:spcAft>
        <a:buFont typeface="Arial" pitchFamily="34" charset="0"/>
        <a:buNone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0" indent="0" algn="l" defTabSz="914400" rtl="0" eaLnBrk="1" latinLnBrk="0" hangingPunct="1">
        <a:lnSpc>
          <a:spcPct val="130000"/>
        </a:lnSpc>
        <a:spcBef>
          <a:spcPct val="20000"/>
        </a:spcBef>
        <a:spcAft>
          <a:spcPts val="900"/>
        </a:spcAft>
        <a:buFont typeface="Arial" pitchFamily="34" charset="0"/>
        <a:buNone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AFA0-9E03-44F5-899E-0D040C77A7B6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B3F0-F974-4589-BE65-5F5A47E14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06489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1520" y="6381328"/>
            <a:ext cx="82089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quare-colorbar.jp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6931" y="3333817"/>
            <a:ext cx="6867748" cy="18061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4825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243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10.24.2013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1" y="6416700"/>
            <a:ext cx="2084327" cy="39667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210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hecht@gnoinc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strohschein@gnoin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NG File - GNO Logo - 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468517" cy="85042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215771" y="2241459"/>
            <a:ext cx="7261839" cy="1877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600"/>
              </a:spcAft>
            </a:pPr>
            <a:endParaRPr lang="en-US" sz="3400" dirty="0"/>
          </a:p>
          <a:p>
            <a:pPr>
              <a:spcAft>
                <a:spcPts val="600"/>
              </a:spcAft>
            </a:pP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269930" y="4635827"/>
            <a:ext cx="560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February 1,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3114" y="2026774"/>
            <a:ext cx="687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CSFI Flood Insurance </a:t>
            </a:r>
          </a:p>
          <a:p>
            <a:r>
              <a:rPr lang="en-US" sz="3600" b="1" dirty="0"/>
              <a:t>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592" y="6492875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2710" y="25800"/>
            <a:ext cx="913129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Key Information and Contacts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3168" y="2200691"/>
            <a:ext cx="7871337" cy="2463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303B41"/>
                </a:solidFill>
              </a:rPr>
              <a:t>Michael Hecht </a:t>
            </a:r>
            <a:br>
              <a:rPr lang="en-US" sz="1600" b="1" dirty="0">
                <a:solidFill>
                  <a:srgbClr val="303B41"/>
                </a:solidFill>
              </a:rPr>
            </a:br>
            <a:r>
              <a:rPr lang="en-US" sz="1600" dirty="0">
                <a:solidFill>
                  <a:srgbClr val="303B41"/>
                </a:solidFill>
              </a:rPr>
              <a:t>President and CEO</a:t>
            </a:r>
            <a:br>
              <a:rPr lang="en-US" sz="1600" dirty="0">
                <a:solidFill>
                  <a:srgbClr val="303B41"/>
                </a:solidFill>
              </a:rPr>
            </a:br>
            <a:r>
              <a:rPr lang="en-US" sz="1600" dirty="0">
                <a:solidFill>
                  <a:srgbClr val="303B41"/>
                </a:solidFill>
                <a:hlinkClick r:id="rId3"/>
              </a:rPr>
              <a:t>mhecht@gnoinc.org</a:t>
            </a:r>
            <a:br>
              <a:rPr lang="en-US" sz="1600" dirty="0">
                <a:solidFill>
                  <a:srgbClr val="303B41"/>
                </a:solidFill>
              </a:rPr>
            </a:br>
            <a:br>
              <a:rPr lang="en-US" sz="1600" dirty="0">
                <a:solidFill>
                  <a:srgbClr val="303B41"/>
                </a:solidFill>
              </a:rPr>
            </a:br>
            <a:r>
              <a:rPr lang="en-US" altLang="en-US" sz="1600" b="1" dirty="0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Caitlin Berni</a:t>
            </a:r>
          </a:p>
          <a:p>
            <a:pPr>
              <a:defRPr/>
            </a:pPr>
            <a:r>
              <a:rPr lang="en-US" altLang="en-US" sz="1600" dirty="0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SVP of Policy and Communications </a:t>
            </a:r>
            <a:br>
              <a:rPr lang="en-US" altLang="en-US" sz="1600" dirty="0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600" dirty="0" err="1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cberni</a:t>
            </a:r>
            <a:r>
              <a:rPr lang="en-US" altLang="en-US" sz="1600" dirty="0" err="1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@gnoinc.org</a:t>
            </a:r>
            <a:r>
              <a:rPr lang="en-US" altLang="en-US" sz="1600" dirty="0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altLang="en-US" sz="1600" dirty="0">
                <a:solidFill>
                  <a:srgbClr val="303B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altLang="en-US" sz="1600" dirty="0">
              <a:solidFill>
                <a:srgbClr val="303B4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n-US" altLang="en-US" sz="1600" dirty="0">
              <a:solidFill>
                <a:srgbClr val="303B4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884" y="1054247"/>
            <a:ext cx="845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Whitepapers on flood insurance reform and additional materials can be found at </a:t>
            </a:r>
            <a:r>
              <a:rPr lang="en-US" i="1" dirty="0" err="1"/>
              <a:t>csfi.info</a:t>
            </a:r>
            <a:r>
              <a:rPr lang="en-US" i="1" dirty="0"/>
              <a:t>. To participate on regular update conference calls with coalition members, email Caitlin Berni at </a:t>
            </a:r>
            <a:r>
              <a:rPr lang="en-US" i="1" dirty="0" err="1"/>
              <a:t>cberni@gnoinc.org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349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TAKE 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25675" y="3418759"/>
            <a:ext cx="8513610" cy="311535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300" dirty="0">
                <a:solidFill>
                  <a:srgbClr val="303B41"/>
                </a:solidFill>
              </a:rPr>
              <a:t>NFIP set to expire Thursday, February 8</a:t>
            </a:r>
          </a:p>
          <a:p>
            <a:pPr marL="342900" lvl="0" indent="-342900">
              <a:buFont typeface="Arial"/>
              <a:buChar char="•"/>
            </a:pPr>
            <a:r>
              <a:rPr lang="en-US" sz="2300" dirty="0">
                <a:solidFill>
                  <a:srgbClr val="303B41"/>
                </a:solidFill>
              </a:rPr>
              <a:t>Short-term extension likely </a:t>
            </a:r>
          </a:p>
          <a:p>
            <a:pPr marL="342900" lvl="0" indent="-342900">
              <a:buFont typeface="Arial"/>
              <a:buChar char="•"/>
            </a:pPr>
            <a:r>
              <a:rPr lang="en-US" sz="2300" b="1" dirty="0">
                <a:solidFill>
                  <a:srgbClr val="303B41"/>
                </a:solidFill>
              </a:rPr>
              <a:t>TAKE ACTION TODAY </a:t>
            </a:r>
            <a:r>
              <a:rPr lang="mr-IN" sz="2300" dirty="0">
                <a:solidFill>
                  <a:srgbClr val="303B41"/>
                </a:solidFill>
              </a:rPr>
              <a:t>–</a:t>
            </a:r>
            <a:r>
              <a:rPr lang="en-US" sz="2300" dirty="0">
                <a:solidFill>
                  <a:srgbClr val="303B41"/>
                </a:solidFill>
              </a:rPr>
              <a:t> visit</a:t>
            </a:r>
            <a:r>
              <a:rPr lang="en-US" sz="2300" b="1" dirty="0">
                <a:solidFill>
                  <a:srgbClr val="303B41"/>
                </a:solidFill>
              </a:rPr>
              <a:t> </a:t>
            </a:r>
            <a:r>
              <a:rPr lang="en-US" sz="2300" b="1" dirty="0" err="1">
                <a:solidFill>
                  <a:srgbClr val="303B41"/>
                </a:solidFill>
              </a:rPr>
              <a:t>csfi.info</a:t>
            </a:r>
            <a:r>
              <a:rPr lang="en-US" sz="2300" b="1" dirty="0">
                <a:solidFill>
                  <a:srgbClr val="303B41"/>
                </a:solidFill>
              </a:rPr>
              <a:t>/</a:t>
            </a:r>
            <a:r>
              <a:rPr lang="en-US" sz="2300" b="1" dirty="0" err="1">
                <a:solidFill>
                  <a:srgbClr val="303B41"/>
                </a:solidFill>
              </a:rPr>
              <a:t>takeaction</a:t>
            </a:r>
            <a:r>
              <a:rPr lang="en-US" sz="2300" b="1" dirty="0">
                <a:solidFill>
                  <a:srgbClr val="303B41"/>
                </a:solidFill>
              </a:rPr>
              <a:t> </a:t>
            </a:r>
            <a:r>
              <a:rPr lang="en-US" sz="2300" dirty="0">
                <a:solidFill>
                  <a:srgbClr val="303B41"/>
                </a:solidFill>
              </a:rPr>
              <a:t>to urge your Senators to secure a deal on a multi-year reauthorization with pro-policyholder reforms as soon as possible!</a:t>
            </a:r>
          </a:p>
          <a:p>
            <a:pPr lvl="0"/>
            <a:r>
              <a:rPr lang="en-US" sz="1500" b="1" dirty="0">
                <a:solidFill>
                  <a:srgbClr val="303B41"/>
                </a:solidFill>
              </a:rPr>
              <a:t> </a:t>
            </a:r>
            <a:endParaRPr lang="en-US" sz="1000" dirty="0">
              <a:solidFill>
                <a:srgbClr val="303B4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52906" y="677334"/>
            <a:ext cx="8066088" cy="360040"/>
          </a:xfrm>
        </p:spPr>
        <p:txBody>
          <a:bodyPr/>
          <a:lstStyle/>
          <a:p>
            <a:r>
              <a:rPr lang="en-US" sz="1800" dirty="0">
                <a:solidFill>
                  <a:srgbClr val="0B5B87"/>
                </a:solidFill>
              </a:rPr>
              <a:t>NFIP Set to Expire Thursday, February 8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B62E38-4398-AD4A-8B62-7F79C7E6ED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8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Outstanding issues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50824" y="1920310"/>
            <a:ext cx="3439123" cy="36858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Role of private market and how to prevent cherry-picking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Resolving the NFIP’s debt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Funding for Mitigation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Immunity with regards to claims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Role of Private Market Biggest Hurdle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B62E38-4398-AD4A-8B62-7F79C7E6ED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9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592" y="6492875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66348" y="107733"/>
            <a:ext cx="9131290" cy="72008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Insurance - NFIP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6348" y="710371"/>
            <a:ext cx="9131290" cy="8909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B5B87"/>
                </a:solidFill>
              </a:rPr>
              <a:t>The CSFI strategy has four focus areas for incremental improvement.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91" y="1955088"/>
            <a:ext cx="4504449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/>
              <a:t>Mitigation</a:t>
            </a:r>
          </a:p>
          <a:p>
            <a:pPr marL="342900" indent="-3429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/>
              <a:t>Mapping Process</a:t>
            </a:r>
          </a:p>
          <a:p>
            <a:pPr marL="342900" indent="-3429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/>
              <a:t>Affordability</a:t>
            </a:r>
          </a:p>
          <a:p>
            <a:pPr marL="342900" indent="-3429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/>
              <a:t>Program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2549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592" y="6492875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86833" y="77008"/>
            <a:ext cx="9131290" cy="72008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Insurance - NFIP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6833" y="679646"/>
            <a:ext cx="9131290" cy="8909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B5B87"/>
                </a:solidFill>
              </a:rPr>
              <a:t>1. Mitigation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36569" y="728548"/>
            <a:ext cx="5207431" cy="612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303B41"/>
                </a:solidFill>
              </a:rPr>
              <a:t>Transformational Improvements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303B41"/>
                </a:solidFill>
              </a:rPr>
              <a:t>Freeze interest accrual to FEMA mitigation funds, generating $400M annually</a:t>
            </a:r>
          </a:p>
          <a:p>
            <a:pPr>
              <a:defRPr/>
            </a:pPr>
            <a:r>
              <a:rPr lang="en-US" sz="1600" b="1" dirty="0">
                <a:solidFill>
                  <a:srgbClr val="303B41"/>
                </a:solidFill>
              </a:rPr>
              <a:t>Incremental Improvements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303B41"/>
                </a:solidFill>
              </a:rPr>
              <a:t>Add option for increased ICC coverage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303B41"/>
                </a:solidFill>
              </a:rPr>
              <a:t>Expand eligibility to any repetitive loss properties in and outside of the SHFA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303B41"/>
                </a:solidFill>
              </a:rPr>
              <a:t>Maintain requirements that any private flood coverage is equal to NFIP coverage, which preserves post disaster mitigation coverage similar to ICC on private flood policies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rgbClr val="303B4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64" y="1779803"/>
            <a:ext cx="3528228" cy="2497730"/>
          </a:xfrm>
          <a:prstGeom prst="rect">
            <a:avLst/>
          </a:prstGeom>
          <a:ln>
            <a:solidFill>
              <a:srgbClr val="303B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06" y="4058053"/>
            <a:ext cx="3191763" cy="2259537"/>
          </a:xfrm>
          <a:prstGeom prst="rect">
            <a:avLst/>
          </a:prstGeom>
          <a:ln>
            <a:solidFill>
              <a:srgbClr val="303B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96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592" y="6492875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97075" y="117974"/>
            <a:ext cx="9131290" cy="72008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Insurance - NFIP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7075" y="720612"/>
            <a:ext cx="9131290" cy="8909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B5B87"/>
                </a:solidFill>
              </a:rPr>
              <a:t>2. Mapping Process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84525" y="1489548"/>
            <a:ext cx="4552382" cy="4662300"/>
          </a:xfrm>
        </p:spPr>
        <p:txBody>
          <a:bodyPr>
            <a:normAutofit fontScale="85000" lnSpcReduction="20000"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Helvetica" charset="0"/>
                <a:ea typeface="MS PGothic" charset="0"/>
              </a:rPr>
              <a:t>Transformational Improvement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MS PGothic" charset="0"/>
              </a:rPr>
              <a:t>Adopt recent innovations in elevation science to radically improve mapping and precision, including use of LIDAR data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Increase authorization for the National Flood Mapping Program to accelerate the completion of the mapping the entire country</a:t>
            </a:r>
          </a:p>
          <a:p>
            <a:r>
              <a:rPr lang="en-US" sz="1800" b="1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Incremental Improvements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MS PGothic" charset="0"/>
              </a:rPr>
              <a:t>Codify exclusion provisions so that parishes and counties can adopt portions of maps at a time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MS PGothic" charset="0"/>
              </a:rPr>
              <a:t>Provide a credit to all pre-FIRM properties who secure an elevation certificate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MS PGothic" charset="0"/>
              </a:rPr>
              <a:t>Fund reimbursements for successful map appeals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Include a policy equivalency fee on private flood policies to continue funding for mapping </a:t>
            </a:r>
          </a:p>
        </p:txBody>
      </p:sp>
      <p:pic>
        <p:nvPicPr>
          <p:cNvPr id="2" name="Picture 1" descr="fema_flood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3"/>
          <a:stretch/>
        </p:blipFill>
        <p:spPr>
          <a:xfrm>
            <a:off x="235678" y="1745149"/>
            <a:ext cx="4248847" cy="3840020"/>
          </a:xfrm>
          <a:prstGeom prst="rect">
            <a:avLst/>
          </a:prstGeom>
          <a:ln>
            <a:solidFill>
              <a:srgbClr val="1616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56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592" y="6492875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66348" y="117974"/>
            <a:ext cx="9131290" cy="72008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Insurance - NFIP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6348" y="720612"/>
            <a:ext cx="9131290" cy="8909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B5B87"/>
                </a:solidFill>
              </a:rPr>
              <a:t>3. Affordability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9426" y="1196840"/>
            <a:ext cx="5706604" cy="4867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Helvetica" charset="0"/>
                <a:ea typeface="MS PGothic" charset="0"/>
              </a:rPr>
              <a:t>Transformational Improvement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</a:rPr>
              <a:t>Establish affordability program outlined in Cassidy-</a:t>
            </a:r>
            <a:r>
              <a:rPr lang="en-US" sz="1400" dirty="0" err="1">
                <a:solidFill>
                  <a:schemeClr val="tx1"/>
                </a:solidFill>
                <a:latin typeface="Helvetica" charset="0"/>
                <a:ea typeface="MS PGothic" charset="0"/>
              </a:rPr>
              <a:t>Gillibrand</a:t>
            </a: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</a:rPr>
              <a:t> bill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Incremental Improvements</a:t>
            </a:r>
          </a:p>
          <a:p>
            <a:pPr marL="166688" indent="-166688">
              <a:buFont typeface="Arial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Helvetica" charset="0"/>
                <a:ea typeface="MS PGothic" charset="0"/>
              </a:rPr>
              <a:t>Preserve grandfathering </a:t>
            </a: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</a:rPr>
              <a:t>and basement exception</a:t>
            </a:r>
          </a:p>
          <a:p>
            <a:pPr marL="166688" indent="-166688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Include continuous coverage language in reauthorization to allow property owners to leave and NFIP and subsequently return if they choose</a:t>
            </a:r>
          </a:p>
          <a:p>
            <a:pPr marL="166688" indent="-166688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Include all fees associated with a policy when calculating annual premium increases</a:t>
            </a:r>
          </a:p>
          <a:p>
            <a:pPr marL="166688" indent="-166688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</a:rPr>
              <a:t>Include “Loss of Use” coverage for business</a:t>
            </a:r>
          </a:p>
          <a:p>
            <a:pPr>
              <a:buFont typeface="Arial"/>
              <a:buChar char="•"/>
              <a:defRPr/>
            </a:pPr>
            <a:endParaRPr lang="en-US" sz="1800" dirty="0">
              <a:solidFill>
                <a:schemeClr val="tx1"/>
              </a:solidFill>
              <a:latin typeface="Helvetica" charset="0"/>
              <a:ea typeface="MS PGothic" charset="0"/>
            </a:endParaRPr>
          </a:p>
          <a:p>
            <a:pPr marL="0" indent="0" eaLnBrk="1" hangingPunct="1">
              <a:defRPr/>
            </a:pPr>
            <a:endParaRPr lang="en-US" sz="1800" dirty="0">
              <a:solidFill>
                <a:schemeClr val="tx1"/>
              </a:solidFill>
              <a:latin typeface="Helvetica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520"/>
          <a:stretch/>
        </p:blipFill>
        <p:spPr>
          <a:xfrm>
            <a:off x="5859049" y="1550346"/>
            <a:ext cx="3176610" cy="4175924"/>
          </a:xfrm>
          <a:prstGeom prst="rect">
            <a:avLst/>
          </a:prstGeom>
          <a:ln>
            <a:solidFill>
              <a:srgbClr val="1616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94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592" y="6492875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2E38-4398-AD4A-8B62-7F79C7E6ED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56105" y="169182"/>
            <a:ext cx="9131290" cy="72008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Insurance - NFIP</a:t>
            </a:r>
            <a:endParaRPr lang="nl-NL" sz="3200" dirty="0">
              <a:latin typeface="Arial"/>
              <a:cs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6105" y="771820"/>
            <a:ext cx="9131290" cy="8909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B5B87"/>
                </a:solidFill>
              </a:rPr>
              <a:t>4. Program Participation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60215" y="1162389"/>
            <a:ext cx="3518185" cy="509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303B41"/>
                </a:solidFill>
              </a:rPr>
              <a:t>Transformational Improvement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>
                <a:solidFill>
                  <a:srgbClr val="303B41"/>
                </a:solidFill>
              </a:rPr>
              <a:t>Offer a default “opt-out” flood insurance policy</a:t>
            </a:r>
          </a:p>
          <a:p>
            <a:pPr>
              <a:defRPr/>
            </a:pPr>
            <a:r>
              <a:rPr lang="en-US" sz="1400" b="1" dirty="0">
                <a:solidFill>
                  <a:srgbClr val="303B41"/>
                </a:solidFill>
              </a:rPr>
              <a:t>Incremental Improvement</a:t>
            </a:r>
          </a:p>
          <a:p>
            <a:pPr marL="225425" indent="-225425">
              <a:buFont typeface="Arial"/>
              <a:buChar char="•"/>
              <a:defRPr/>
            </a:pPr>
            <a:r>
              <a:rPr lang="en-US" sz="1400" dirty="0">
                <a:solidFill>
                  <a:srgbClr val="303B41"/>
                </a:solidFill>
              </a:rPr>
              <a:t>Consider mandatory purchase of flood insurance for properties that have experience a  loss and federal disaster assistance was accepted to repair or replace the structure</a:t>
            </a:r>
          </a:p>
          <a:p>
            <a:pPr marL="225425" indent="-225425">
              <a:buFont typeface="Arial"/>
              <a:buChar char="•"/>
              <a:defRPr/>
            </a:pPr>
            <a:r>
              <a:rPr lang="en-US" sz="1400" dirty="0">
                <a:solidFill>
                  <a:srgbClr val="303B41"/>
                </a:solidFill>
              </a:rPr>
              <a:t>Increase renewal periods from 1 year to 2 or 3 years</a:t>
            </a:r>
          </a:p>
          <a:p>
            <a:pPr>
              <a:defRPr/>
            </a:pPr>
            <a:endParaRPr lang="en-US" sz="1700" dirty="0">
              <a:solidFill>
                <a:srgbClr val="303B41"/>
              </a:solidFill>
            </a:endParaRPr>
          </a:p>
        </p:txBody>
      </p:sp>
      <p:pic>
        <p:nvPicPr>
          <p:cNvPr id="7" name="Picture 6" descr="NatCat-LossEvent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89" y="1219152"/>
            <a:ext cx="5166486" cy="4576899"/>
          </a:xfrm>
          <a:prstGeom prst="rect">
            <a:avLst/>
          </a:prstGeom>
          <a:ln>
            <a:solidFill>
              <a:srgbClr val="303B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94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fe_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0" y="3713981"/>
            <a:ext cx="4928767" cy="2578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Insurance – National Catastrophic?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51520" y="632186"/>
            <a:ext cx="8066088" cy="360040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Transforming Catastrophic Risk Insurance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B62E38-4398-AD4A-8B62-7F79C7E6ED1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298868">
            <a:off x="2519657" y="1904917"/>
            <a:ext cx="6063565" cy="2614801"/>
            <a:chOff x="757950" y="2038058"/>
            <a:chExt cx="7333637" cy="3162496"/>
          </a:xfrm>
        </p:grpSpPr>
        <p:pic>
          <p:nvPicPr>
            <p:cNvPr id="12" name="Picture 11" descr="Screen Shot 2017-09-20 at 1.27.0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746" y="3032467"/>
              <a:ext cx="6370841" cy="2168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The-Economist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50" y="2038058"/>
              <a:ext cx="2697425" cy="1392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2270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ight">
  <a:themeElements>
    <a:clrScheme name="Custom 1">
      <a:dk1>
        <a:srgbClr val="303B41"/>
      </a:dk1>
      <a:lt1>
        <a:srgbClr val="F0F0F2"/>
      </a:lt1>
      <a:dk2>
        <a:srgbClr val="34ADEF"/>
      </a:dk2>
      <a:lt2>
        <a:srgbClr val="FFFFFF"/>
      </a:lt2>
      <a:accent1>
        <a:srgbClr val="34ADEF"/>
      </a:accent1>
      <a:accent2>
        <a:srgbClr val="AFAFBA"/>
      </a:accent2>
      <a:accent3>
        <a:srgbClr val="3A454B"/>
      </a:accent3>
      <a:accent4>
        <a:srgbClr val="FF1D25"/>
      </a:accent4>
      <a:accent5>
        <a:srgbClr val="EBB84A"/>
      </a:accent5>
      <a:accent6>
        <a:srgbClr val="F0F0F2"/>
      </a:accent6>
      <a:hlink>
        <a:srgbClr val="34ADEF"/>
      </a:hlink>
      <a:folHlink>
        <a:srgbClr val="34ADEF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dark">
  <a:themeElements>
    <a:clrScheme name="Lorem">
      <a:dk1>
        <a:srgbClr val="303B41"/>
      </a:dk1>
      <a:lt1>
        <a:srgbClr val="F0F0F2"/>
      </a:lt1>
      <a:dk2>
        <a:srgbClr val="34ADEF"/>
      </a:dk2>
      <a:lt2>
        <a:srgbClr val="FFFFFF"/>
      </a:lt2>
      <a:accent1>
        <a:srgbClr val="303B41"/>
      </a:accent1>
      <a:accent2>
        <a:srgbClr val="A1A1AD"/>
      </a:accent2>
      <a:accent3>
        <a:srgbClr val="3A454B"/>
      </a:accent3>
      <a:accent4>
        <a:srgbClr val="CC6600"/>
      </a:accent4>
      <a:accent5>
        <a:srgbClr val="FFC000"/>
      </a:accent5>
      <a:accent6>
        <a:srgbClr val="F0F0F2"/>
      </a:accent6>
      <a:hlink>
        <a:srgbClr val="34ADEF"/>
      </a:hlink>
      <a:folHlink>
        <a:srgbClr val="34ADEF"/>
      </a:folHlink>
    </a:clrScheme>
    <a:fontScheme name="Museo Slab">
      <a:majorFont>
        <a:latin typeface="Museo Slab 500"/>
        <a:ea typeface=""/>
        <a:cs typeface=""/>
      </a:majorFont>
      <a:minorFont>
        <a:latin typeface="Museo Slab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78750</TotalTime>
  <Words>614</Words>
  <Application>Microsoft Macintosh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Calibri</vt:lpstr>
      <vt:lpstr>Helvetica</vt:lpstr>
      <vt:lpstr>Mangal</vt:lpstr>
      <vt:lpstr>Museo Slab 500</vt:lpstr>
      <vt:lpstr>Master light</vt:lpstr>
      <vt:lpstr>Custom Design</vt:lpstr>
      <vt:lpstr>Master dark</vt:lpstr>
      <vt:lpstr>PowerPoint Presentation</vt:lpstr>
      <vt:lpstr>TAKE ACTION</vt:lpstr>
      <vt:lpstr>Key Outstanding issues </vt:lpstr>
      <vt:lpstr>Insurance - NFIP</vt:lpstr>
      <vt:lpstr>Insurance - NFIP</vt:lpstr>
      <vt:lpstr>Insurance - NFIP</vt:lpstr>
      <vt:lpstr>Insurance - NFIP</vt:lpstr>
      <vt:lpstr>Insurance - NFIP</vt:lpstr>
      <vt:lpstr>Insurance – National Catastrophic?</vt:lpstr>
      <vt:lpstr>Key Information and Contacts</vt:lpstr>
    </vt:vector>
  </TitlesOfParts>
  <Manager/>
  <Company/>
  <LinksUpToDate>false</LinksUpToDate>
  <SharedDoc>false</SharedDoc>
  <HyperlinkBase/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subject/>
  <dc:creator>Otto Coster</dc:creator>
  <cp:keywords/>
  <dc:description/>
  <cp:lastModifiedBy>Microsoft Office User</cp:lastModifiedBy>
  <cp:revision>768</cp:revision>
  <cp:lastPrinted>2015-08-13T05:00:26Z</cp:lastPrinted>
  <dcterms:created xsi:type="dcterms:W3CDTF">2011-04-02T17:19:46Z</dcterms:created>
  <dcterms:modified xsi:type="dcterms:W3CDTF">2018-01-29T21:51:01Z</dcterms:modified>
  <cp:category/>
</cp:coreProperties>
</file>