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2" r:id="rId5"/>
    <p:sldId id="284" r:id="rId6"/>
    <p:sldId id="285" r:id="rId7"/>
    <p:sldId id="259" r:id="rId8"/>
    <p:sldId id="263" r:id="rId9"/>
    <p:sldId id="262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86" r:id="rId24"/>
    <p:sldId id="288" r:id="rId25"/>
    <p:sldId id="279" r:id="rId26"/>
    <p:sldId id="28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 Barrios" initials="DB" lastIdx="2" clrIdx="0">
    <p:extLst>
      <p:ext uri="{19B8F6BF-5375-455C-9EA6-DF929625EA0E}">
        <p15:presenceInfo xmlns:p15="http://schemas.microsoft.com/office/powerpoint/2012/main" userId="Dirk Barri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12395B-2202-41FD-8B05-1B29AF53D372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B5211D-C08D-435A-B81C-5890C2935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37D6-B9A7-4D8F-B50E-F0791CF4A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DC5C0-A5A8-4CD0-97FE-11B84324F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99D38-2924-45DB-A932-9B682492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28C2-D506-41F6-B933-EBF728BB5E4E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55014-F70B-4E06-A68C-77D5673B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5640-7138-4DB4-B956-FF3346BE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9DB1-D516-45F5-9B43-59014CB75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B9C83B-50A6-4286-BBE9-C40883A54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DAAAF-D213-419F-BA37-F3D933B3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2440-C77A-4023-BC51-65E846DD6885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DC6BE-76E3-4C9C-9B7E-63611231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4A5F4-3863-42F5-95F9-55BB4876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9A83C-9564-4B04-A94D-F3B546F07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9443E-5EB2-4ECB-A20B-91F73E621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5E893-0593-470B-AB67-BBC393A4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40E4-C57E-47A2-B495-6EE272508B0B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4576-0B2A-49EB-B74D-0F767086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E27E0-8254-470B-9FD0-6E413020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CAA6-BD72-46E9-84B2-71C2E22F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EC0DE-38A7-4810-804A-5F34B82BA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5E46-AA5F-4E16-AD5A-414BFF59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0760-CE70-47EC-8B80-3550AFAF3797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6067B-1450-484A-B610-01DA7C1D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D2D09-887A-474D-B448-649E852D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7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D442-EC27-42BA-8497-2D281F0E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39206-0CCF-4DE0-9153-AAC308A4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C9BB-5792-4932-846B-DE1E402A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094-1470-40EF-8562-78517A610088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17937-55FD-40C7-A5CC-A7107A09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8B6C-137B-4300-8253-4C77CA43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8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8E85D-AFE0-4E7B-88BF-B9680FBB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52534-7041-4225-9884-8B975D556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DC9C8-EEE0-4ABB-8170-BB93DC535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1AB2D-D587-409B-8C1E-7D6250FAB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BEA8-F5E9-424F-8D90-02554178841C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7AC28-1409-488C-B86F-6577A783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26DBB-3A33-4DAD-915B-5181E943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1A4E-E623-442D-BFE3-1C7964F6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4BAA9-8D57-4F75-90C0-1D1EE362D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6B570-70C5-4D9D-B26D-652A3C88E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B02BB-C2CB-46E0-9710-9AEA73475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E2058-E0CE-491D-B2F7-D823A6FBD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8954A-D099-424E-A8E8-845C9F00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DC9C-4D96-4CBE-BE5E-561DEBBE428D}" type="datetime1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339922-E4E4-4B48-9F4A-86C439E7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4DEB4-9899-4486-81A3-A8B78CAB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6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E059-4788-4CD0-BAFD-25AAE13C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716B5-9E30-42AB-82F9-CDD3E7B8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80AD-05F1-491F-911E-C574D3D73517}" type="datetime1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00F5A-828B-449E-9BFA-861922EE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09E0D-3DC7-4FF7-BDF0-FEED7E5B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B9180-F322-4028-9303-19A6EFA1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4E35A-AB79-44C5-8156-868BD5475B59}" type="datetime1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E8B3E-EE18-4D51-9519-1294946A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844DA-A63A-4029-9D54-FE65DF0F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BC29-5C5E-49ED-9565-21783FCE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45024-756E-4A50-8AD7-B754D1A6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83527-474C-4995-BF69-793720542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D56E9-E658-46EC-8C14-E8EEF002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ABCA-7C91-4E9C-8BC2-56E91692EDB7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62338-7B81-45FB-83FA-1F3916E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E4F8A-9E30-41BF-8681-C0EAB229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9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0FC1-1D97-466E-8156-7319DE85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A484F-8E82-44E3-AE34-6F3E0716D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0E93D-3004-4CF4-8340-F1A626DCE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B06E3-E0DE-4420-B3CA-937EB227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0539-46D5-4EF6-8729-7E33500DEF48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5CA47-FABA-4C73-AF54-8C535C12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B937B-2D45-465A-9C97-66D14171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7768A-5E64-4C8C-B657-18ACFEE0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1504C-B1AD-4364-9807-40CD72877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41AC-AE8D-40CC-979F-CA68EBD58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46647-07F0-4463-A2C2-6EED66789253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DDD9F-DB0F-46AD-865D-A6952F1E7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D4E21-39C8-4C1B-B969-3929B3916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CB2CD-9ED1-4440-87E6-4C2CEB7C4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2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AB7A-7B89-4809-9B49-0E132030E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/>
              <a:t>WATER TREATMENT OPERATIONS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41EA5-3FFD-4BC3-BB71-77BB3C896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/>
              <a:t>AT LAFOURCHE PARISH WATER DISTRICT NO.1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ADE4E-CF11-438F-8157-31F805C7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9D2369-77AB-40F4-8528-04D45F604BC2}"/>
              </a:ext>
            </a:extLst>
          </p:cNvPr>
          <p:cNvSpPr/>
          <p:nvPr/>
        </p:nvSpPr>
        <p:spPr>
          <a:xfrm>
            <a:off x="521918" y="225469"/>
            <a:ext cx="11277600" cy="6015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The South Plant has two reservoirs with approximately  5  million gallons capacity in the smaller reservoir and 15 million gallons capacity in the larger one.  The North Plant has one reservoir with approximately 5 million gallon capacity.  The reservoirs act a pre-sedimentation basin where the heavy solids drop out.  At certain times of the year we feed sodium permanganate into the raw water to help with taste and odor problems.    </a:t>
            </a:r>
            <a:endParaRPr lang="en-US" sz="28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7A5664-17C0-4D4E-97E8-0BD174CB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A058-CE59-410D-84B1-22ED3F0C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Curtains in the reservoir aid in increasing detention time and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 in the elimination of dead zones.</a:t>
            </a:r>
          </a:p>
        </p:txBody>
      </p:sp>
      <p:pic>
        <p:nvPicPr>
          <p:cNvPr id="6" name="Content Placeholder 5" descr="A picture containing grass, sky, outdoor, water&#10;&#10;Description generated with very high confidence">
            <a:extLst>
              <a:ext uri="{FF2B5EF4-FFF2-40B4-BE49-F238E27FC236}">
                <a16:creationId xmlns:a16="http://schemas.microsoft.com/office/drawing/2014/main" id="{214E1EA0-4B68-4AF3-B80E-13452ED717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8194"/>
            <a:ext cx="5181600" cy="3886200"/>
          </a:xfrm>
        </p:spPr>
      </p:pic>
      <p:pic>
        <p:nvPicPr>
          <p:cNvPr id="8" name="Content Placeholder 7" descr="A picture containing grass, sky, outdoor, plane&#10;&#10;Description generated with very high confidence">
            <a:extLst>
              <a:ext uri="{FF2B5EF4-FFF2-40B4-BE49-F238E27FC236}">
                <a16:creationId xmlns:a16="http://schemas.microsoft.com/office/drawing/2014/main" id="{D603FF69-A14C-4715-8016-C4CA2AA635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6C2FA-3DD2-4272-B4CF-8485F685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0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5AA38-6F19-400C-83B0-0E5DD7798570}"/>
              </a:ext>
            </a:extLst>
          </p:cNvPr>
          <p:cNvSpPr/>
          <p:nvPr/>
        </p:nvSpPr>
        <p:spPr>
          <a:xfrm>
            <a:off x="591670" y="1874728"/>
            <a:ext cx="110086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The water is then pumped into the mixer where chemicals are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added to aid in the formation of floc.  The flocculation process is the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gathering of sediment in the water by use of chemicals such as alum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polymer.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413E4-707F-4F73-BA4F-D4095709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1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CFB3-BAE3-4EFC-90FE-F1A3BDF9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Rapid Mixer at South Plant</a:t>
            </a:r>
          </a:p>
        </p:txBody>
      </p:sp>
      <p:pic>
        <p:nvPicPr>
          <p:cNvPr id="6" name="Content Placeholder 5" descr="A close up of a factory building&#10;&#10;Description generated with high confidence">
            <a:extLst>
              <a:ext uri="{FF2B5EF4-FFF2-40B4-BE49-F238E27FC236}">
                <a16:creationId xmlns:a16="http://schemas.microsoft.com/office/drawing/2014/main" id="{8A797D11-23DC-4472-91E5-05971DDDA1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large building&#10;&#10;Description generated with very high confidence">
            <a:extLst>
              <a:ext uri="{FF2B5EF4-FFF2-40B4-BE49-F238E27FC236}">
                <a16:creationId xmlns:a16="http://schemas.microsoft.com/office/drawing/2014/main" id="{5DAB6ABE-B54F-497D-B9A9-DE48BB82F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72509-EBBB-4756-9E2E-97F0E8F5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2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64AA8A-4CD4-4C6E-B474-9A16909D1820}"/>
              </a:ext>
            </a:extLst>
          </p:cNvPr>
          <p:cNvSpPr/>
          <p:nvPr/>
        </p:nvSpPr>
        <p:spPr>
          <a:xfrm>
            <a:off x="559495" y="1228397"/>
            <a:ext cx="110730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We also add chlorine dioxide to aid in the disinfection of the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water, powdered activated carbon for taste and odor and fluoride 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dental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hygiene.The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 runs from the mixer through troughs into a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splitter box then into the flocculation basin, which is a series of over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under baffles that stirs and mixes the chemicals in the water to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aid in the formation of floc.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3C809-804F-454B-85A4-4945A810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5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055B-5AC1-41E9-BE68-D34AAA29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Flocculation Basins</a:t>
            </a:r>
          </a:p>
        </p:txBody>
      </p:sp>
      <p:pic>
        <p:nvPicPr>
          <p:cNvPr id="6" name="Picture Placeholder 5" descr="A picture containing sky, grass, outdoor, scene&#10;&#10;Description generated with very high confidence">
            <a:extLst>
              <a:ext uri="{FF2B5EF4-FFF2-40B4-BE49-F238E27FC236}">
                <a16:creationId xmlns:a16="http://schemas.microsoft.com/office/drawing/2014/main" id="{920BDE5D-D52E-4628-B553-E8EB8584AB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66104-962D-465D-9879-ABE5E65F7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 flows in troughs from the mixer going into the splitter box then into the flocculation basins.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B4050-C3EB-4380-82FE-6900A870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ol of water&#10;&#10;Description generated with high confidence">
            <a:extLst>
              <a:ext uri="{FF2B5EF4-FFF2-40B4-BE49-F238E27FC236}">
                <a16:creationId xmlns:a16="http://schemas.microsoft.com/office/drawing/2014/main" id="{1B626261-8C79-4FEB-9669-4077A4D8C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81039-E3CF-452A-B7EF-982AA3E8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Wall Between Flocculation Basin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&amp; Sedimentation Basin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385D4-5989-4C02-A572-37AFE0092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Floc exiting into the sedimentation basin through openings in the wall.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9A4B4-C440-441C-88E7-D91CA522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F258-B534-41F4-9E5C-BE459000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70" y="750825"/>
            <a:ext cx="10780059" cy="118866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Sedimentation Basins at the South Plant.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bridge over a body of water&#10;&#10;Description generated with very high confidence">
            <a:extLst>
              <a:ext uri="{FF2B5EF4-FFF2-40B4-BE49-F238E27FC236}">
                <a16:creationId xmlns:a16="http://schemas.microsoft.com/office/drawing/2014/main" id="{8D1D444F-9747-4742-8384-C8B27B657B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large building&#10;&#10;Description generated with very high confidence">
            <a:extLst>
              <a:ext uri="{FF2B5EF4-FFF2-40B4-BE49-F238E27FC236}">
                <a16:creationId xmlns:a16="http://schemas.microsoft.com/office/drawing/2014/main" id="{727BEBC9-D124-4A98-84B6-1BE34EFF2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E3FCB-C438-4193-A314-17D028C3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47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F1F4D-4679-45AA-A23A-566DA6322AAC}"/>
              </a:ext>
            </a:extLst>
          </p:cNvPr>
          <p:cNvSpPr/>
          <p:nvPr/>
        </p:nvSpPr>
        <p:spPr>
          <a:xfrm>
            <a:off x="789140" y="1716066"/>
            <a:ext cx="107348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The water continues in the sediment basin and comes in  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 with a baffle wall to further aide in the settlement of floc. 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back side of the baffles the water skims over the weir and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a trough. 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21C9A-C19C-4C21-92AA-0D0CAAAE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33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A3E6-F897-4370-856B-261E17E5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Baffles and Weir in Sedimentation Basin.</a:t>
            </a:r>
          </a:p>
        </p:txBody>
      </p:sp>
      <p:pic>
        <p:nvPicPr>
          <p:cNvPr id="6" name="Content Placeholder 5" descr="A picture containing fence, water, building, sky&#10;&#10;Description generated with very high confidence">
            <a:extLst>
              <a:ext uri="{FF2B5EF4-FFF2-40B4-BE49-F238E27FC236}">
                <a16:creationId xmlns:a16="http://schemas.microsoft.com/office/drawing/2014/main" id="{9C090710-F26A-4B94-8F60-F1C5DFC237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pool next to a body of water&#10;&#10;Description generated with high confidence">
            <a:extLst>
              <a:ext uri="{FF2B5EF4-FFF2-40B4-BE49-F238E27FC236}">
                <a16:creationId xmlns:a16="http://schemas.microsoft.com/office/drawing/2014/main" id="{B6B66696-35BD-4681-8521-2ABE268FBF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7FF4BF-2B3A-40C4-B48A-C08BCA72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DE04E7-0B41-4F4C-9471-ADB833E41EA8}"/>
              </a:ext>
            </a:extLst>
          </p:cNvPr>
          <p:cNvSpPr/>
          <p:nvPr/>
        </p:nvSpPr>
        <p:spPr>
          <a:xfrm>
            <a:off x="841331" y="0"/>
            <a:ext cx="10509337" cy="6877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Lafourche Parish Water District’s water source is Bayou Lafourche. The original treatment plant, located near Lockport, was expanded from 2 MGD in 1955 to 4 MGD in 1963, to 6 MGD in 1973, to 8 MGD in 1980, and to 12 MGD in 2002.  The District constructed a 4 MGD treatment plant near Thibodaux that went on line in early March 1989 and was expanded to 6 MGD in January 2001.  Total combined daily capacity from both plants 18 MGD.</a:t>
            </a:r>
            <a:endParaRPr lang="en-US" sz="28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AE428-5FD3-4E7A-B607-21108AEA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F886AA-6E5B-45BA-952B-81409EE4A37F}"/>
              </a:ext>
            </a:extLst>
          </p:cNvPr>
          <p:cNvSpPr/>
          <p:nvPr/>
        </p:nvSpPr>
        <p:spPr>
          <a:xfrm>
            <a:off x="939451" y="2016690"/>
            <a:ext cx="106847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Once in the filter area the water passes through the filters by way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gravity.  The filters we have are dual media filters with anthracite 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sand with gravel underneath. 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DCFBD5-205B-4B83-883F-CD567081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D9F72D-B09F-4467-9770-778657557588}"/>
              </a:ext>
            </a:extLst>
          </p:cNvPr>
          <p:cNvSpPr/>
          <p:nvPr/>
        </p:nvSpPr>
        <p:spPr>
          <a:xfrm>
            <a:off x="651353" y="1202499"/>
            <a:ext cx="10835014" cy="3430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After the filters ammonia and chlorine is added to the filtered water for disinfection and the water then  enters the underground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clearwell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going to the storage tanks and then pumped into the distribution system.</a:t>
            </a:r>
            <a:endParaRPr lang="en-US" sz="28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CB949-19A1-4A56-8E37-221DE0AB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2A3A-9B9D-428B-A834-20871D9F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		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Filter Gallery &amp; Filter</a:t>
            </a:r>
          </a:p>
        </p:txBody>
      </p:sp>
      <p:pic>
        <p:nvPicPr>
          <p:cNvPr id="6" name="Content Placeholder 5" descr="A large empty room&#10;&#10;Description generated with very high confidence">
            <a:extLst>
              <a:ext uri="{FF2B5EF4-FFF2-40B4-BE49-F238E27FC236}">
                <a16:creationId xmlns:a16="http://schemas.microsoft.com/office/drawing/2014/main" id="{DD6C51EC-93FD-4310-90A8-A170B7A907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B6E9F0-D75A-4744-A0F0-CB037EFA4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72E50-8DD6-4989-B42F-D028BDD4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A23B6-9934-4981-AE27-B1BE7216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Controls in Operator Control Room</a:t>
            </a:r>
          </a:p>
        </p:txBody>
      </p:sp>
      <p:pic>
        <p:nvPicPr>
          <p:cNvPr id="6" name="Content Placeholder 5" descr="A desk with a computer on a table&#10;&#10;Description generated with high confidence">
            <a:extLst>
              <a:ext uri="{FF2B5EF4-FFF2-40B4-BE49-F238E27FC236}">
                <a16:creationId xmlns:a16="http://schemas.microsoft.com/office/drawing/2014/main" id="{A3E2F11F-91CF-4A8F-9D7E-2CE0182111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room that has a sign on a wall&#10;&#10;Description generated with high confidence">
            <a:extLst>
              <a:ext uri="{FF2B5EF4-FFF2-40B4-BE49-F238E27FC236}">
                <a16:creationId xmlns:a16="http://schemas.microsoft.com/office/drawing/2014/main" id="{43097C76-4C07-4D0F-B98F-3E648D613D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A8A1BA-4A60-41EB-ACBE-8AB3AEFE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72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2CDF2-808B-4D26-8AB5-85E71A9D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at South Plant</a:t>
            </a:r>
          </a:p>
        </p:txBody>
      </p:sp>
      <p:pic>
        <p:nvPicPr>
          <p:cNvPr id="5" name="Content Placeholder 4" descr="A kitchen filled with appliances and cabinets&#10;&#10;Description generated with high confidence">
            <a:extLst>
              <a:ext uri="{FF2B5EF4-FFF2-40B4-BE49-F238E27FC236}">
                <a16:creationId xmlns:a16="http://schemas.microsoft.com/office/drawing/2014/main" id="{A7810795-F85D-4E26-80CA-0A69A757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35" y="1825625"/>
            <a:ext cx="7906871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2276E-62A3-45AF-9227-2760AD8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1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9468-C4A2-431F-B06F-484CE329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94" y="3830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			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2 – 500,000 Gallon Storage Tanks  				</a:t>
            </a:r>
            <a:b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		&amp; Vents for Underground Clearwell</a:t>
            </a:r>
          </a:p>
        </p:txBody>
      </p:sp>
      <p:pic>
        <p:nvPicPr>
          <p:cNvPr id="6" name="Content Placeholder 5" descr="A building with a tower in the middle of a field&#10;&#10;Description generated with high confidence">
            <a:extLst>
              <a:ext uri="{FF2B5EF4-FFF2-40B4-BE49-F238E27FC236}">
                <a16:creationId xmlns:a16="http://schemas.microsoft.com/office/drawing/2014/main" id="{A75B10E4-9137-4B03-BF8A-906742823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9206"/>
            <a:ext cx="5181600" cy="3886200"/>
          </a:xfrm>
        </p:spPr>
      </p:pic>
      <p:pic>
        <p:nvPicPr>
          <p:cNvPr id="8" name="Content Placeholder 7" descr="A close up of a green field&#10;&#10;Description generated with very high confidence">
            <a:extLst>
              <a:ext uri="{FF2B5EF4-FFF2-40B4-BE49-F238E27FC236}">
                <a16:creationId xmlns:a16="http://schemas.microsoft.com/office/drawing/2014/main" id="{E2FE87E5-7D49-49F3-8763-EF5314AADE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8965"/>
            <a:ext cx="5181600" cy="3886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68E0FE-28CE-4951-B6D0-E13F814B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40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05112-F2F8-451C-83FB-25F9321F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Finished Product – Water meeting all requirements of the federal and state agencies.</a:t>
            </a:r>
          </a:p>
        </p:txBody>
      </p:sp>
      <p:pic>
        <p:nvPicPr>
          <p:cNvPr id="5" name="Content Placeholder 4" descr="A bathroom with a sink and a mirror&#10;&#10;Description generated with high confidence">
            <a:extLst>
              <a:ext uri="{FF2B5EF4-FFF2-40B4-BE49-F238E27FC236}">
                <a16:creationId xmlns:a16="http://schemas.microsoft.com/office/drawing/2014/main" id="{7E5919D4-A53B-4CB6-AA5B-14D59EAD3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1AF8E-655F-497A-8F2C-6162F1B1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C213BF-64AC-4047-9989-D8B10C464E87}"/>
              </a:ext>
            </a:extLst>
          </p:cNvPr>
          <p:cNvSpPr/>
          <p:nvPr/>
        </p:nvSpPr>
        <p:spPr>
          <a:xfrm>
            <a:off x="688932" y="951978"/>
            <a:ext cx="10910169" cy="4292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treatment plant near Lockport (South Plant) has a high service pumping system consisting of (2) 1400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(2) 3750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(2) 5600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pumps.  Storage capacity at the plant consists of 300,000 gallons below ground and 3 – 500,000 gallon and 1 – 1,000,000 gallon ground storage tanks.  </a:t>
            </a:r>
            <a:endParaRPr lang="en-US" sz="28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8746FC-3144-4C74-A452-75E1E996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5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F9F7-C203-4303-8447-B2A3CBB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South Water Treatment Plant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Lockport, LA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D3F8D-87B1-44E8-B003-E4818FDE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1830016"/>
            <a:ext cx="8408894" cy="466285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8D52F-BADC-4B18-8385-D208D46C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FFE1-190F-406E-A35F-8FF98AC7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North Water Treatment Plant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Thibodaux, LA</a:t>
            </a:r>
          </a:p>
        </p:txBody>
      </p:sp>
      <p:pic>
        <p:nvPicPr>
          <p:cNvPr id="5" name="Content Placeholder 4" descr="&#10;&#10;Description generated with very high confidence">
            <a:extLst>
              <a:ext uri="{FF2B5EF4-FFF2-40B4-BE49-F238E27FC236}">
                <a16:creationId xmlns:a16="http://schemas.microsoft.com/office/drawing/2014/main" id="{1DDA21C4-5DC6-4858-A00B-94E4D2AA6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5" y="1825624"/>
            <a:ext cx="7660526" cy="450345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9AFF8-B720-4543-B11E-50720BB5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F6C7-CF6B-40F6-92A9-CFE386C6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 Service Pumps at South Plant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&#10;&#10;Description generated with high confidence">
            <a:extLst>
              <a:ext uri="{FF2B5EF4-FFF2-40B4-BE49-F238E27FC236}">
                <a16:creationId xmlns:a16="http://schemas.microsoft.com/office/drawing/2014/main" id="{08B81864-9267-4575-84BD-B85B34E7C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5625"/>
            <a:ext cx="8892988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627CE-2726-4B70-8C27-EB07C9C8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8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7C4F1-1388-461B-B976-4E454CC4CA4B}"/>
              </a:ext>
            </a:extLst>
          </p:cNvPr>
          <p:cNvSpPr/>
          <p:nvPr/>
        </p:nvSpPr>
        <p:spPr>
          <a:xfrm>
            <a:off x="751563" y="951978"/>
            <a:ext cx="10772382" cy="4292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The treatment plant near Thibodaux (North Plant) has a high service pumping system consisting of (1) 1800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(1) 2500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(3) 4200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pumps.  Storage capacity consists of approximately 400,000 gallons below ground and (2) 2,000,000 gallon ground storage tanks.</a:t>
            </a:r>
            <a:endParaRPr lang="en-US" sz="28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624D8-EE60-46F5-953B-EE584160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5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BEB347-F3AF-4E25-927A-D84D5FEF2F11}"/>
              </a:ext>
            </a:extLst>
          </p:cNvPr>
          <p:cNvSpPr txBox="1"/>
          <p:nvPr/>
        </p:nvSpPr>
        <p:spPr>
          <a:xfrm>
            <a:off x="251565" y="2016690"/>
            <a:ext cx="116888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The Raw Water Pump Stations have a total of five pumps that pump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water from Bayou Lafourche into one of the two reservoirs we have at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South Plant.  There are also six pumps that pump water from the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reservoirs to the rapid mixer.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144D6-135B-4F86-8DC1-D3A2C5C6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8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ree in a grassy area&#10;&#10;Description generated with very high confidence">
            <a:extLst>
              <a:ext uri="{FF2B5EF4-FFF2-40B4-BE49-F238E27FC236}">
                <a16:creationId xmlns:a16="http://schemas.microsoft.com/office/drawing/2014/main" id="{5108718C-EDBF-47E5-8F18-9E2B2D5EB7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pic>
        <p:nvPicPr>
          <p:cNvPr id="8" name="Content Placeholder 7" descr="A house with a lawn in front of a building&#10;&#10;Description generated with very high confidence">
            <a:extLst>
              <a:ext uri="{FF2B5EF4-FFF2-40B4-BE49-F238E27FC236}">
                <a16:creationId xmlns:a16="http://schemas.microsoft.com/office/drawing/2014/main" id="{B4D27B1A-98FA-4FA9-8F0F-8D495132C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" b="3726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571EDC-B926-4D8C-B8D6-96A037E4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Raw Water Pump Stations – South Plant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AF150-B11E-47C5-9DE4-858FFFF8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B2CD-9ED1-4440-87E6-4C2CEB7C4D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31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688</Words>
  <Application>Microsoft Macintosh PowerPoint</Application>
  <PresentationFormat>Widescreen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Times New Roman</vt:lpstr>
      <vt:lpstr>Office Theme</vt:lpstr>
      <vt:lpstr>WATER TREATMENT OPERATIONS </vt:lpstr>
      <vt:lpstr>PowerPoint Presentation</vt:lpstr>
      <vt:lpstr>PowerPoint Presentation</vt:lpstr>
      <vt:lpstr>South Water Treatment Plant  Lockport, LA</vt:lpstr>
      <vt:lpstr>North Water Treatment Plant Thibodaux, LA</vt:lpstr>
      <vt:lpstr>High Service Pumps at South Plant </vt:lpstr>
      <vt:lpstr>PowerPoint Presentation</vt:lpstr>
      <vt:lpstr>PowerPoint Presentation</vt:lpstr>
      <vt:lpstr>Raw Water Pump Stations – South Plant</vt:lpstr>
      <vt:lpstr>PowerPoint Presentation</vt:lpstr>
      <vt:lpstr>Curtains in the reservoir aid in increasing detention time and   help in the elimination of dead zones.</vt:lpstr>
      <vt:lpstr>PowerPoint Presentation</vt:lpstr>
      <vt:lpstr>  Rapid Mixer at South Plant</vt:lpstr>
      <vt:lpstr>PowerPoint Presentation</vt:lpstr>
      <vt:lpstr>Flocculation Basins</vt:lpstr>
      <vt:lpstr>Wall Between Flocculation Basin &amp; Sedimentation Basin</vt:lpstr>
      <vt:lpstr>  Sedimentation Basins at the South Plant.   </vt:lpstr>
      <vt:lpstr>PowerPoint Presentation</vt:lpstr>
      <vt:lpstr>  Baffles and Weir in Sedimentation Basin.</vt:lpstr>
      <vt:lpstr>PowerPoint Presentation</vt:lpstr>
      <vt:lpstr>PowerPoint Presentation</vt:lpstr>
      <vt:lpstr>    Filter Gallery &amp; Filter</vt:lpstr>
      <vt:lpstr>Controls in Operator Control Room</vt:lpstr>
      <vt:lpstr>Lab at South Plant</vt:lpstr>
      <vt:lpstr>    2 – 500,000 Gallon Storage Tanks          &amp; Vents for Underground Clearwell</vt:lpstr>
      <vt:lpstr>Finished Product – Water meeting all requirements of the federal and state agencies.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TREATMENT OPERATIONS</dc:title>
  <dc:creator>Dirk Barrios</dc:creator>
  <cp:lastModifiedBy>Microsoft Office User</cp:lastModifiedBy>
  <cp:revision>34</cp:revision>
  <cp:lastPrinted>2018-04-26T13:27:37Z</cp:lastPrinted>
  <dcterms:created xsi:type="dcterms:W3CDTF">2018-04-24T17:00:57Z</dcterms:created>
  <dcterms:modified xsi:type="dcterms:W3CDTF">2018-04-27T15:50:58Z</dcterms:modified>
</cp:coreProperties>
</file>