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sldIdLst>
    <p:sldId id="256" r:id="rId2"/>
    <p:sldId id="258" r:id="rId3"/>
    <p:sldId id="257" r:id="rId4"/>
    <p:sldId id="260" r:id="rId5"/>
    <p:sldId id="259" r:id="rId6"/>
    <p:sldId id="262" r:id="rId7"/>
    <p:sldId id="261" r:id="rId8"/>
    <p:sldId id="263" r:id="rId9"/>
    <p:sldId id="264" r:id="rId10"/>
    <p:sldId id="265" r:id="rId11"/>
    <p:sldId id="266" r:id="rId12"/>
    <p:sldId id="27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3" autoAdjust="0"/>
  </p:normalViewPr>
  <p:slideViewPr>
    <p:cSldViewPr snapToGrid="0">
      <p:cViewPr varScale="1">
        <p:scale>
          <a:sx n="75" d="100"/>
          <a:sy n="75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san\Documents\BTNEP%20Annual%20Reports\2017%20Funding%20Sources%2010.18.2017%20Draft%201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2017 BTNEP Funding Sources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3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548-4A90-A50D-4778CF5272D6}"/>
              </c:ext>
            </c:extLst>
          </c:dPt>
          <c:dPt>
            <c:idx val="1"/>
            <c:bubble3D val="0"/>
            <c:explosion val="5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548-4A90-A50D-4778CF5272D6}"/>
              </c:ext>
            </c:extLst>
          </c:dPt>
          <c:dPt>
            <c:idx val="2"/>
            <c:bubble3D val="0"/>
            <c:explosion val="3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548-4A90-A50D-4778CF5272D6}"/>
              </c:ext>
            </c:extLst>
          </c:dPt>
          <c:dPt>
            <c:idx val="3"/>
            <c:bubble3D val="0"/>
            <c:explosion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548-4A90-A50D-4778CF5272D6}"/>
              </c:ext>
            </c:extLst>
          </c:dPt>
          <c:dLbls>
            <c:dLbl>
              <c:idx val="0"/>
              <c:layout>
                <c:manualLayout>
                  <c:x val="-0.23065158858373713"/>
                  <c:y val="6.97614149582653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48-4A90-A50D-4778CF5272D6}"/>
                </c:ext>
              </c:extLst>
            </c:dLbl>
            <c:dLbl>
              <c:idx val="1"/>
              <c:layout>
                <c:manualLayout>
                  <c:x val="-8.3906054554166193E-2"/>
                  <c:y val="-0.222007519330353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393107162089394E-2"/>
                      <c:h val="3.60000945827717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548-4A90-A50D-4778CF5272D6}"/>
                </c:ext>
              </c:extLst>
            </c:dLbl>
            <c:dLbl>
              <c:idx val="2"/>
              <c:layout>
                <c:manualLayout>
                  <c:x val="0.10333049241219645"/>
                  <c:y val="-0.115744153602421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48-4A90-A50D-4778CF5272D6}"/>
                </c:ext>
              </c:extLst>
            </c:dLbl>
            <c:dLbl>
              <c:idx val="3"/>
              <c:layout>
                <c:manualLayout>
                  <c:x val="0.16272270489613677"/>
                  <c:y val="0.1224708803291479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548-4A90-A50D-4778CF5272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EPA Federal Funding = $625,000  </c:v>
                </c:pt>
                <c:pt idx="1">
                  <c:v>State of LA Cash Funding =  $437,568</c:v>
                </c:pt>
                <c:pt idx="2">
                  <c:v>State of LA In Kind Funding = $155,075  </c:v>
                </c:pt>
                <c:pt idx="3">
                  <c:v>BTEF = $568,812 </c:v>
                </c:pt>
              </c:strCache>
            </c:strRef>
          </c:cat>
          <c:val>
            <c:numRef>
              <c:f>Sheet1!$B$2:$B$5</c:f>
              <c:numCache>
                <c:formatCode>"$"#,##0.00</c:formatCode>
                <c:ptCount val="4"/>
                <c:pt idx="0">
                  <c:v>625000</c:v>
                </c:pt>
                <c:pt idx="1">
                  <c:v>437568</c:v>
                </c:pt>
                <c:pt idx="2">
                  <c:v>155075</c:v>
                </c:pt>
                <c:pt idx="3">
                  <c:v>568812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548-4A90-A50D-4778CF5272D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0.55762</cdr:x>
      <cdr:y>0.3618</cdr:y>
    </cdr:from>
    <cdr:to>
      <cdr:x>0.82253</cdr:x>
      <cdr:y>0.41134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7702" y="1912625"/>
          <a:ext cx="1561916" cy="261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EPA Federal Funding </a:t>
          </a:r>
        </a:p>
      </cdr:txBody>
    </cdr:sp>
  </cdr:relSizeAnchor>
  <cdr:relSizeAnchor xmlns:cdr="http://schemas.openxmlformats.org/drawingml/2006/chartDrawing">
    <cdr:from>
      <cdr:x>0.41122</cdr:x>
      <cdr:y>0.59268</cdr:y>
    </cdr:from>
    <cdr:to>
      <cdr:x>0.70596</cdr:x>
      <cdr:y>0.65873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24552" y="3133140"/>
          <a:ext cx="1737761" cy="3491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State of LA - Cash Match </a:t>
          </a:r>
        </a:p>
      </cdr:txBody>
    </cdr:sp>
  </cdr:relSizeAnchor>
  <cdr:relSizeAnchor xmlns:cdr="http://schemas.openxmlformats.org/drawingml/2006/chartDrawing">
    <cdr:from>
      <cdr:x>0.15934</cdr:x>
      <cdr:y>0.36375</cdr:y>
    </cdr:from>
    <cdr:to>
      <cdr:x>0.45719</cdr:x>
      <cdr:y>0.47568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939473" y="1922923"/>
          <a:ext cx="1756102" cy="5916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Barataria</a:t>
          </a:r>
          <a:r>
            <a:rPr lang="en-US" sz="1100" baseline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Terrebonne Estuary Foundation (BTEF)</a:t>
          </a:r>
          <a:endParaRPr lang="en-US" sz="11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0.14252</cdr:x>
      <cdr:y>0.54684</cdr:y>
    </cdr:from>
    <cdr:to>
      <cdr:x>0.29887</cdr:x>
      <cdr:y>0.65199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40282" y="2890818"/>
          <a:ext cx="921844" cy="5558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State</a:t>
          </a:r>
          <a:r>
            <a:rPr lang="en-US" sz="1100" baseline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of LA - In Kind</a:t>
          </a:r>
          <a:endParaRPr lang="en-US" sz="11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2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80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047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09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784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76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2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91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803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24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578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22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69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6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06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2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BTNEP CCMP Revision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November 2, 2017</a:t>
            </a:r>
          </a:p>
          <a:p>
            <a:r>
              <a:rPr lang="en-US" dirty="0" smtClean="0"/>
              <a:t>BTNEP Management Conference Meeting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18" y="5171597"/>
            <a:ext cx="2876185" cy="105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5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67" y="710955"/>
            <a:ext cx="9595461" cy="5133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607" y="5844329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5 BTNEP Action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606020" cy="3880773"/>
          </a:xfrm>
        </p:spPr>
        <p:txBody>
          <a:bodyPr/>
          <a:lstStyle/>
          <a:p>
            <a:r>
              <a:rPr lang="en-US" dirty="0" smtClean="0"/>
              <a:t>Coordinated Planning and Implementation</a:t>
            </a:r>
            <a:endParaRPr lang="en-US" dirty="0"/>
          </a:p>
          <a:p>
            <a:r>
              <a:rPr lang="en-US" dirty="0" smtClean="0"/>
              <a:t>Ecological Management </a:t>
            </a:r>
          </a:p>
          <a:p>
            <a:r>
              <a:rPr lang="en-US" dirty="0" smtClean="0"/>
              <a:t>Sustained Recognition and Citizen Involvement</a:t>
            </a:r>
          </a:p>
          <a:p>
            <a:r>
              <a:rPr lang="en-US" dirty="0" smtClean="0"/>
              <a:t>Economic Growth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751" y="791436"/>
            <a:ext cx="4708103" cy="5378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9" y="5592980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6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257" y="242029"/>
            <a:ext cx="6964180" cy="661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7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" y="100012"/>
            <a:ext cx="10506075" cy="6657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72" y="6079416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7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71437"/>
            <a:ext cx="10487025" cy="6715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98" y="6107991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9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6 Finance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EPA Section 320</a:t>
            </a:r>
          </a:p>
          <a:p>
            <a:r>
              <a:rPr lang="en-US" dirty="0" smtClean="0"/>
              <a:t>State of Louisiana</a:t>
            </a:r>
          </a:p>
          <a:p>
            <a:r>
              <a:rPr lang="en-US" dirty="0" smtClean="0"/>
              <a:t>BTEF</a:t>
            </a:r>
          </a:p>
          <a:p>
            <a:r>
              <a:rPr lang="en-US" dirty="0" smtClean="0"/>
              <a:t>Other Sources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8578242"/>
              </p:ext>
            </p:extLst>
          </p:nvPr>
        </p:nvGraphicFramePr>
        <p:xfrm>
          <a:off x="3924189" y="1403164"/>
          <a:ext cx="5895975" cy="5114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607" y="5844329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7 - MONITORING PLAN TECHNICAL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20143"/>
            <a:ext cx="5202471" cy="1103605"/>
          </a:xfrm>
        </p:spPr>
        <p:txBody>
          <a:bodyPr/>
          <a:lstStyle/>
          <a:p>
            <a:r>
              <a:rPr lang="en-US" dirty="0" smtClean="0"/>
              <a:t>Summary of monitoring as described in each of the Action Plans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09" y="944380"/>
            <a:ext cx="4714180" cy="5708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435284"/>
            <a:ext cx="6415600" cy="4218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650" y="265809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7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8 – HABITAT PROTECTION AND RESTORATION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699569"/>
          </a:xfrm>
        </p:spPr>
        <p:txBody>
          <a:bodyPr/>
          <a:lstStyle/>
          <a:p>
            <a:r>
              <a:rPr lang="en-US" dirty="0" smtClean="0"/>
              <a:t>Summary of the Action Plans Addressed in Ecological Management Action Plans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78" y="2581183"/>
            <a:ext cx="5137258" cy="3951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846" y="2581182"/>
            <a:ext cx="5117826" cy="3971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518" y="609600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6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9823"/>
            <a:ext cx="3277978" cy="4531539"/>
          </a:xfrm>
        </p:spPr>
        <p:txBody>
          <a:bodyPr/>
          <a:lstStyle/>
          <a:p>
            <a:r>
              <a:rPr lang="en-US" dirty="0" smtClean="0"/>
              <a:t>BTNEP MC</a:t>
            </a:r>
          </a:p>
          <a:p>
            <a:r>
              <a:rPr lang="en-US" dirty="0" smtClean="0"/>
              <a:t>ACTION PLAN TEAMS</a:t>
            </a:r>
          </a:p>
          <a:p>
            <a:r>
              <a:rPr lang="en-US" dirty="0" smtClean="0"/>
              <a:t>COMMITTEE CHAIRS</a:t>
            </a:r>
          </a:p>
          <a:p>
            <a:r>
              <a:rPr lang="en-US" dirty="0" smtClean="0"/>
              <a:t>COMMITTEE MEMBERS</a:t>
            </a:r>
          </a:p>
          <a:p>
            <a:r>
              <a:rPr lang="en-US" dirty="0" smtClean="0"/>
              <a:t>BTNEP STAFF</a:t>
            </a:r>
          </a:p>
          <a:p>
            <a:r>
              <a:rPr lang="en-US" dirty="0" smtClean="0"/>
              <a:t>CONTRACTORS</a:t>
            </a:r>
          </a:p>
          <a:p>
            <a:pPr lvl="1"/>
            <a:r>
              <a:rPr lang="en-US" dirty="0" smtClean="0"/>
              <a:t>KERI TURNER</a:t>
            </a:r>
          </a:p>
          <a:p>
            <a:pPr lvl="1"/>
            <a:r>
              <a:rPr lang="en-US" dirty="0" smtClean="0"/>
              <a:t>PHYLLIS LEAR</a:t>
            </a:r>
          </a:p>
          <a:p>
            <a:pPr lvl="1"/>
            <a:r>
              <a:rPr lang="en-US" dirty="0" smtClean="0"/>
              <a:t>HANNAH FULTON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3943" y="-98036"/>
            <a:ext cx="5126218" cy="6541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607" y="5844329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4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58" y="1382233"/>
            <a:ext cx="5361959" cy="410623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COMPLETE EM-18 DRINKING WATER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COMPLETE MONITORING SUMMARY SECTION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COMPLETE HABITAT RESTORATIN SUMMARY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COMPLETE GRAMMATICAL EDITS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COMPLETE LAYOUT AND DESIGN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POST FOR 2 WEEK REVIEW BY BTNEP MC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POST FOR 60 DAY REVIEW BY PUBLIC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EPA REVIEW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58" y="5358702"/>
            <a:ext cx="10591800" cy="112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138" y="967250"/>
            <a:ext cx="5320820" cy="3594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51" y="229518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334" y="157018"/>
            <a:ext cx="4936990" cy="65254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BTNEP CCMP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COMING SOON!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15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18" y="517707"/>
            <a:ext cx="74676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02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EPA Requirements for CCMP Revision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69455" y="1757561"/>
            <a:ext cx="4436495" cy="576262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14037" y="2660073"/>
            <a:ext cx="4547332" cy="3381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EPA Provided a Content Checklist</a:t>
            </a:r>
          </a:p>
          <a:p>
            <a:pPr lvl="1"/>
            <a:r>
              <a:rPr lang="en-US" sz="1800" dirty="0" smtClean="0"/>
              <a:t>Changes from Old CCMP</a:t>
            </a:r>
          </a:p>
          <a:p>
            <a:pPr lvl="1"/>
            <a:r>
              <a:rPr lang="en-US" sz="1800" dirty="0" smtClean="0"/>
              <a:t>Maps</a:t>
            </a:r>
          </a:p>
          <a:p>
            <a:pPr lvl="1"/>
            <a:r>
              <a:rPr lang="en-US" sz="1800" dirty="0" smtClean="0"/>
              <a:t>Program Structure</a:t>
            </a:r>
          </a:p>
          <a:p>
            <a:pPr lvl="1"/>
            <a:r>
              <a:rPr lang="en-US" sz="1800" dirty="0" smtClean="0"/>
              <a:t>CCMP Action Plans</a:t>
            </a:r>
          </a:p>
          <a:p>
            <a:pPr lvl="1"/>
            <a:r>
              <a:rPr lang="en-US" sz="1800" dirty="0" smtClean="0"/>
              <a:t>Monitoring</a:t>
            </a:r>
          </a:p>
          <a:p>
            <a:pPr lvl="1"/>
            <a:r>
              <a:rPr lang="en-US" sz="1800" dirty="0" smtClean="0"/>
              <a:t>Finance</a:t>
            </a:r>
          </a:p>
          <a:p>
            <a:pPr lvl="1"/>
            <a:r>
              <a:rPr lang="en-US" sz="1800" dirty="0" smtClean="0"/>
              <a:t>Habitat Protection and Restoration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113829" y="1757560"/>
            <a:ext cx="4185618" cy="576262"/>
          </a:xfrm>
        </p:spPr>
        <p:txBody>
          <a:bodyPr/>
          <a:lstStyle/>
          <a:p>
            <a:r>
              <a:rPr lang="en-US" dirty="0" smtClean="0"/>
              <a:t>Reminders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EPA is not prescribing any particular format</a:t>
            </a:r>
          </a:p>
          <a:p>
            <a:r>
              <a:rPr lang="en-US" dirty="0" smtClean="0"/>
              <a:t>CCMP must just meet Content Checklist</a:t>
            </a:r>
          </a:p>
          <a:p>
            <a:r>
              <a:rPr lang="en-US" dirty="0" smtClean="0"/>
              <a:t>EPA Region (i.e. Doug) is the lead on the process</a:t>
            </a:r>
          </a:p>
          <a:p>
            <a:r>
              <a:rPr lang="en-US" dirty="0" smtClean="0"/>
              <a:t>Doug is working with EPA Headquarters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607" y="5844329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9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REVIEW OF EACH CHAPTER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Providing Guidance Document for the BTNEP Organization</a:t>
            </a:r>
          </a:p>
          <a:p>
            <a:r>
              <a:rPr lang="en-US" dirty="0" smtClean="0"/>
              <a:t>And A Context for the Public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86" y="311249"/>
            <a:ext cx="5328646" cy="3414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607" y="5844329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4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1 UNDERSTANDING BTNEP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BTNEP			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Mission</a:t>
            </a:r>
          </a:p>
          <a:p>
            <a:r>
              <a:rPr lang="en-US" dirty="0" smtClean="0"/>
              <a:t>Vision</a:t>
            </a:r>
          </a:p>
          <a:p>
            <a:r>
              <a:rPr lang="en-US" dirty="0" smtClean="0"/>
              <a:t>Goals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995" y="1383576"/>
            <a:ext cx="3939745" cy="4959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125" y="1383576"/>
            <a:ext cx="4005531" cy="4959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98" y="5664923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1 UNDERSTANDING BTNEP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BTNEP Priority Issues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Hydrologic Modification</a:t>
            </a:r>
          </a:p>
          <a:p>
            <a:r>
              <a:rPr lang="en-US" dirty="0" smtClean="0"/>
              <a:t>Sediment Reduction</a:t>
            </a:r>
          </a:p>
          <a:p>
            <a:r>
              <a:rPr lang="en-US" dirty="0" smtClean="0"/>
              <a:t>Habitat Loss</a:t>
            </a:r>
          </a:p>
          <a:p>
            <a:r>
              <a:rPr lang="en-US" dirty="0" smtClean="0"/>
              <a:t>Changes in Living Resources</a:t>
            </a:r>
          </a:p>
          <a:p>
            <a:r>
              <a:rPr lang="en-US" dirty="0" smtClean="0"/>
              <a:t>Eutrophication</a:t>
            </a:r>
          </a:p>
          <a:p>
            <a:r>
              <a:rPr lang="en-US" dirty="0" smtClean="0"/>
              <a:t>Pathogens</a:t>
            </a:r>
          </a:p>
          <a:p>
            <a:r>
              <a:rPr lang="en-US" dirty="0" smtClean="0"/>
              <a:t>Toxic Substances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32" y="1270000"/>
            <a:ext cx="4431893" cy="5553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607" y="5844329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9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2 Habitats of BTNEP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4" y="1469429"/>
            <a:ext cx="4185623" cy="576262"/>
          </a:xfrm>
        </p:spPr>
        <p:txBody>
          <a:bodyPr/>
          <a:lstStyle/>
          <a:p>
            <a:r>
              <a:rPr lang="en-US" dirty="0" smtClean="0"/>
              <a:t>Upland to the Coast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184935"/>
            <a:ext cx="4185623" cy="4321743"/>
          </a:xfrm>
        </p:spPr>
        <p:txBody>
          <a:bodyPr>
            <a:normAutofit/>
          </a:bodyPr>
          <a:lstStyle/>
          <a:p>
            <a:r>
              <a:rPr lang="en-US" dirty="0" smtClean="0"/>
              <a:t>Agricultural Lands</a:t>
            </a:r>
          </a:p>
          <a:p>
            <a:r>
              <a:rPr lang="en-US" dirty="0" smtClean="0"/>
              <a:t>Forests</a:t>
            </a:r>
          </a:p>
          <a:p>
            <a:r>
              <a:rPr lang="en-US" dirty="0" smtClean="0"/>
              <a:t>Swamps</a:t>
            </a:r>
          </a:p>
          <a:p>
            <a:r>
              <a:rPr lang="en-US" dirty="0" smtClean="0"/>
              <a:t>Marshes </a:t>
            </a:r>
          </a:p>
          <a:p>
            <a:r>
              <a:rPr lang="en-US" dirty="0" smtClean="0"/>
              <a:t>Bayous</a:t>
            </a:r>
          </a:p>
          <a:p>
            <a:r>
              <a:rPr lang="en-US" dirty="0" smtClean="0"/>
              <a:t>Levees</a:t>
            </a:r>
          </a:p>
          <a:p>
            <a:r>
              <a:rPr lang="en-US" dirty="0" smtClean="0"/>
              <a:t>Ridges</a:t>
            </a:r>
          </a:p>
          <a:p>
            <a:r>
              <a:rPr lang="en-US" dirty="0" smtClean="0"/>
              <a:t>Bays</a:t>
            </a:r>
          </a:p>
          <a:p>
            <a:r>
              <a:rPr lang="en-US" dirty="0" smtClean="0"/>
              <a:t>Barrier Islands</a:t>
            </a:r>
          </a:p>
          <a:p>
            <a:r>
              <a:rPr lang="en-US" dirty="0" smtClean="0"/>
              <a:t>Urban and Rural Communities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866" y="1565753"/>
            <a:ext cx="6957725" cy="4834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369" y="609600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2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7334" y="1027134"/>
            <a:ext cx="4583598" cy="174993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</a:t>
            </a:r>
            <a:r>
              <a:rPr lang="en-US" sz="3600" dirty="0" smtClean="0"/>
              <a:t>HAPTER 3 </a:t>
            </a:r>
            <a:br>
              <a:rPr lang="en-US" sz="3600" dirty="0" smtClean="0"/>
            </a:br>
            <a:r>
              <a:rPr lang="en-US" sz="3600" dirty="0" smtClean="0"/>
              <a:t>BTNEP MC and </a:t>
            </a:r>
            <a:br>
              <a:rPr lang="en-US" sz="3600" dirty="0" smtClean="0"/>
            </a:br>
            <a:r>
              <a:rPr lang="en-US" sz="3600" dirty="0" smtClean="0"/>
              <a:t>BTNEP Program Staff</a:t>
            </a:r>
            <a:endParaRPr lang="en-US" sz="3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677334" y="2992384"/>
            <a:ext cx="3994874" cy="258444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BTNEP Management Conference</a:t>
            </a:r>
          </a:p>
          <a:p>
            <a:r>
              <a:rPr lang="en-US" sz="1800" dirty="0" smtClean="0"/>
              <a:t>Importance of the MC</a:t>
            </a:r>
          </a:p>
          <a:p>
            <a:r>
              <a:rPr lang="en-US" sz="1800" dirty="0" smtClean="0"/>
              <a:t>BTNEP MC Members </a:t>
            </a:r>
          </a:p>
          <a:p>
            <a:r>
              <a:rPr lang="en-US" sz="1800" dirty="0" smtClean="0"/>
              <a:t>BTNEP Structure</a:t>
            </a:r>
          </a:p>
          <a:p>
            <a:r>
              <a:rPr lang="en-US" sz="1800" dirty="0" smtClean="0"/>
              <a:t>BTNEP Program Office</a:t>
            </a:r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932" y="757759"/>
            <a:ext cx="6257925" cy="1609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963" y="2676860"/>
            <a:ext cx="6219894" cy="3876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5724407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Maps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838" y="1139851"/>
            <a:ext cx="7749915" cy="5043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607" y="5844329"/>
            <a:ext cx="1856854" cy="6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0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216</TotalTime>
  <Words>323</Words>
  <Application>Microsoft Office PowerPoint</Application>
  <PresentationFormat>Widescreen</PresentationFormat>
  <Paragraphs>97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Trebuchet MS</vt:lpstr>
      <vt:lpstr>Wingdings 3</vt:lpstr>
      <vt:lpstr>Facet</vt:lpstr>
      <vt:lpstr>BTNEP CCMP Revision Update</vt:lpstr>
      <vt:lpstr>The New BTNEP CCMP</vt:lpstr>
      <vt:lpstr>EPA Requirements for CCMP Revision</vt:lpstr>
      <vt:lpstr>QUICK REVIEW OF EACH CHAPTER</vt:lpstr>
      <vt:lpstr>CHAPTER 1 UNDERSTANDING BTNEP</vt:lpstr>
      <vt:lpstr>CHAPTER 1 UNDERSTANDING BTNEP</vt:lpstr>
      <vt:lpstr>Chapter 2 Habitats of BTNEP</vt:lpstr>
      <vt:lpstr>CHAPTER 3  BTNEP MC and  BTNEP Program Staff</vt:lpstr>
      <vt:lpstr>Maps</vt:lpstr>
      <vt:lpstr>PowerPoint Presentation</vt:lpstr>
      <vt:lpstr>Chapter 5 BTNEP Action Plans</vt:lpstr>
      <vt:lpstr>PowerPoint Presentation</vt:lpstr>
      <vt:lpstr>PowerPoint Presentation</vt:lpstr>
      <vt:lpstr>PowerPoint Presentation</vt:lpstr>
      <vt:lpstr>Chapter 6 Finance Strategy</vt:lpstr>
      <vt:lpstr>CHAPTER 7 - MONITORING PLAN TECHNICAL SUMMARY</vt:lpstr>
      <vt:lpstr>CHAPTER 8 – HABITAT PROTECTION AND RESTORATION STRATEGY</vt:lpstr>
      <vt:lpstr>TEAM EFFORT</vt:lpstr>
      <vt:lpstr>REMAINING ACTIVITIES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BTNEP CCMP Revision Update</dc:title>
  <dc:creator>Susan</dc:creator>
  <cp:lastModifiedBy>nicole</cp:lastModifiedBy>
  <cp:revision>25</cp:revision>
  <dcterms:created xsi:type="dcterms:W3CDTF">2017-11-01T14:15:45Z</dcterms:created>
  <dcterms:modified xsi:type="dcterms:W3CDTF">2017-11-01T20:40:04Z</dcterms:modified>
</cp:coreProperties>
</file>