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 id="2147483713" r:id="rId2"/>
    <p:sldMasterId id="2147483725" r:id="rId3"/>
    <p:sldMasterId id="2147483727" r:id="rId4"/>
    <p:sldMasterId id="2147483729" r:id="rId5"/>
  </p:sldMasterIdLst>
  <p:notesMasterIdLst>
    <p:notesMasterId r:id="rId26"/>
  </p:notesMasterIdLst>
  <p:handoutMasterIdLst>
    <p:handoutMasterId r:id="rId27"/>
  </p:handoutMasterIdLst>
  <p:sldIdLst>
    <p:sldId id="256" r:id="rId6"/>
    <p:sldId id="257" r:id="rId7"/>
    <p:sldId id="283" r:id="rId8"/>
    <p:sldId id="259" r:id="rId9"/>
    <p:sldId id="277" r:id="rId10"/>
    <p:sldId id="260" r:id="rId11"/>
    <p:sldId id="274" r:id="rId12"/>
    <p:sldId id="284" r:id="rId13"/>
    <p:sldId id="258" r:id="rId14"/>
    <p:sldId id="266" r:id="rId15"/>
    <p:sldId id="267" r:id="rId16"/>
    <p:sldId id="269" r:id="rId17"/>
    <p:sldId id="271" r:id="rId18"/>
    <p:sldId id="275" r:id="rId19"/>
    <p:sldId id="290" r:id="rId20"/>
    <p:sldId id="319" r:id="rId21"/>
    <p:sldId id="318" r:id="rId22"/>
    <p:sldId id="322" r:id="rId23"/>
    <p:sldId id="317"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2437" autoAdjust="0"/>
  </p:normalViewPr>
  <p:slideViewPr>
    <p:cSldViewPr snapToGrid="0">
      <p:cViewPr varScale="1">
        <p:scale>
          <a:sx n="74" d="100"/>
          <a:sy n="74" d="100"/>
        </p:scale>
        <p:origin x="21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D8EEF-633B-45BF-BEE5-FDFE21B4FA6E}" type="datetimeFigureOut">
              <a:rPr lang="en-US" smtClean="0"/>
              <a:t>8/2/2017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http://www.lsta.info/</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B3973-631F-4A24-8551-058322FAB148}" type="slidenum">
              <a:rPr lang="en-US" smtClean="0"/>
              <a:t>‹#›</a:t>
            </a:fld>
            <a:endParaRPr lang="en-US"/>
          </a:p>
        </p:txBody>
      </p:sp>
    </p:spTree>
    <p:extLst>
      <p:ext uri="{BB962C8B-B14F-4D97-AF65-F5344CB8AC3E}">
        <p14:creationId xmlns:p14="http://schemas.microsoft.com/office/powerpoint/2010/main" val="4321434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1D002-3B34-4457-BAA5-344EE88B4DA8}" type="datetimeFigureOut">
              <a:rPr lang="en-US" smtClean="0"/>
              <a:t>8/2/2017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http://www.lsta.info/</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D0547-2F24-4D1C-BEAE-9B1E66452C78}" type="slidenum">
              <a:rPr lang="en-US" smtClean="0"/>
              <a:t>‹#›</a:t>
            </a:fld>
            <a:endParaRPr lang="en-US"/>
          </a:p>
        </p:txBody>
      </p:sp>
    </p:spTree>
    <p:extLst>
      <p:ext uri="{BB962C8B-B14F-4D97-AF65-F5344CB8AC3E}">
        <p14:creationId xmlns:p14="http://schemas.microsoft.com/office/powerpoint/2010/main" val="40388015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D0547-2F24-4D1C-BEAE-9B1E66452C78}" type="slidenum">
              <a:rPr lang="en-US" smtClean="0"/>
              <a:t>1</a:t>
            </a:fld>
            <a:endParaRPr lang="en-US"/>
          </a:p>
        </p:txBody>
      </p:sp>
      <p:sp>
        <p:nvSpPr>
          <p:cNvPr id="5" name="Footer Placeholder 4"/>
          <p:cNvSpPr>
            <a:spLocks noGrp="1"/>
          </p:cNvSpPr>
          <p:nvPr>
            <p:ph type="ftr" sz="quarter" idx="11"/>
          </p:nvPr>
        </p:nvSpPr>
        <p:spPr/>
        <p:txBody>
          <a:bodyPr/>
          <a:lstStyle/>
          <a:p>
            <a:r>
              <a:rPr lang="en-US"/>
              <a:t>http://www.lsta.info/</a:t>
            </a:r>
          </a:p>
        </p:txBody>
      </p:sp>
    </p:spTree>
    <p:extLst>
      <p:ext uri="{BB962C8B-B14F-4D97-AF65-F5344CB8AC3E}">
        <p14:creationId xmlns:p14="http://schemas.microsoft.com/office/powerpoint/2010/main" val="45705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ETS only a few standards with this domain.</a:t>
            </a:r>
            <a:endParaRPr lang="en-US" dirty="0"/>
          </a:p>
        </p:txBody>
      </p:sp>
      <p:sp>
        <p:nvSpPr>
          <p:cNvPr id="4" name="Footer Placeholder 3"/>
          <p:cNvSpPr>
            <a:spLocks noGrp="1"/>
          </p:cNvSpPr>
          <p:nvPr>
            <p:ph type="ftr" sz="quarter" idx="10"/>
          </p:nvPr>
        </p:nvSpPr>
        <p:spPr/>
        <p:txBody>
          <a:bodyPr/>
          <a:lstStyle/>
          <a:p>
            <a:r>
              <a:rPr lang="en-US" smtClean="0"/>
              <a:t>http://www.lsta.info/</a:t>
            </a:r>
            <a:endParaRPr lang="en-US"/>
          </a:p>
        </p:txBody>
      </p:sp>
      <p:sp>
        <p:nvSpPr>
          <p:cNvPr id="5" name="Slide Number Placeholder 4"/>
          <p:cNvSpPr>
            <a:spLocks noGrp="1"/>
          </p:cNvSpPr>
          <p:nvPr>
            <p:ph type="sldNum" sz="quarter" idx="11"/>
          </p:nvPr>
        </p:nvSpPr>
        <p:spPr/>
        <p:txBody>
          <a:bodyPr/>
          <a:lstStyle/>
          <a:p>
            <a:fld id="{33DD0547-2F24-4D1C-BEAE-9B1E66452C78}" type="slidenum">
              <a:rPr lang="en-US" smtClean="0"/>
              <a:t>6</a:t>
            </a:fld>
            <a:endParaRPr lang="en-US"/>
          </a:p>
        </p:txBody>
      </p:sp>
    </p:spTree>
    <p:extLst>
      <p:ext uri="{BB962C8B-B14F-4D97-AF65-F5344CB8AC3E}">
        <p14:creationId xmlns:p14="http://schemas.microsoft.com/office/powerpoint/2010/main" val="40395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http://www.lsta.info/</a:t>
            </a:r>
            <a:endParaRPr lang="en-US"/>
          </a:p>
        </p:txBody>
      </p:sp>
      <p:sp>
        <p:nvSpPr>
          <p:cNvPr id="5" name="Slide Number Placeholder 4"/>
          <p:cNvSpPr>
            <a:spLocks noGrp="1"/>
          </p:cNvSpPr>
          <p:nvPr>
            <p:ph type="sldNum" sz="quarter" idx="11"/>
          </p:nvPr>
        </p:nvSpPr>
        <p:spPr/>
        <p:txBody>
          <a:bodyPr/>
          <a:lstStyle/>
          <a:p>
            <a:fld id="{33DD0547-2F24-4D1C-BEAE-9B1E66452C78}" type="slidenum">
              <a:rPr lang="en-US" smtClean="0"/>
              <a:t>8</a:t>
            </a:fld>
            <a:endParaRPr lang="en-US"/>
          </a:p>
        </p:txBody>
      </p:sp>
    </p:spTree>
    <p:extLst>
      <p:ext uri="{BB962C8B-B14F-4D97-AF65-F5344CB8AC3E}">
        <p14:creationId xmlns:p14="http://schemas.microsoft.com/office/powerpoint/2010/main" val="287570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standard,</a:t>
            </a:r>
            <a:r>
              <a:rPr lang="en-US" baseline="0" dirty="0" smtClean="0"/>
              <a:t> HS-LS1-3</a:t>
            </a:r>
            <a:endParaRPr lang="en-US" dirty="0"/>
          </a:p>
        </p:txBody>
      </p:sp>
      <p:sp>
        <p:nvSpPr>
          <p:cNvPr id="4" name="Footer Placeholder 3"/>
          <p:cNvSpPr>
            <a:spLocks noGrp="1"/>
          </p:cNvSpPr>
          <p:nvPr>
            <p:ph type="ftr" sz="quarter" idx="10"/>
          </p:nvPr>
        </p:nvSpPr>
        <p:spPr/>
        <p:txBody>
          <a:bodyPr/>
          <a:lstStyle/>
          <a:p>
            <a:r>
              <a:rPr lang="en-US" smtClean="0"/>
              <a:t>http://www.lsta.info/</a:t>
            </a:r>
            <a:endParaRPr lang="en-US"/>
          </a:p>
        </p:txBody>
      </p:sp>
      <p:sp>
        <p:nvSpPr>
          <p:cNvPr id="5" name="Slide Number Placeholder 4"/>
          <p:cNvSpPr>
            <a:spLocks noGrp="1"/>
          </p:cNvSpPr>
          <p:nvPr>
            <p:ph type="sldNum" sz="quarter" idx="11"/>
          </p:nvPr>
        </p:nvSpPr>
        <p:spPr/>
        <p:txBody>
          <a:bodyPr/>
          <a:lstStyle/>
          <a:p>
            <a:fld id="{33DD0547-2F24-4D1C-BEAE-9B1E66452C78}" type="slidenum">
              <a:rPr lang="en-US" smtClean="0"/>
              <a:t>9</a:t>
            </a:fld>
            <a:endParaRPr lang="en-US"/>
          </a:p>
        </p:txBody>
      </p:sp>
    </p:spTree>
    <p:extLst>
      <p:ext uri="{BB962C8B-B14F-4D97-AF65-F5344CB8AC3E}">
        <p14:creationId xmlns:p14="http://schemas.microsoft.com/office/powerpoint/2010/main" val="17140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ＭＳ Ｐゴシック" pitchFamily="34" charset="-128"/>
              </a:rPr>
              <a:t>Here’s a listing of the practices for math, ELA and Science -- key intellectual practices.  Each</a:t>
            </a:r>
            <a:r>
              <a:rPr lang="en-US" baseline="0" dirty="0">
                <a:latin typeface="Arial" pitchFamily="34" charset="0"/>
                <a:ea typeface="ＭＳ Ｐゴシック" pitchFamily="34" charset="-128"/>
              </a:rPr>
              <a:t> somewhat different by discipline </a:t>
            </a:r>
            <a:r>
              <a:rPr lang="en-US" dirty="0">
                <a:latin typeface="Arial" pitchFamily="34" charset="0"/>
                <a:ea typeface="ＭＳ Ｐゴシック" pitchFamily="34" charset="-128"/>
              </a:rPr>
              <a:t>– as</a:t>
            </a:r>
            <a:r>
              <a:rPr lang="en-US" baseline="0" dirty="0">
                <a:latin typeface="Arial" pitchFamily="34" charset="0"/>
                <a:ea typeface="ＭＳ Ｐゴシック" pitchFamily="34" charset="-128"/>
              </a:rPr>
              <a:t> you might expect </a:t>
            </a:r>
            <a:r>
              <a:rPr lang="en-US" dirty="0">
                <a:latin typeface="Arial" pitchFamily="34" charset="0"/>
                <a:ea typeface="ＭＳ Ｐゴシック" pitchFamily="34" charset="-128"/>
              </a:rPr>
              <a:t>… but there are some striking commonalities. </a:t>
            </a:r>
          </a:p>
          <a:p>
            <a:endParaRPr lang="en-US" dirty="0">
              <a:latin typeface="Arial" pitchFamily="34" charset="0"/>
              <a:ea typeface="ＭＳ Ｐゴシック" pitchFamily="34" charset="-128"/>
            </a:endParaRPr>
          </a:p>
          <a:p>
            <a:r>
              <a:rPr lang="en-US" dirty="0">
                <a:latin typeface="Arial" pitchFamily="34" charset="0"/>
                <a:ea typeface="ＭＳ Ｐゴシック" pitchFamily="34" charset="-128"/>
              </a:rPr>
              <a:t>Ask</a:t>
            </a:r>
            <a:r>
              <a:rPr lang="en-US" baseline="0" dirty="0">
                <a:latin typeface="Arial" pitchFamily="34" charset="0"/>
                <a:ea typeface="ＭＳ Ｐゴシック" pitchFamily="34" charset="-128"/>
              </a:rPr>
              <a:t> the group to look and process the practices for the three disciplines, all some think time and then as the group to discuss with shoulder partners and full table. Ask a couple tables for what they notice.</a:t>
            </a:r>
          </a:p>
          <a:p>
            <a:endParaRPr lang="en-US" dirty="0">
              <a:latin typeface="Arial" pitchFamily="34" charset="0"/>
              <a:ea typeface="ＭＳ Ｐゴシック" pitchFamily="34"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itchFamily="34" charset="0"/>
                <a:ea typeface="ＭＳ Ｐゴシック" pitchFamily="34" charset="-128"/>
              </a:defRPr>
            </a:lvl1pPr>
            <a:lvl2pPr marL="742875" indent="-285721" eaLnBrk="0" hangingPunct="0">
              <a:defRPr sz="2000" i="1">
                <a:solidFill>
                  <a:schemeClr val="tx1"/>
                </a:solidFill>
                <a:latin typeface="Arial" pitchFamily="34" charset="0"/>
                <a:ea typeface="ＭＳ Ｐゴシック" pitchFamily="34" charset="-128"/>
              </a:defRPr>
            </a:lvl2pPr>
            <a:lvl3pPr marL="1142884" indent="-228577" eaLnBrk="0" hangingPunct="0">
              <a:defRPr sz="2000" i="1">
                <a:solidFill>
                  <a:schemeClr val="tx1"/>
                </a:solidFill>
                <a:latin typeface="Arial" pitchFamily="34" charset="0"/>
                <a:ea typeface="ＭＳ Ｐゴシック" pitchFamily="34" charset="-128"/>
              </a:defRPr>
            </a:lvl3pPr>
            <a:lvl4pPr marL="1600037" indent="-228577" eaLnBrk="0" hangingPunct="0">
              <a:defRPr sz="2000" i="1">
                <a:solidFill>
                  <a:schemeClr val="tx1"/>
                </a:solidFill>
                <a:latin typeface="Arial" pitchFamily="34" charset="0"/>
                <a:ea typeface="ＭＳ Ｐゴシック" pitchFamily="34" charset="-128"/>
              </a:defRPr>
            </a:lvl4pPr>
            <a:lvl5pPr marL="2057190" indent="-228577" eaLnBrk="0" hangingPunct="0">
              <a:defRPr sz="2000" i="1">
                <a:solidFill>
                  <a:schemeClr val="tx1"/>
                </a:solidFill>
                <a:latin typeface="Arial" pitchFamily="34" charset="0"/>
                <a:ea typeface="ＭＳ Ｐゴシック" pitchFamily="34" charset="-128"/>
              </a:defRPr>
            </a:lvl5pPr>
            <a:lvl6pPr marL="2514344" indent="-228577" eaLnBrk="0" fontAlgn="base" hangingPunct="0">
              <a:spcBef>
                <a:spcPct val="0"/>
              </a:spcBef>
              <a:spcAft>
                <a:spcPct val="0"/>
              </a:spcAft>
              <a:defRPr sz="2000" i="1">
                <a:solidFill>
                  <a:schemeClr val="tx1"/>
                </a:solidFill>
                <a:latin typeface="Arial" pitchFamily="34" charset="0"/>
                <a:ea typeface="ＭＳ Ｐゴシック" pitchFamily="34" charset="-128"/>
              </a:defRPr>
            </a:lvl6pPr>
            <a:lvl7pPr marL="2971497" indent="-228577" eaLnBrk="0" fontAlgn="base" hangingPunct="0">
              <a:spcBef>
                <a:spcPct val="0"/>
              </a:spcBef>
              <a:spcAft>
                <a:spcPct val="0"/>
              </a:spcAft>
              <a:defRPr sz="2000" i="1">
                <a:solidFill>
                  <a:schemeClr val="tx1"/>
                </a:solidFill>
                <a:latin typeface="Arial" pitchFamily="34" charset="0"/>
                <a:ea typeface="ＭＳ Ｐゴシック" pitchFamily="34" charset="-128"/>
              </a:defRPr>
            </a:lvl7pPr>
            <a:lvl8pPr marL="3428651" indent="-228577" eaLnBrk="0" fontAlgn="base" hangingPunct="0">
              <a:spcBef>
                <a:spcPct val="0"/>
              </a:spcBef>
              <a:spcAft>
                <a:spcPct val="0"/>
              </a:spcAft>
              <a:defRPr sz="2000" i="1">
                <a:solidFill>
                  <a:schemeClr val="tx1"/>
                </a:solidFill>
                <a:latin typeface="Arial" pitchFamily="34" charset="0"/>
                <a:ea typeface="ＭＳ Ｐゴシック" pitchFamily="34" charset="-128"/>
              </a:defRPr>
            </a:lvl8pPr>
            <a:lvl9pPr marL="3885803" indent="-228577" eaLnBrk="0" fontAlgn="base" hangingPunct="0">
              <a:spcBef>
                <a:spcPct val="0"/>
              </a:spcBef>
              <a:spcAft>
                <a:spcPct val="0"/>
              </a:spcAft>
              <a:defRPr sz="2000" i="1">
                <a:solidFill>
                  <a:schemeClr val="tx1"/>
                </a:solidFill>
                <a:latin typeface="Arial" pitchFamily="34" charset="0"/>
                <a:ea typeface="ＭＳ Ｐゴシック" pitchFamily="34" charset="-128"/>
              </a:defRPr>
            </a:lvl9pPr>
          </a:lstStyle>
          <a:p>
            <a:fld id="{862CC4D0-0854-4588-8FCE-1688A2358765}" type="slidenum">
              <a:rPr lang="en-US" sz="1200" i="0"/>
              <a:pPr/>
              <a:t>11</a:t>
            </a:fld>
            <a:endParaRPr lang="en-US" sz="1200" i="0" dirty="0"/>
          </a:p>
        </p:txBody>
      </p:sp>
      <p:sp>
        <p:nvSpPr>
          <p:cNvPr id="2" name="Footer Placeholder 1"/>
          <p:cNvSpPr>
            <a:spLocks noGrp="1"/>
          </p:cNvSpPr>
          <p:nvPr>
            <p:ph type="ftr" sz="quarter" idx="10"/>
          </p:nvPr>
        </p:nvSpPr>
        <p:spPr/>
        <p:txBody>
          <a:bodyPr/>
          <a:lstStyle/>
          <a:p>
            <a:r>
              <a:rPr lang="en-US"/>
              <a:t>http://www.lsta.info/</a:t>
            </a:r>
          </a:p>
        </p:txBody>
      </p:sp>
    </p:spTree>
    <p:extLst>
      <p:ext uri="{BB962C8B-B14F-4D97-AF65-F5344CB8AC3E}">
        <p14:creationId xmlns:p14="http://schemas.microsoft.com/office/powerpoint/2010/main" val="34245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a:t>
            </a:r>
            <a:r>
              <a:rPr lang="en-US" baseline="0" dirty="0"/>
              <a:t> fewer standards</a:t>
            </a:r>
            <a:endParaRPr lang="en-US" dirty="0"/>
          </a:p>
        </p:txBody>
      </p:sp>
      <p:sp>
        <p:nvSpPr>
          <p:cNvPr id="4" name="Slide Number Placeholder 3"/>
          <p:cNvSpPr>
            <a:spLocks noGrp="1"/>
          </p:cNvSpPr>
          <p:nvPr>
            <p:ph type="sldNum" sz="quarter" idx="10"/>
          </p:nvPr>
        </p:nvSpPr>
        <p:spPr/>
        <p:txBody>
          <a:bodyPr/>
          <a:lstStyle/>
          <a:p>
            <a:fld id="{33DD0547-2F24-4D1C-BEAE-9B1E66452C78}" type="slidenum">
              <a:rPr lang="en-US" smtClean="0"/>
              <a:t>15</a:t>
            </a:fld>
            <a:endParaRPr lang="en-US"/>
          </a:p>
        </p:txBody>
      </p:sp>
      <p:sp>
        <p:nvSpPr>
          <p:cNvPr id="5" name="Footer Placeholder 4"/>
          <p:cNvSpPr>
            <a:spLocks noGrp="1"/>
          </p:cNvSpPr>
          <p:nvPr>
            <p:ph type="ftr" sz="quarter" idx="11"/>
          </p:nvPr>
        </p:nvSpPr>
        <p:spPr/>
        <p:txBody>
          <a:bodyPr/>
          <a:lstStyle/>
          <a:p>
            <a:r>
              <a:rPr lang="en-US"/>
              <a:t>http://www.lsta.info/</a:t>
            </a:r>
          </a:p>
        </p:txBody>
      </p:sp>
    </p:spTree>
    <p:extLst>
      <p:ext uri="{BB962C8B-B14F-4D97-AF65-F5344CB8AC3E}">
        <p14:creationId xmlns:p14="http://schemas.microsoft.com/office/powerpoint/2010/main" val="239763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trainings you are doing at the Summit, as well as those held over the summer will all focus on Phase 1. Be clear about</a:t>
            </a:r>
            <a:r>
              <a:rPr lang="en-US" baseline="0" dirty="0" smtClean="0"/>
              <a:t> this to participants.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17</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91298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125" name="Shape 12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fld id="{00000000-1234-1234-1234-123412341234}" type="slidenum">
              <a:rPr lang="en-US"/>
              <a:pPr/>
              <a:t>18</a:t>
            </a:fld>
            <a:endParaRPr lang="en-US" dirty="0"/>
          </a:p>
        </p:txBody>
      </p:sp>
    </p:spTree>
    <p:extLst>
      <p:ext uri="{BB962C8B-B14F-4D97-AF65-F5344CB8AC3E}">
        <p14:creationId xmlns:p14="http://schemas.microsoft.com/office/powerpoint/2010/main" val="291663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should add</a:t>
            </a:r>
            <a:r>
              <a:rPr lang="en-US" baseline="0" dirty="0"/>
              <a:t> info</a:t>
            </a:r>
            <a:endParaRPr lang="en-US" dirty="0"/>
          </a:p>
        </p:txBody>
      </p:sp>
      <p:sp>
        <p:nvSpPr>
          <p:cNvPr id="4" name="Slide Number Placeholder 3"/>
          <p:cNvSpPr>
            <a:spLocks noGrp="1"/>
          </p:cNvSpPr>
          <p:nvPr>
            <p:ph type="sldNum" sz="quarter" idx="10"/>
          </p:nvPr>
        </p:nvSpPr>
        <p:spPr/>
        <p:txBody>
          <a:bodyPr/>
          <a:lstStyle/>
          <a:p>
            <a:fld id="{33DD0547-2F24-4D1C-BEAE-9B1E66452C78}" type="slidenum">
              <a:rPr lang="en-US" smtClean="0"/>
              <a:t>20</a:t>
            </a:fld>
            <a:endParaRPr lang="en-US"/>
          </a:p>
        </p:txBody>
      </p:sp>
      <p:sp>
        <p:nvSpPr>
          <p:cNvPr id="5" name="Footer Placeholder 4"/>
          <p:cNvSpPr>
            <a:spLocks noGrp="1"/>
          </p:cNvSpPr>
          <p:nvPr>
            <p:ph type="ftr" sz="quarter" idx="11"/>
          </p:nvPr>
        </p:nvSpPr>
        <p:spPr/>
        <p:txBody>
          <a:bodyPr/>
          <a:lstStyle/>
          <a:p>
            <a:r>
              <a:rPr lang="en-US"/>
              <a:t>http://www.lsta.info/</a:t>
            </a:r>
          </a:p>
        </p:txBody>
      </p:sp>
    </p:spTree>
    <p:extLst>
      <p:ext uri="{BB962C8B-B14F-4D97-AF65-F5344CB8AC3E}">
        <p14:creationId xmlns:p14="http://schemas.microsoft.com/office/powerpoint/2010/main" val="368320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9DD399D-C2E3-4207-B543-F8949A83DC03}" type="datetime1">
              <a:rPr lang="en-US" smtClean="0"/>
              <a:t>8/2/2017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http://www.lsta.info/</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20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FE324-B3A4-435E-AA21-8299A5B23C30}" type="datetime1">
              <a:rPr lang="en-US" smtClean="0"/>
              <a:t>8/2/2017</a:t>
            </a:fld>
            <a:endParaRPr lang="en-US" dirty="0"/>
          </a:p>
        </p:txBody>
      </p:sp>
      <p:sp>
        <p:nvSpPr>
          <p:cNvPr id="5" name="Footer Placeholder 4"/>
          <p:cNvSpPr>
            <a:spLocks noGrp="1"/>
          </p:cNvSpPr>
          <p:nvPr>
            <p:ph type="ftr" sz="quarter" idx="11"/>
          </p:nvPr>
        </p:nvSpPr>
        <p:spPr/>
        <p:txBody>
          <a:bodyPr/>
          <a:lstStyle/>
          <a:p>
            <a:r>
              <a:rPr lang="en-US"/>
              <a:t>http://www.lsta.info/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526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4F0A-2C0C-4FA2-A73C-FECDFBC685FF}" type="datetime1">
              <a:rPr lang="en-US" smtClean="0"/>
              <a:t>8/2/2017</a:t>
            </a:fld>
            <a:endParaRPr lang="en-US" dirty="0"/>
          </a:p>
        </p:txBody>
      </p:sp>
      <p:sp>
        <p:nvSpPr>
          <p:cNvPr id="5" name="Footer Placeholder 4"/>
          <p:cNvSpPr>
            <a:spLocks noGrp="1"/>
          </p:cNvSpPr>
          <p:nvPr>
            <p:ph type="ftr" sz="quarter" idx="11"/>
          </p:nvPr>
        </p:nvSpPr>
        <p:spPr/>
        <p:txBody>
          <a:bodyPr/>
          <a:lstStyle/>
          <a:p>
            <a:r>
              <a:rPr lang="en-US"/>
              <a:t>http://www.lsta.info/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279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25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75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20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48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16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130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399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2A69E-9285-41C3-B6E2-40C234C333C6}" type="datetime1">
              <a:rPr lang="en-US" smtClean="0"/>
              <a:t>8/2/2017</a:t>
            </a:fld>
            <a:endParaRPr lang="en-US" dirty="0"/>
          </a:p>
        </p:txBody>
      </p:sp>
      <p:sp>
        <p:nvSpPr>
          <p:cNvPr id="5" name="Footer Placeholder 4"/>
          <p:cNvSpPr>
            <a:spLocks noGrp="1"/>
          </p:cNvSpPr>
          <p:nvPr>
            <p:ph type="ftr" sz="quarter" idx="11"/>
          </p:nvPr>
        </p:nvSpPr>
        <p:spPr/>
        <p:txBody>
          <a:bodyPr/>
          <a:lstStyle/>
          <a:p>
            <a:r>
              <a:rPr lang="en-US"/>
              <a:t>http://www.lsta.info/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712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043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053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36D92-175F-4E74-94E6-64598A3C5527}" type="datetimeFigureOut">
              <a:rPr lang="en-US" smtClean="0">
                <a:solidFill>
                  <a:prstClr val="black">
                    <a:tint val="75000"/>
                  </a:prstClr>
                </a:solidFill>
              </a:rPr>
              <a:pPr/>
              <a:t>8/2/2017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CB9059-2FE2-46A4-B2B0-C449AD3C4F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432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3" name="Shape 73"/>
          <p:cNvSpPr txBox="1">
            <a:spLocks noGrp="1"/>
          </p:cNvSpPr>
          <p:nvPr>
            <p:ph type="body" idx="1"/>
          </p:nvPr>
        </p:nvSpPr>
        <p:spPr>
          <a:xfrm>
            <a:off x="609600" y="1600200"/>
            <a:ext cx="10972800" cy="45261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0" y="6356350"/>
            <a:ext cx="28448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lang="en-US" kern="0" dirty="0"/>
          </a:p>
        </p:txBody>
      </p:sp>
      <p:sp>
        <p:nvSpPr>
          <p:cNvPr id="75" name="Shape 75"/>
          <p:cNvSpPr txBox="1">
            <a:spLocks noGrp="1"/>
          </p:cNvSpPr>
          <p:nvPr>
            <p:ph type="ftr" idx="11"/>
          </p:nvPr>
        </p:nvSpPr>
        <p:spPr>
          <a:xfrm>
            <a:off x="4165600" y="6356350"/>
            <a:ext cx="3860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lang="en-US" kern="0" dirty="0"/>
          </a:p>
        </p:txBody>
      </p:sp>
      <p:sp>
        <p:nvSpPr>
          <p:cNvPr id="76" name="Shape 76"/>
          <p:cNvSpPr txBox="1">
            <a:spLocks noGrp="1"/>
          </p:cNvSpPr>
          <p:nvPr>
            <p:ph type="sldNum" idx="12"/>
          </p:nvPr>
        </p:nvSpPr>
        <p:spPr>
          <a:xfrm>
            <a:off x="8737600" y="6356350"/>
            <a:ext cx="2844800" cy="365100"/>
          </a:xfrm>
          <a:prstGeom prst="rect">
            <a:avLst/>
          </a:prstGeom>
          <a:noFill/>
          <a:ln>
            <a:noFill/>
          </a:ln>
        </p:spPr>
        <p:txBody>
          <a:bodyPr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4355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3" name="Shape 73"/>
          <p:cNvSpPr txBox="1">
            <a:spLocks noGrp="1"/>
          </p:cNvSpPr>
          <p:nvPr>
            <p:ph type="body" idx="1"/>
          </p:nvPr>
        </p:nvSpPr>
        <p:spPr>
          <a:xfrm>
            <a:off x="609600" y="1600200"/>
            <a:ext cx="10972800" cy="45261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0" y="6356350"/>
            <a:ext cx="28448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lang="en-US" kern="0" dirty="0"/>
          </a:p>
        </p:txBody>
      </p:sp>
      <p:sp>
        <p:nvSpPr>
          <p:cNvPr id="75" name="Shape 75"/>
          <p:cNvSpPr txBox="1">
            <a:spLocks noGrp="1"/>
          </p:cNvSpPr>
          <p:nvPr>
            <p:ph type="ftr" idx="11"/>
          </p:nvPr>
        </p:nvSpPr>
        <p:spPr>
          <a:xfrm>
            <a:off x="4165600" y="6356350"/>
            <a:ext cx="3860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lang="en-US" kern="0" dirty="0"/>
          </a:p>
        </p:txBody>
      </p:sp>
      <p:sp>
        <p:nvSpPr>
          <p:cNvPr id="76" name="Shape 76"/>
          <p:cNvSpPr txBox="1">
            <a:spLocks noGrp="1"/>
          </p:cNvSpPr>
          <p:nvPr>
            <p:ph type="sldNum" idx="12"/>
          </p:nvPr>
        </p:nvSpPr>
        <p:spPr>
          <a:xfrm>
            <a:off x="8737600" y="6356350"/>
            <a:ext cx="2844800" cy="365100"/>
          </a:xfrm>
          <a:prstGeom prst="rect">
            <a:avLst/>
          </a:prstGeom>
          <a:noFill/>
          <a:ln>
            <a:noFill/>
          </a:ln>
        </p:spPr>
        <p:txBody>
          <a:bodyPr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8409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3" name="Shape 73"/>
          <p:cNvSpPr txBox="1">
            <a:spLocks noGrp="1"/>
          </p:cNvSpPr>
          <p:nvPr>
            <p:ph type="body" idx="1"/>
          </p:nvPr>
        </p:nvSpPr>
        <p:spPr>
          <a:xfrm>
            <a:off x="609600" y="1600200"/>
            <a:ext cx="10972800" cy="45261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0" y="6356350"/>
            <a:ext cx="28448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lang="en-US" kern="0" dirty="0"/>
          </a:p>
        </p:txBody>
      </p:sp>
      <p:sp>
        <p:nvSpPr>
          <p:cNvPr id="75" name="Shape 75"/>
          <p:cNvSpPr txBox="1">
            <a:spLocks noGrp="1"/>
          </p:cNvSpPr>
          <p:nvPr>
            <p:ph type="ftr" idx="11"/>
          </p:nvPr>
        </p:nvSpPr>
        <p:spPr>
          <a:xfrm>
            <a:off x="4165600" y="6356350"/>
            <a:ext cx="3860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lang="en-US" kern="0" dirty="0"/>
          </a:p>
        </p:txBody>
      </p:sp>
      <p:sp>
        <p:nvSpPr>
          <p:cNvPr id="76" name="Shape 76"/>
          <p:cNvSpPr txBox="1">
            <a:spLocks noGrp="1"/>
          </p:cNvSpPr>
          <p:nvPr>
            <p:ph type="sldNum" idx="12"/>
          </p:nvPr>
        </p:nvSpPr>
        <p:spPr>
          <a:xfrm>
            <a:off x="8737600" y="6356350"/>
            <a:ext cx="2844800" cy="365100"/>
          </a:xfrm>
          <a:prstGeom prst="rect">
            <a:avLst/>
          </a:prstGeom>
          <a:noFill/>
          <a:ln>
            <a:noFill/>
          </a:ln>
        </p:spPr>
        <p:txBody>
          <a:bodyPr lIns="91425" tIns="45700" rIns="91425" bIns="45700" anchor="ctr" anchorCtr="0">
            <a:noAutofit/>
          </a:bodyPr>
          <a:lstStyle/>
          <a:p>
            <a:pPr algn="r">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algn="r">
                <a:buClr>
                  <a:srgbClr val="888888"/>
                </a:buClr>
                <a:buSzPct val="25000"/>
                <a:buFont typeface="Calibri"/>
                <a:buNone/>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1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66F90-9ECB-4948-A22F-8BBD396E1616}" type="datetime1">
              <a:rPr lang="en-US" smtClean="0"/>
              <a:t>8/2/2017</a:t>
            </a:fld>
            <a:endParaRPr lang="en-US" dirty="0"/>
          </a:p>
        </p:txBody>
      </p:sp>
      <p:sp>
        <p:nvSpPr>
          <p:cNvPr id="5" name="Footer Placeholder 4"/>
          <p:cNvSpPr>
            <a:spLocks noGrp="1"/>
          </p:cNvSpPr>
          <p:nvPr>
            <p:ph type="ftr" sz="quarter" idx="11"/>
          </p:nvPr>
        </p:nvSpPr>
        <p:spPr/>
        <p:txBody>
          <a:bodyPr/>
          <a:lstStyle/>
          <a:p>
            <a:r>
              <a:rPr lang="en-US"/>
              <a:t>http://www.lsta.info/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7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725892-8575-43B0-A82A-E1B600BAB08B}" type="datetime1">
              <a:rPr lang="en-US" smtClean="0"/>
              <a:t>8/2/2017</a:t>
            </a:fld>
            <a:endParaRPr lang="en-US" dirty="0"/>
          </a:p>
        </p:txBody>
      </p:sp>
      <p:sp>
        <p:nvSpPr>
          <p:cNvPr id="6" name="Footer Placeholder 5"/>
          <p:cNvSpPr>
            <a:spLocks noGrp="1"/>
          </p:cNvSpPr>
          <p:nvPr>
            <p:ph type="ftr" sz="quarter" idx="11"/>
          </p:nvPr>
        </p:nvSpPr>
        <p:spPr/>
        <p:txBody>
          <a:bodyPr/>
          <a:lstStyle/>
          <a:p>
            <a:r>
              <a:rPr lang="en-US"/>
              <a:t>http://www.lsta.info/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778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1BE07-BE37-46A2-84C3-9B776962EA72}" type="datetime1">
              <a:rPr lang="en-US" smtClean="0"/>
              <a:t>8/2/2017</a:t>
            </a:fld>
            <a:endParaRPr lang="en-US" dirty="0"/>
          </a:p>
        </p:txBody>
      </p:sp>
      <p:sp>
        <p:nvSpPr>
          <p:cNvPr id="8" name="Footer Placeholder 7"/>
          <p:cNvSpPr>
            <a:spLocks noGrp="1"/>
          </p:cNvSpPr>
          <p:nvPr>
            <p:ph type="ftr" sz="quarter" idx="11"/>
          </p:nvPr>
        </p:nvSpPr>
        <p:spPr/>
        <p:txBody>
          <a:bodyPr/>
          <a:lstStyle/>
          <a:p>
            <a:r>
              <a:rPr lang="en-US"/>
              <a:t>http://www.lsta.info/</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85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987E8-D65A-4178-9A08-FD40565F4059}" type="datetime1">
              <a:rPr lang="en-US" smtClean="0"/>
              <a:t>8/2/2017</a:t>
            </a:fld>
            <a:endParaRPr lang="en-US" dirty="0"/>
          </a:p>
        </p:txBody>
      </p:sp>
      <p:sp>
        <p:nvSpPr>
          <p:cNvPr id="4" name="Footer Placeholder 3"/>
          <p:cNvSpPr>
            <a:spLocks noGrp="1"/>
          </p:cNvSpPr>
          <p:nvPr>
            <p:ph type="ftr" sz="quarter" idx="11"/>
          </p:nvPr>
        </p:nvSpPr>
        <p:spPr/>
        <p:txBody>
          <a:bodyPr/>
          <a:lstStyle/>
          <a:p>
            <a:r>
              <a:rPr lang="en-US"/>
              <a:t>http://www.lsta.info/</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51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25FFA-BE63-478D-B3E0-A8297CEF889D}" type="datetime1">
              <a:rPr lang="en-US" smtClean="0"/>
              <a:t>8/2/2017</a:t>
            </a:fld>
            <a:endParaRPr lang="en-US" dirty="0"/>
          </a:p>
        </p:txBody>
      </p:sp>
      <p:sp>
        <p:nvSpPr>
          <p:cNvPr id="3" name="Footer Placeholder 2"/>
          <p:cNvSpPr>
            <a:spLocks noGrp="1"/>
          </p:cNvSpPr>
          <p:nvPr>
            <p:ph type="ftr" sz="quarter" idx="11"/>
          </p:nvPr>
        </p:nvSpPr>
        <p:spPr/>
        <p:txBody>
          <a:bodyPr/>
          <a:lstStyle/>
          <a:p>
            <a:r>
              <a:rPr lang="en-US"/>
              <a:t>http://www.lsta.info/</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014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1EC52C-08AA-4E67-BBE7-48A1B332958B}" type="datetime1">
              <a:rPr lang="en-US" smtClean="0"/>
              <a:t>8/2/2017</a:t>
            </a:fld>
            <a:endParaRPr lang="en-US" dirty="0"/>
          </a:p>
        </p:txBody>
      </p:sp>
      <p:sp>
        <p:nvSpPr>
          <p:cNvPr id="6" name="Footer Placeholder 5"/>
          <p:cNvSpPr>
            <a:spLocks noGrp="1"/>
          </p:cNvSpPr>
          <p:nvPr>
            <p:ph type="ftr" sz="quarter" idx="11"/>
          </p:nvPr>
        </p:nvSpPr>
        <p:spPr/>
        <p:txBody>
          <a:bodyPr/>
          <a:lstStyle/>
          <a:p>
            <a:r>
              <a:rPr lang="en-US"/>
              <a:t>http://www.lsta.info/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884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EFD65-64F7-410D-B3D4-54137B43D067}" type="datetime1">
              <a:rPr lang="en-US" smtClean="0"/>
              <a:t>8/2/2017</a:t>
            </a:fld>
            <a:endParaRPr lang="en-US" dirty="0"/>
          </a:p>
        </p:txBody>
      </p:sp>
      <p:sp>
        <p:nvSpPr>
          <p:cNvPr id="6" name="Footer Placeholder 5"/>
          <p:cNvSpPr>
            <a:spLocks noGrp="1"/>
          </p:cNvSpPr>
          <p:nvPr>
            <p:ph type="ftr" sz="quarter" idx="11"/>
          </p:nvPr>
        </p:nvSpPr>
        <p:spPr/>
        <p:txBody>
          <a:bodyPr/>
          <a:lstStyle/>
          <a:p>
            <a:r>
              <a:rPr lang="en-US"/>
              <a:t>http://www.lsta.info/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321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778FA1C-46A3-4B94-927D-A7123B549DB1}" type="datetime1">
              <a:rPr lang="en-US" smtClean="0"/>
              <a:t>8/2/2017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http://www.lsta.info/</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2986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2936D92-175F-4E74-94E6-64598A3C5527}" type="datetimeFigureOut">
              <a:rPr lang="en-US" smtClean="0">
                <a:solidFill>
                  <a:prstClr val="black">
                    <a:tint val="75000"/>
                  </a:prstClr>
                </a:solidFill>
              </a:rPr>
              <a:pPr defTabSz="914400"/>
              <a:t>8/2/2017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FCB9059-2FE2-46A4-B2B0-C449AD3C4FE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472799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pic>
        <p:nvPicPr>
          <p:cNvPr id="14" name="Shape 14" descr="Louisiana Believes (PPT Footer)_Footer.png"/>
          <p:cNvPicPr preferRelativeResize="0"/>
          <p:nvPr/>
        </p:nvPicPr>
        <p:blipFill rotWithShape="1">
          <a:blip r:embed="rId3">
            <a:alphaModFix/>
          </a:blip>
          <a:srcRect/>
          <a:stretch/>
        </p:blipFill>
        <p:spPr>
          <a:xfrm>
            <a:off x="0" y="6320999"/>
            <a:ext cx="12192000" cy="557699"/>
          </a:xfrm>
          <a:prstGeom prst="rect">
            <a:avLst/>
          </a:prstGeom>
          <a:noFill/>
          <a:ln>
            <a:noFill/>
          </a:ln>
        </p:spPr>
      </p:pic>
      <p:pic>
        <p:nvPicPr>
          <p:cNvPr id="15" name="Shape 15"/>
          <p:cNvPicPr preferRelativeResize="0"/>
          <p:nvPr/>
        </p:nvPicPr>
        <p:blipFill rotWithShape="1">
          <a:blip r:embed="rId4">
            <a:alphaModFix/>
          </a:blip>
          <a:srcRect/>
          <a:stretch/>
        </p:blipFill>
        <p:spPr>
          <a:xfrm>
            <a:off x="0" y="0"/>
            <a:ext cx="12192000" cy="1371600"/>
          </a:xfrm>
          <a:prstGeom prst="rect">
            <a:avLst/>
          </a:prstGeom>
          <a:noFill/>
          <a:ln>
            <a:noFill/>
          </a:ln>
        </p:spPr>
      </p:pic>
      <p:sp>
        <p:nvSpPr>
          <p:cNvPr id="16" name="Shape 16"/>
          <p:cNvSpPr txBox="1">
            <a:spLocks noGrp="1"/>
          </p:cNvSpPr>
          <p:nvPr>
            <p:ph type="body" idx="1"/>
          </p:nvPr>
        </p:nvSpPr>
        <p:spPr>
          <a:xfrm>
            <a:off x="203200" y="1447800"/>
            <a:ext cx="11785600" cy="4953000"/>
          </a:xfrm>
          <a:prstGeom prst="rect">
            <a:avLst/>
          </a:prstGeom>
          <a:noFill/>
          <a:ln>
            <a:noFill/>
          </a:ln>
        </p:spPr>
        <p:txBody>
          <a:bodyPr lIns="91425" tIns="91425" rIns="91425" bIns="91425" anchor="t" anchorCtr="0"/>
          <a:lstStyle>
            <a:lvl1pPr marL="230187" marR="0" lvl="0" indent="-26987"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55562"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4612"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9347200" y="6515102"/>
            <a:ext cx="2844800" cy="342899"/>
          </a:xfrm>
          <a:prstGeom prst="rect">
            <a:avLst/>
          </a:prstGeom>
          <a:noFill/>
          <a:ln>
            <a:noFill/>
          </a:ln>
        </p:spPr>
        <p:txBody>
          <a:bodyPr lIns="91425" tIns="45700" rIns="91425" bIns="45700" anchor="ctr" anchorCtr="0">
            <a:noAutofit/>
          </a:bodyPr>
          <a:lstStyle/>
          <a:p>
            <a:pPr algn="r" defTabSz="914400">
              <a:buClr>
                <a:srgbClr val="888888"/>
              </a:buClr>
              <a:buSzPct val="25000"/>
            </a:pPr>
            <a:fld id="{00000000-1234-1234-1234-123412341234}" type="slidenum">
              <a:rPr lang="en-US" sz="1200" kern="0" smtClean="0">
                <a:solidFill>
                  <a:srgbClr val="888888"/>
                </a:solidFill>
                <a:latin typeface="Calibri"/>
                <a:ea typeface="Calibri"/>
                <a:cs typeface="Calibri"/>
                <a:sym typeface="Calibri"/>
              </a:rPr>
              <a:pPr algn="r" defTabSz="914400">
                <a:buClr>
                  <a:srgbClr val="888888"/>
                </a:buClr>
                <a:buSzPct val="25000"/>
              </a:pPr>
              <a:t>‹#›</a:t>
            </a:fld>
            <a:endParaRPr lang="en-US" sz="1200"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89844319"/>
      </p:ext>
    </p:extLst>
  </p:cSld>
  <p:clrMap bg1="lt1" tx1="dk1" bg2="dk2" tx2="lt2" accent1="accent1" accent2="accent2" accent3="accent3" accent4="accent4" accent5="accent5" accent6="accent6" hlink="hlink" folHlink="folHlink"/>
  <p:sldLayoutIdLst>
    <p:sldLayoutId id="214748372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pic>
        <p:nvPicPr>
          <p:cNvPr id="14" name="Shape 14" descr="Louisiana Believes (PPT Footer)_Footer.png"/>
          <p:cNvPicPr preferRelativeResize="0"/>
          <p:nvPr/>
        </p:nvPicPr>
        <p:blipFill rotWithShape="1">
          <a:blip r:embed="rId3">
            <a:alphaModFix/>
          </a:blip>
          <a:srcRect/>
          <a:stretch/>
        </p:blipFill>
        <p:spPr>
          <a:xfrm>
            <a:off x="0" y="6320999"/>
            <a:ext cx="12192000" cy="557699"/>
          </a:xfrm>
          <a:prstGeom prst="rect">
            <a:avLst/>
          </a:prstGeom>
          <a:noFill/>
          <a:ln>
            <a:noFill/>
          </a:ln>
        </p:spPr>
      </p:pic>
      <p:pic>
        <p:nvPicPr>
          <p:cNvPr id="15" name="Shape 15"/>
          <p:cNvPicPr preferRelativeResize="0"/>
          <p:nvPr/>
        </p:nvPicPr>
        <p:blipFill rotWithShape="1">
          <a:blip r:embed="rId4">
            <a:alphaModFix/>
          </a:blip>
          <a:srcRect/>
          <a:stretch/>
        </p:blipFill>
        <p:spPr>
          <a:xfrm>
            <a:off x="0" y="0"/>
            <a:ext cx="12192000" cy="1371600"/>
          </a:xfrm>
          <a:prstGeom prst="rect">
            <a:avLst/>
          </a:prstGeom>
          <a:noFill/>
          <a:ln>
            <a:noFill/>
          </a:ln>
        </p:spPr>
      </p:pic>
      <p:sp>
        <p:nvSpPr>
          <p:cNvPr id="16" name="Shape 16"/>
          <p:cNvSpPr txBox="1">
            <a:spLocks noGrp="1"/>
          </p:cNvSpPr>
          <p:nvPr>
            <p:ph type="body" idx="1"/>
          </p:nvPr>
        </p:nvSpPr>
        <p:spPr>
          <a:xfrm>
            <a:off x="203200" y="1447800"/>
            <a:ext cx="11785600" cy="4953000"/>
          </a:xfrm>
          <a:prstGeom prst="rect">
            <a:avLst/>
          </a:prstGeom>
          <a:noFill/>
          <a:ln>
            <a:noFill/>
          </a:ln>
        </p:spPr>
        <p:txBody>
          <a:bodyPr lIns="91425" tIns="91425" rIns="91425" bIns="91425" anchor="t" anchorCtr="0"/>
          <a:lstStyle>
            <a:lvl1pPr marL="230187" marR="0" lvl="0" indent="-26987"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55562"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4612"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9347200" y="6515102"/>
            <a:ext cx="2844800" cy="342899"/>
          </a:xfrm>
          <a:prstGeom prst="rect">
            <a:avLst/>
          </a:prstGeom>
          <a:noFill/>
          <a:ln>
            <a:noFill/>
          </a:ln>
        </p:spPr>
        <p:txBody>
          <a:bodyPr lIns="91425" tIns="45700" rIns="91425" bIns="45700" anchor="ctr" anchorCtr="0">
            <a:noAutofit/>
          </a:bodyPr>
          <a:lstStyle/>
          <a:p>
            <a:pPr algn="r" defTabSz="914400">
              <a:buClr>
                <a:srgbClr val="888888"/>
              </a:buClr>
              <a:buSzPct val="25000"/>
            </a:pPr>
            <a:fld id="{00000000-1234-1234-1234-123412341234}" type="slidenum">
              <a:rPr lang="en-US" sz="1200" kern="0" smtClean="0">
                <a:solidFill>
                  <a:srgbClr val="888888"/>
                </a:solidFill>
                <a:latin typeface="Calibri"/>
                <a:ea typeface="Calibri"/>
                <a:cs typeface="Calibri"/>
                <a:sym typeface="Calibri"/>
              </a:rPr>
              <a:pPr algn="r" defTabSz="914400">
                <a:buClr>
                  <a:srgbClr val="888888"/>
                </a:buClr>
                <a:buSzPct val="25000"/>
              </a:pPr>
              <a:t>‹#›</a:t>
            </a:fld>
            <a:endParaRPr lang="en-US" sz="1200"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80368181"/>
      </p:ext>
    </p:extLst>
  </p:cSld>
  <p:clrMap bg1="lt1" tx1="dk1" bg2="dk2" tx2="lt2" accent1="accent1" accent2="accent2" accent3="accent3" accent4="accent4" accent5="accent5" accent6="accent6" hlink="hlink" folHlink="folHlink"/>
  <p:sldLayoutIdLst>
    <p:sldLayoutId id="214748372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pic>
        <p:nvPicPr>
          <p:cNvPr id="14" name="Shape 14" descr="Louisiana Believes (PPT Footer)_Footer.png"/>
          <p:cNvPicPr preferRelativeResize="0"/>
          <p:nvPr/>
        </p:nvPicPr>
        <p:blipFill rotWithShape="1">
          <a:blip r:embed="rId3">
            <a:alphaModFix/>
          </a:blip>
          <a:srcRect/>
          <a:stretch/>
        </p:blipFill>
        <p:spPr>
          <a:xfrm>
            <a:off x="0" y="6320999"/>
            <a:ext cx="12192000" cy="557699"/>
          </a:xfrm>
          <a:prstGeom prst="rect">
            <a:avLst/>
          </a:prstGeom>
          <a:noFill/>
          <a:ln>
            <a:noFill/>
          </a:ln>
        </p:spPr>
      </p:pic>
      <p:pic>
        <p:nvPicPr>
          <p:cNvPr id="15" name="Shape 15"/>
          <p:cNvPicPr preferRelativeResize="0"/>
          <p:nvPr/>
        </p:nvPicPr>
        <p:blipFill rotWithShape="1">
          <a:blip r:embed="rId4">
            <a:alphaModFix/>
          </a:blip>
          <a:srcRect/>
          <a:stretch/>
        </p:blipFill>
        <p:spPr>
          <a:xfrm>
            <a:off x="0" y="0"/>
            <a:ext cx="12192000" cy="1371600"/>
          </a:xfrm>
          <a:prstGeom prst="rect">
            <a:avLst/>
          </a:prstGeom>
          <a:noFill/>
          <a:ln>
            <a:noFill/>
          </a:ln>
        </p:spPr>
      </p:pic>
      <p:sp>
        <p:nvSpPr>
          <p:cNvPr id="16" name="Shape 16"/>
          <p:cNvSpPr txBox="1">
            <a:spLocks noGrp="1"/>
          </p:cNvSpPr>
          <p:nvPr>
            <p:ph type="body" idx="1"/>
          </p:nvPr>
        </p:nvSpPr>
        <p:spPr>
          <a:xfrm>
            <a:off x="203200" y="1447800"/>
            <a:ext cx="11785600" cy="4953000"/>
          </a:xfrm>
          <a:prstGeom prst="rect">
            <a:avLst/>
          </a:prstGeom>
          <a:noFill/>
          <a:ln>
            <a:noFill/>
          </a:ln>
        </p:spPr>
        <p:txBody>
          <a:bodyPr lIns="91425" tIns="91425" rIns="91425" bIns="91425" anchor="t" anchorCtr="0"/>
          <a:lstStyle>
            <a:lvl1pPr marL="230187" marR="0" lvl="0" indent="-26987"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461962" marR="0" lvl="1" indent="-55562"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684212" marR="0" lvl="2" indent="-74612"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9347200" y="6515102"/>
            <a:ext cx="2844800" cy="342899"/>
          </a:xfrm>
          <a:prstGeom prst="rect">
            <a:avLst/>
          </a:prstGeom>
          <a:noFill/>
          <a:ln>
            <a:noFill/>
          </a:ln>
        </p:spPr>
        <p:txBody>
          <a:bodyPr lIns="91425" tIns="45700" rIns="91425" bIns="45700" anchor="ctr" anchorCtr="0">
            <a:noAutofit/>
          </a:bodyPr>
          <a:lstStyle/>
          <a:p>
            <a:pPr algn="r" defTabSz="914400">
              <a:buClr>
                <a:srgbClr val="888888"/>
              </a:buClr>
              <a:buSzPct val="25000"/>
            </a:pPr>
            <a:fld id="{00000000-1234-1234-1234-123412341234}" type="slidenum">
              <a:rPr lang="en-US" sz="1200" kern="0" smtClean="0">
                <a:solidFill>
                  <a:srgbClr val="888888"/>
                </a:solidFill>
                <a:latin typeface="Calibri"/>
                <a:ea typeface="Calibri"/>
                <a:cs typeface="Calibri"/>
                <a:sym typeface="Calibri"/>
              </a:rPr>
              <a:pPr algn="r" defTabSz="914400">
                <a:buClr>
                  <a:srgbClr val="888888"/>
                </a:buClr>
                <a:buSzPct val="25000"/>
              </a:pPr>
              <a:t>‹#›</a:t>
            </a:fld>
            <a:endParaRPr lang="en-US" sz="1200"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41738429"/>
      </p:ext>
    </p:extLst>
  </p:cSld>
  <p:clrMap bg1="lt1" tx1="dk1" bg2="dk2" tx2="lt2" accent1="accent1" accent2="accent2" accent3="accent3" accent4="accent4" accent5="accent5" accent6="accent6" hlink="hlink" folHlink="folHlink"/>
  <p:sldLayoutIdLst>
    <p:sldLayoutId id="214748373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www.lsta.inf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sta.inf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lsta.inf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lsta.inf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hyperlink" Target="http://www.louisianabelieves.com/resources/library/k-12-science-resources"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hyperlink" Target="https://www.nap.edu/catalog/13165/a-framework-for-k-12-science-education-practices-crosscutting-concept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nathancotten@tspd.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lsta.inf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hyperlink" Target="https://www.slideshare.net/djharland/ngss-070913-wip5-actual-cop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hyperlink" Target="https://www.nap.edu/catalog/13165/a-framework-for-k-12-science-education-practices-crosscutting-concept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hyperlink" Target="http://www.louisianabelieves.com/resources/library/academic-standard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hyperlink" Target="http://www.nextgenscience.org/three-dimension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lsta.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NEW Louisiana </a:t>
            </a:r>
            <a:r>
              <a:rPr lang="en-US" dirty="0"/>
              <a:t>Science </a:t>
            </a:r>
            <a:r>
              <a:rPr lang="en-US" dirty="0" smtClean="0"/>
              <a:t>Standards</a:t>
            </a:r>
            <a:endParaRPr lang="en-US" dirty="0">
              <a:solidFill>
                <a:srgbClr val="002060"/>
              </a:solidFill>
            </a:endParaRPr>
          </a:p>
        </p:txBody>
      </p:sp>
      <p:sp>
        <p:nvSpPr>
          <p:cNvPr id="3" name="Subtitle 2"/>
          <p:cNvSpPr>
            <a:spLocks noGrp="1"/>
          </p:cNvSpPr>
          <p:nvPr>
            <p:ph type="subTitle" idx="1"/>
          </p:nvPr>
        </p:nvSpPr>
        <p:spPr/>
        <p:txBody>
          <a:bodyPr/>
          <a:lstStyle/>
          <a:p>
            <a:r>
              <a:rPr lang="en-US" dirty="0"/>
              <a:t>Louisiana Science Teachers </a:t>
            </a:r>
            <a:r>
              <a:rPr lang="en-US" dirty="0" smtClean="0"/>
              <a:t>Association</a:t>
            </a:r>
          </a:p>
          <a:p>
            <a:r>
              <a:rPr lang="en-US" dirty="0" smtClean="0"/>
              <a:t>Nathan Cotten, LSTA President</a:t>
            </a:r>
            <a:endParaRPr lang="en-US" dirty="0"/>
          </a:p>
        </p:txBody>
      </p:sp>
      <p:pic>
        <p:nvPicPr>
          <p:cNvPr id="5" name="Picture 4">
            <a:hlinkClick r:id="rId3"/>
          </p:cNvPr>
          <p:cNvPicPr>
            <a:picLocks noChangeAspect="1"/>
          </p:cNvPicPr>
          <p:nvPr/>
        </p:nvPicPr>
        <p:blipFill>
          <a:blip r:embed="rId4"/>
          <a:stretch>
            <a:fillRect/>
          </a:stretch>
        </p:blipFill>
        <p:spPr>
          <a:xfrm>
            <a:off x="7538342" y="4870664"/>
            <a:ext cx="4308054" cy="14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4810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74898"/>
            <a:ext cx="9905998" cy="981681"/>
          </a:xfrm>
        </p:spPr>
        <p:txBody>
          <a:bodyPr/>
          <a:lstStyle/>
          <a:p>
            <a:pPr algn="ctr"/>
            <a:r>
              <a:rPr lang="en-US" dirty="0"/>
              <a:t>Science and Engineering Practices</a:t>
            </a:r>
          </a:p>
        </p:txBody>
      </p:sp>
      <p:sp>
        <p:nvSpPr>
          <p:cNvPr id="3" name="Content Placeholder 2"/>
          <p:cNvSpPr>
            <a:spLocks noGrp="1"/>
          </p:cNvSpPr>
          <p:nvPr>
            <p:ph idx="1"/>
          </p:nvPr>
        </p:nvSpPr>
        <p:spPr>
          <a:xfrm>
            <a:off x="915074" y="1335880"/>
            <a:ext cx="10668000" cy="4648200"/>
          </a:xfrm>
        </p:spPr>
        <p:txBody>
          <a:bodyPr>
            <a:noAutofit/>
          </a:bodyPr>
          <a:lstStyle/>
          <a:p>
            <a:r>
              <a:rPr lang="en-US" sz="2800" dirty="0"/>
              <a:t>The </a:t>
            </a:r>
            <a:r>
              <a:rPr lang="en-US" sz="2800" u="sng" dirty="0"/>
              <a:t>8</a:t>
            </a:r>
            <a:r>
              <a:rPr lang="en-US" sz="2800" dirty="0"/>
              <a:t> science and engineering practices are: </a:t>
            </a:r>
          </a:p>
          <a:p>
            <a:pPr marL="822960" lvl="1" indent="-457200">
              <a:buFont typeface="+mj-lt"/>
              <a:buAutoNum type="arabicPeriod"/>
            </a:pPr>
            <a:r>
              <a:rPr lang="en-US" sz="2400" dirty="0"/>
              <a:t>Ask questions (science) and define problems (engineering)</a:t>
            </a:r>
          </a:p>
          <a:p>
            <a:pPr marL="822960" lvl="1" indent="-457200">
              <a:buFont typeface="+mj-lt"/>
              <a:buAutoNum type="arabicPeriod"/>
            </a:pPr>
            <a:r>
              <a:rPr lang="en-US" sz="2400" dirty="0"/>
              <a:t>Develop and use models </a:t>
            </a:r>
          </a:p>
          <a:p>
            <a:pPr marL="822960" lvl="1" indent="-457200">
              <a:buFont typeface="+mj-lt"/>
              <a:buAutoNum type="arabicPeriod"/>
            </a:pPr>
            <a:r>
              <a:rPr lang="en-US" sz="2400" dirty="0"/>
              <a:t>Plan and conduct investigations </a:t>
            </a:r>
          </a:p>
          <a:p>
            <a:pPr marL="822960" lvl="1" indent="-457200">
              <a:buFont typeface="+mj-lt"/>
              <a:buAutoNum type="arabicPeriod"/>
            </a:pPr>
            <a:r>
              <a:rPr lang="en-US" sz="2400" dirty="0"/>
              <a:t>Analyze and interpret data </a:t>
            </a:r>
          </a:p>
          <a:p>
            <a:pPr marL="822960" lvl="1" indent="-457200">
              <a:buFont typeface="+mj-lt"/>
              <a:buAutoNum type="arabicPeriod"/>
            </a:pPr>
            <a:r>
              <a:rPr lang="en-US" sz="2400" dirty="0"/>
              <a:t>Use mathematical and computational thinking </a:t>
            </a:r>
          </a:p>
          <a:p>
            <a:pPr marL="822960" lvl="1" indent="-457200">
              <a:buFont typeface="+mj-lt"/>
              <a:buAutoNum type="arabicPeriod"/>
            </a:pPr>
            <a:r>
              <a:rPr lang="en-US" sz="2400" dirty="0"/>
              <a:t>Construct explanations (science) and design solutions (engineering)</a:t>
            </a:r>
          </a:p>
          <a:p>
            <a:pPr marL="822960" lvl="1" indent="-457200">
              <a:buFont typeface="+mj-lt"/>
              <a:buAutoNum type="arabicPeriod"/>
            </a:pPr>
            <a:r>
              <a:rPr lang="en-US" sz="2400" dirty="0"/>
              <a:t>Engage in scientific argument from evidence </a:t>
            </a:r>
          </a:p>
          <a:p>
            <a:pPr marL="822960" lvl="1" indent="-457200">
              <a:buFont typeface="+mj-lt"/>
              <a:buAutoNum type="arabicPeriod"/>
            </a:pPr>
            <a:r>
              <a:rPr lang="en-US" sz="2400" dirty="0"/>
              <a:t>Obtain, evaluate, and communicate information </a:t>
            </a:r>
          </a:p>
        </p:txBody>
      </p:sp>
      <p:sp>
        <p:nvSpPr>
          <p:cNvPr id="6" name="Footer Placeholder 5"/>
          <p:cNvSpPr>
            <a:spLocks noGrp="1"/>
          </p:cNvSpPr>
          <p:nvPr>
            <p:ph type="ftr" sz="quarter" idx="11"/>
          </p:nvPr>
        </p:nvSpPr>
        <p:spPr>
          <a:xfrm>
            <a:off x="380919" y="6136773"/>
            <a:ext cx="1701377" cy="365125"/>
          </a:xfrm>
        </p:spPr>
        <p:txBody>
          <a:bodyPr/>
          <a:lstStyle/>
          <a:p>
            <a:r>
              <a:rPr lang="en-US" dirty="0">
                <a:hlinkClick r:id="rId2"/>
              </a:rPr>
              <a:t>http://www.lsta.info</a:t>
            </a:r>
            <a:r>
              <a:rPr lang="en-US" dirty="0" smtClean="0">
                <a:hlinkClick r:id="rId2"/>
              </a:rPr>
              <a:t>/</a:t>
            </a:r>
            <a:endParaRPr lang="en-US" dirty="0"/>
          </a:p>
        </p:txBody>
      </p:sp>
      <p:sp>
        <p:nvSpPr>
          <p:cNvPr id="4" name="Slide Number Placeholder 3"/>
          <p:cNvSpPr>
            <a:spLocks noGrp="1"/>
          </p:cNvSpPr>
          <p:nvPr>
            <p:ph type="sldNum" sz="quarter" idx="12"/>
          </p:nvPr>
        </p:nvSpPr>
        <p:spPr/>
        <p:txBody>
          <a:bodyPr/>
          <a:lstStyle/>
          <a:p>
            <a:fld id="{299542E4-2CCF-42F6-9D92-ED568035133D}" type="slidenum">
              <a:rPr lang="en-US" smtClean="0"/>
              <a:pPr/>
              <a:t>10</a:t>
            </a:fld>
            <a:endParaRPr lang="en-US"/>
          </a:p>
        </p:txBody>
      </p:sp>
    </p:spTree>
    <p:extLst>
      <p:ext uri="{BB962C8B-B14F-4D97-AF65-F5344CB8AC3E}">
        <p14:creationId xmlns:p14="http://schemas.microsoft.com/office/powerpoint/2010/main" val="413502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8191303"/>
              </p:ext>
            </p:extLst>
          </p:nvPr>
        </p:nvGraphicFramePr>
        <p:xfrm>
          <a:off x="868680" y="271604"/>
          <a:ext cx="10515599" cy="6317349"/>
        </p:xfrm>
        <a:graphic>
          <a:graphicData uri="http://schemas.openxmlformats.org/drawingml/2006/table">
            <a:tbl>
              <a:tblPr firstRow="1" firstCol="1" bandRow="1"/>
              <a:tblGrid>
                <a:gridCol w="3213100">
                  <a:extLst>
                    <a:ext uri="{9D8B030D-6E8A-4147-A177-3AD203B41FA5}">
                      <a16:colId xmlns:a16="http://schemas.microsoft.com/office/drawing/2014/main" val="20000"/>
                    </a:ext>
                  </a:extLst>
                </a:gridCol>
                <a:gridCol w="3894666">
                  <a:extLst>
                    <a:ext uri="{9D8B030D-6E8A-4147-A177-3AD203B41FA5}">
                      <a16:colId xmlns:a16="http://schemas.microsoft.com/office/drawing/2014/main" val="20001"/>
                    </a:ext>
                  </a:extLst>
                </a:gridCol>
                <a:gridCol w="3407833">
                  <a:extLst>
                    <a:ext uri="{9D8B030D-6E8A-4147-A177-3AD203B41FA5}">
                      <a16:colId xmlns:a16="http://schemas.microsoft.com/office/drawing/2014/main" val="20002"/>
                    </a:ext>
                  </a:extLst>
                </a:gridCol>
              </a:tblGrid>
              <a:tr h="489278">
                <a:tc gridSpan="3">
                  <a:txBody>
                    <a:bodyPr/>
                    <a:lstStyle/>
                    <a:p>
                      <a:pPr marL="0" marR="0" algn="ctr">
                        <a:spcBef>
                          <a:spcPts val="0"/>
                        </a:spcBef>
                        <a:spcAft>
                          <a:spcPts val="0"/>
                        </a:spcAft>
                      </a:pPr>
                      <a:r>
                        <a:rPr lang="en-US" sz="2800" b="1" dirty="0">
                          <a:solidFill>
                            <a:srgbClr val="FFFFFF"/>
                          </a:solidFill>
                          <a:effectLst/>
                          <a:latin typeface="+mj-lt"/>
                          <a:ea typeface="Calibri"/>
                          <a:cs typeface="Calibri"/>
                        </a:rPr>
                        <a:t>Practices in Different Disciplines</a:t>
                      </a:r>
                      <a:endParaRPr lang="en-US" sz="2800" dirty="0">
                        <a:solidFill>
                          <a:srgbClr val="000000"/>
                        </a:solidFill>
                        <a:effectLst/>
                        <a:latin typeface="+mj-lt"/>
                        <a:ea typeface="Calibri"/>
                      </a:endParaRPr>
                    </a:p>
                  </a:txBody>
                  <a:tcPr marL="47999" marR="47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28071">
                <a:tc>
                  <a:txBody>
                    <a:bodyPr/>
                    <a:lstStyle/>
                    <a:p>
                      <a:pPr marL="0" marR="0" algn="ctr">
                        <a:spcBef>
                          <a:spcPts val="0"/>
                        </a:spcBef>
                        <a:spcAft>
                          <a:spcPts val="0"/>
                        </a:spcAft>
                      </a:pPr>
                      <a:r>
                        <a:rPr lang="en-US" sz="2800" b="1" dirty="0">
                          <a:solidFill>
                            <a:srgbClr val="000000"/>
                          </a:solidFill>
                          <a:effectLst/>
                          <a:latin typeface="+mj-lt"/>
                          <a:ea typeface="Calibri"/>
                          <a:cs typeface="Calibri"/>
                        </a:rPr>
                        <a:t>Math</a:t>
                      </a:r>
                      <a:endParaRPr lang="en-US" sz="2400" b="1" dirty="0">
                        <a:solidFill>
                          <a:srgbClr val="000000"/>
                        </a:solidFill>
                        <a:effectLst/>
                        <a:latin typeface="+mj-lt"/>
                        <a:ea typeface="Calibri"/>
                        <a:cs typeface="Calibri"/>
                      </a:endParaRPr>
                    </a:p>
                    <a:p>
                      <a:pPr marL="398463" indent="-398463">
                        <a:spcAft>
                          <a:spcPts val="600"/>
                        </a:spcAft>
                      </a:pPr>
                      <a:r>
                        <a:rPr lang="en-US" sz="1800" b="0" i="0" u="none" strike="noStrike" kern="1200" baseline="0" dirty="0">
                          <a:solidFill>
                            <a:schemeClr val="tx1"/>
                          </a:solidFill>
                          <a:latin typeface="+mj-lt"/>
                          <a:ea typeface="+mn-ea"/>
                          <a:cs typeface="+mn-cs"/>
                        </a:rPr>
                        <a:t>M1. Make sense of </a:t>
                      </a:r>
                      <a:r>
                        <a:rPr lang="en-US" sz="1800" b="0" i="0" u="none" strike="noStrike" kern="1200" baseline="0" dirty="0">
                          <a:solidFill>
                            <a:srgbClr val="FF0000"/>
                          </a:solidFill>
                          <a:latin typeface="+mj-lt"/>
                          <a:ea typeface="+mn-ea"/>
                          <a:cs typeface="+mn-cs"/>
                        </a:rPr>
                        <a:t>problems</a:t>
                      </a:r>
                      <a:r>
                        <a:rPr lang="en-US" sz="1800" b="0" i="0" u="none" strike="noStrike" kern="1200" baseline="0" dirty="0">
                          <a:solidFill>
                            <a:schemeClr val="tx1"/>
                          </a:solidFill>
                          <a:latin typeface="+mj-lt"/>
                          <a:ea typeface="+mn-ea"/>
                          <a:cs typeface="+mn-cs"/>
                        </a:rPr>
                        <a:t> and persevere in solving them. </a:t>
                      </a:r>
                    </a:p>
                    <a:p>
                      <a:pPr marL="398463" indent="-398463">
                        <a:spcAft>
                          <a:spcPts val="600"/>
                        </a:spcAft>
                      </a:pPr>
                      <a:r>
                        <a:rPr lang="en-US" sz="1800" b="0" i="0" u="none" strike="noStrike" kern="1200" baseline="0" dirty="0">
                          <a:solidFill>
                            <a:schemeClr val="tx1"/>
                          </a:solidFill>
                          <a:latin typeface="+mj-lt"/>
                          <a:ea typeface="+mn-ea"/>
                          <a:cs typeface="+mn-cs"/>
                        </a:rPr>
                        <a:t>M2. Reason abstractly and quantitatively. </a:t>
                      </a:r>
                    </a:p>
                    <a:p>
                      <a:pPr marL="398463" indent="-398463">
                        <a:spcAft>
                          <a:spcPts val="600"/>
                        </a:spcAft>
                      </a:pPr>
                      <a:r>
                        <a:rPr lang="en-US" sz="1800" b="0" i="0" u="none" strike="noStrike" kern="1200" baseline="0" dirty="0">
                          <a:solidFill>
                            <a:schemeClr val="tx1"/>
                          </a:solidFill>
                          <a:latin typeface="+mj-lt"/>
                          <a:ea typeface="+mn-ea"/>
                          <a:cs typeface="+mn-cs"/>
                        </a:rPr>
                        <a:t>M3. Construct viable </a:t>
                      </a:r>
                      <a:r>
                        <a:rPr lang="en-US" sz="1800" b="0" i="0" u="none" strike="noStrike" kern="1200" baseline="0" dirty="0">
                          <a:solidFill>
                            <a:srgbClr val="FF0000"/>
                          </a:solidFill>
                          <a:latin typeface="+mj-lt"/>
                          <a:ea typeface="+mn-ea"/>
                          <a:cs typeface="+mn-cs"/>
                        </a:rPr>
                        <a:t>arguments </a:t>
                      </a:r>
                      <a:r>
                        <a:rPr lang="en-US" sz="1800" b="0" i="0" u="none" strike="noStrike" kern="1200" baseline="0" dirty="0">
                          <a:solidFill>
                            <a:schemeClr val="tx1"/>
                          </a:solidFill>
                          <a:latin typeface="+mj-lt"/>
                          <a:ea typeface="+mn-ea"/>
                          <a:cs typeface="+mn-cs"/>
                        </a:rPr>
                        <a:t>and </a:t>
                      </a:r>
                      <a:r>
                        <a:rPr lang="en-US" sz="1800" b="0" i="0" u="none" strike="noStrike" kern="1200" baseline="0" dirty="0">
                          <a:solidFill>
                            <a:srgbClr val="FF0000"/>
                          </a:solidFill>
                          <a:latin typeface="+mj-lt"/>
                          <a:ea typeface="+mn-ea"/>
                          <a:cs typeface="+mn-cs"/>
                        </a:rPr>
                        <a:t>critique</a:t>
                      </a:r>
                      <a:r>
                        <a:rPr lang="en-US" sz="1800" b="0" i="0" u="none" strike="noStrike" kern="1200" baseline="0" dirty="0">
                          <a:solidFill>
                            <a:schemeClr val="tx1"/>
                          </a:solidFill>
                          <a:latin typeface="+mj-lt"/>
                          <a:ea typeface="+mn-ea"/>
                          <a:cs typeface="+mn-cs"/>
                        </a:rPr>
                        <a:t> the reasoning of others. </a:t>
                      </a:r>
                    </a:p>
                    <a:p>
                      <a:pPr marL="398463" indent="-398463">
                        <a:spcAft>
                          <a:spcPts val="600"/>
                        </a:spcAft>
                      </a:pPr>
                      <a:r>
                        <a:rPr lang="en-US" sz="1800" b="0" i="0" u="none" strike="noStrike" kern="1200" baseline="0" dirty="0">
                          <a:solidFill>
                            <a:schemeClr val="tx1"/>
                          </a:solidFill>
                          <a:latin typeface="+mj-lt"/>
                          <a:ea typeface="+mn-ea"/>
                          <a:cs typeface="+mn-cs"/>
                        </a:rPr>
                        <a:t>M4. </a:t>
                      </a:r>
                      <a:r>
                        <a:rPr lang="en-US" sz="1800" b="0" i="0" u="none" strike="noStrike" kern="1200" baseline="0" dirty="0">
                          <a:solidFill>
                            <a:srgbClr val="FF0000"/>
                          </a:solidFill>
                          <a:latin typeface="+mj-lt"/>
                          <a:ea typeface="+mn-ea"/>
                          <a:cs typeface="+mn-cs"/>
                        </a:rPr>
                        <a:t>Model</a:t>
                      </a:r>
                      <a:r>
                        <a:rPr lang="en-US" sz="1800" b="0" i="0" u="none" strike="noStrike" kern="1200" baseline="0" dirty="0">
                          <a:solidFill>
                            <a:schemeClr val="tx1"/>
                          </a:solidFill>
                          <a:latin typeface="+mj-lt"/>
                          <a:ea typeface="+mn-ea"/>
                          <a:cs typeface="+mn-cs"/>
                        </a:rPr>
                        <a:t> with mathematics. </a:t>
                      </a:r>
                    </a:p>
                    <a:p>
                      <a:pPr marL="398463" indent="-398463">
                        <a:spcAft>
                          <a:spcPts val="600"/>
                        </a:spcAft>
                      </a:pPr>
                      <a:r>
                        <a:rPr lang="en-US" sz="1800" b="0" i="0" u="none" strike="noStrike" kern="1200" baseline="0" dirty="0">
                          <a:solidFill>
                            <a:schemeClr val="tx1"/>
                          </a:solidFill>
                          <a:latin typeface="+mj-lt"/>
                          <a:ea typeface="+mn-ea"/>
                          <a:cs typeface="+mn-cs"/>
                        </a:rPr>
                        <a:t>M5. Use appropriate tools strategically. </a:t>
                      </a:r>
                    </a:p>
                    <a:p>
                      <a:pPr marL="398463" indent="-398463">
                        <a:spcAft>
                          <a:spcPts val="600"/>
                        </a:spcAft>
                      </a:pPr>
                      <a:r>
                        <a:rPr lang="en-US" sz="1800" b="0" i="0" u="none" strike="noStrike" kern="1200" baseline="0" dirty="0">
                          <a:solidFill>
                            <a:schemeClr val="tx1"/>
                          </a:solidFill>
                          <a:latin typeface="+mj-lt"/>
                          <a:ea typeface="+mn-ea"/>
                          <a:cs typeface="+mn-cs"/>
                        </a:rPr>
                        <a:t>M6. Attend to precision. </a:t>
                      </a:r>
                    </a:p>
                    <a:p>
                      <a:pPr marL="398463" indent="-398463">
                        <a:spcAft>
                          <a:spcPts val="600"/>
                        </a:spcAft>
                      </a:pPr>
                      <a:r>
                        <a:rPr lang="en-US" sz="1800" b="0" i="0" u="none" strike="noStrike" kern="1200" baseline="0" dirty="0">
                          <a:solidFill>
                            <a:schemeClr val="tx1"/>
                          </a:solidFill>
                          <a:latin typeface="+mj-lt"/>
                          <a:ea typeface="+mn-ea"/>
                          <a:cs typeface="+mn-cs"/>
                        </a:rPr>
                        <a:t>M7. Look for and make use of structure. </a:t>
                      </a:r>
                    </a:p>
                    <a:p>
                      <a:pPr marL="398463" indent="-398463">
                        <a:spcAft>
                          <a:spcPts val="600"/>
                        </a:spcAft>
                      </a:pPr>
                      <a:r>
                        <a:rPr lang="en-US" sz="1800" b="0" i="0" u="none" strike="noStrike" kern="1200" baseline="0" dirty="0">
                          <a:solidFill>
                            <a:schemeClr val="tx1"/>
                          </a:solidFill>
                          <a:latin typeface="+mj-lt"/>
                          <a:ea typeface="+mn-ea"/>
                          <a:cs typeface="+mn-cs"/>
                        </a:rPr>
                        <a:t>M8. Look for and express regularity in repeated reasoning. </a:t>
                      </a:r>
                      <a:endParaRPr lang="en-US" sz="1800" dirty="0">
                        <a:solidFill>
                          <a:srgbClr val="000000"/>
                        </a:solidFill>
                        <a:effectLst/>
                        <a:latin typeface="+mj-lt"/>
                        <a:ea typeface="Calibri"/>
                      </a:endParaRPr>
                    </a:p>
                  </a:txBody>
                  <a:tcPr marL="47999" marR="4799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alpha val="50000"/>
                      </a:srgbClr>
                    </a:solidFill>
                  </a:tcPr>
                </a:tc>
                <a:tc>
                  <a:txBody>
                    <a:bodyPr/>
                    <a:lstStyle/>
                    <a:p>
                      <a:pPr marL="0" marR="0" algn="ctr">
                        <a:spcBef>
                          <a:spcPts val="0"/>
                        </a:spcBef>
                        <a:spcAft>
                          <a:spcPts val="0"/>
                        </a:spcAft>
                      </a:pPr>
                      <a:r>
                        <a:rPr lang="en-US" sz="2800" b="1" dirty="0">
                          <a:solidFill>
                            <a:srgbClr val="000000"/>
                          </a:solidFill>
                          <a:effectLst/>
                          <a:latin typeface="+mj-lt"/>
                          <a:ea typeface="Calibri"/>
                          <a:cs typeface="Calibri"/>
                        </a:rPr>
                        <a:t>Science</a:t>
                      </a:r>
                      <a:endParaRPr lang="en-US" sz="2400" b="0" dirty="0">
                        <a:solidFill>
                          <a:srgbClr val="000000"/>
                        </a:solidFill>
                        <a:effectLst/>
                        <a:latin typeface="+mj-lt"/>
                        <a:ea typeface="Calibri"/>
                        <a:cs typeface="+mn-cs"/>
                      </a:endParaRPr>
                    </a:p>
                    <a:p>
                      <a:pPr marL="344488" indent="-344488">
                        <a:spcAft>
                          <a:spcPts val="600"/>
                        </a:spcAft>
                      </a:pPr>
                      <a:r>
                        <a:rPr lang="en-US" sz="1800" b="0" i="0" u="none" strike="noStrike" kern="1200" baseline="0" dirty="0">
                          <a:solidFill>
                            <a:schemeClr val="tx1"/>
                          </a:solidFill>
                          <a:latin typeface="+mj-lt"/>
                          <a:ea typeface="+mn-ea"/>
                          <a:cs typeface="+mn-cs"/>
                        </a:rPr>
                        <a:t>S1. Asking questions (for science) and defining </a:t>
                      </a:r>
                      <a:r>
                        <a:rPr lang="en-US" sz="1800" b="0" i="0" u="none" strike="noStrike" kern="1200" baseline="0" dirty="0">
                          <a:solidFill>
                            <a:srgbClr val="FF0000"/>
                          </a:solidFill>
                          <a:latin typeface="+mj-lt"/>
                          <a:ea typeface="+mn-ea"/>
                          <a:cs typeface="+mn-cs"/>
                        </a:rPr>
                        <a:t>problems</a:t>
                      </a:r>
                      <a:r>
                        <a:rPr lang="en-US" sz="1800" b="0" i="0" u="none" strike="noStrike" kern="1200" baseline="0" dirty="0">
                          <a:solidFill>
                            <a:schemeClr val="tx1"/>
                          </a:solidFill>
                          <a:latin typeface="+mj-lt"/>
                          <a:ea typeface="+mn-ea"/>
                          <a:cs typeface="+mn-cs"/>
                        </a:rPr>
                        <a:t> (for engineering). </a:t>
                      </a:r>
                    </a:p>
                    <a:p>
                      <a:pPr marL="344488" indent="-344488">
                        <a:spcAft>
                          <a:spcPts val="600"/>
                        </a:spcAft>
                      </a:pPr>
                      <a:r>
                        <a:rPr lang="en-US" sz="1800" b="0" i="0" u="none" strike="noStrike" kern="1200" baseline="0" dirty="0">
                          <a:solidFill>
                            <a:schemeClr val="tx1"/>
                          </a:solidFill>
                          <a:latin typeface="+mj-lt"/>
                          <a:ea typeface="+mn-ea"/>
                          <a:cs typeface="+mn-cs"/>
                        </a:rPr>
                        <a:t>S2. Developing and using </a:t>
                      </a:r>
                      <a:r>
                        <a:rPr lang="en-US" sz="1800" b="0" i="0" u="none" strike="noStrike" kern="1200" baseline="0" dirty="0">
                          <a:solidFill>
                            <a:srgbClr val="FF0000"/>
                          </a:solidFill>
                          <a:latin typeface="+mj-lt"/>
                          <a:ea typeface="+mn-ea"/>
                          <a:cs typeface="+mn-cs"/>
                        </a:rPr>
                        <a:t>models</a:t>
                      </a:r>
                      <a:r>
                        <a:rPr lang="en-US" sz="1800" b="0" i="0" u="none" strike="noStrike" kern="1200" baseline="0" dirty="0">
                          <a:solidFill>
                            <a:schemeClr val="tx1"/>
                          </a:solidFill>
                          <a:latin typeface="+mj-lt"/>
                          <a:ea typeface="+mn-ea"/>
                          <a:cs typeface="+mn-cs"/>
                        </a:rPr>
                        <a:t>. </a:t>
                      </a:r>
                    </a:p>
                    <a:p>
                      <a:pPr marL="344488" indent="-344488">
                        <a:spcAft>
                          <a:spcPts val="600"/>
                        </a:spcAft>
                      </a:pPr>
                      <a:r>
                        <a:rPr lang="en-US" sz="1800" b="0" i="0" u="none" strike="noStrike" kern="1200" baseline="0" dirty="0">
                          <a:solidFill>
                            <a:schemeClr val="tx1"/>
                          </a:solidFill>
                          <a:latin typeface="+mj-lt"/>
                          <a:ea typeface="+mn-ea"/>
                          <a:cs typeface="+mn-cs"/>
                        </a:rPr>
                        <a:t>S3. Planning and carrying out investigations. </a:t>
                      </a:r>
                    </a:p>
                    <a:p>
                      <a:pPr marL="344488" indent="-344488">
                        <a:spcAft>
                          <a:spcPts val="600"/>
                        </a:spcAft>
                      </a:pPr>
                      <a:r>
                        <a:rPr lang="en-US" sz="1800" b="0" i="0" u="none" strike="noStrike" kern="1200" baseline="0" dirty="0">
                          <a:solidFill>
                            <a:schemeClr val="tx1"/>
                          </a:solidFill>
                          <a:latin typeface="+mj-lt"/>
                          <a:ea typeface="+mn-ea"/>
                          <a:cs typeface="+mn-cs"/>
                        </a:rPr>
                        <a:t>S4. Analyzing and interpreting data. </a:t>
                      </a:r>
                    </a:p>
                    <a:p>
                      <a:pPr marL="344488" indent="-344488">
                        <a:spcAft>
                          <a:spcPts val="600"/>
                        </a:spcAft>
                      </a:pPr>
                      <a:r>
                        <a:rPr lang="en-US" sz="1800" b="0" i="0" u="none" strike="noStrike" kern="1200" baseline="0" dirty="0">
                          <a:solidFill>
                            <a:schemeClr val="tx1"/>
                          </a:solidFill>
                          <a:latin typeface="+mj-lt"/>
                          <a:ea typeface="+mn-ea"/>
                          <a:cs typeface="+mn-cs"/>
                        </a:rPr>
                        <a:t>S5. </a:t>
                      </a:r>
                      <a:r>
                        <a:rPr lang="en-US" sz="1800" b="0" i="0" u="none" strike="noStrike" kern="1200" baseline="0" dirty="0">
                          <a:solidFill>
                            <a:srgbClr val="FF0000"/>
                          </a:solidFill>
                          <a:latin typeface="+mj-lt"/>
                          <a:ea typeface="+mn-ea"/>
                          <a:cs typeface="+mn-cs"/>
                        </a:rPr>
                        <a:t>Using</a:t>
                      </a:r>
                      <a:r>
                        <a:rPr lang="en-US" sz="1800" b="0" i="0" u="none" strike="noStrike" kern="1200" baseline="0" dirty="0">
                          <a:solidFill>
                            <a:schemeClr val="tx1"/>
                          </a:solidFill>
                          <a:latin typeface="+mj-lt"/>
                          <a:ea typeface="+mn-ea"/>
                          <a:cs typeface="+mn-cs"/>
                        </a:rPr>
                        <a:t> mathematics, information and computer </a:t>
                      </a:r>
                      <a:r>
                        <a:rPr lang="en-US" sz="1800" b="0" i="0" u="none" strike="noStrike" kern="1200" baseline="0" dirty="0">
                          <a:solidFill>
                            <a:srgbClr val="FF0000"/>
                          </a:solidFill>
                          <a:latin typeface="+mj-lt"/>
                          <a:ea typeface="+mn-ea"/>
                          <a:cs typeface="+mn-cs"/>
                        </a:rPr>
                        <a:t>technology</a:t>
                      </a:r>
                      <a:r>
                        <a:rPr lang="en-US" sz="1800" b="0" i="0" u="none" strike="noStrike" kern="1200" baseline="0" dirty="0">
                          <a:solidFill>
                            <a:schemeClr val="tx1"/>
                          </a:solidFill>
                          <a:latin typeface="+mj-lt"/>
                          <a:ea typeface="+mn-ea"/>
                          <a:cs typeface="+mn-cs"/>
                        </a:rPr>
                        <a:t>, and computational thinking. </a:t>
                      </a:r>
                    </a:p>
                    <a:p>
                      <a:pPr marL="344488" indent="-344488">
                        <a:spcAft>
                          <a:spcPts val="600"/>
                        </a:spcAft>
                      </a:pPr>
                      <a:r>
                        <a:rPr lang="en-US" sz="1800" b="0" i="0" u="none" strike="noStrike" kern="1200" baseline="0" dirty="0">
                          <a:solidFill>
                            <a:schemeClr val="tx1"/>
                          </a:solidFill>
                          <a:latin typeface="+mj-lt"/>
                          <a:ea typeface="+mn-ea"/>
                          <a:cs typeface="+mn-cs"/>
                        </a:rPr>
                        <a:t>S6. Constructing explanations  (for science) and designing solutions (for engineering). </a:t>
                      </a:r>
                    </a:p>
                    <a:p>
                      <a:pPr marL="344488" indent="-344488">
                        <a:spcAft>
                          <a:spcPts val="600"/>
                        </a:spcAft>
                      </a:pPr>
                      <a:r>
                        <a:rPr lang="en-US" sz="1800" b="0" i="0" u="none" strike="noStrike" kern="1200" baseline="0" dirty="0">
                          <a:solidFill>
                            <a:schemeClr val="tx1"/>
                          </a:solidFill>
                          <a:latin typeface="+mj-lt"/>
                          <a:ea typeface="+mn-ea"/>
                          <a:cs typeface="+mn-cs"/>
                        </a:rPr>
                        <a:t>S7. Engaging in </a:t>
                      </a:r>
                      <a:r>
                        <a:rPr lang="en-US" sz="1800" b="0" i="0" u="none" strike="noStrike" kern="1200" baseline="0" dirty="0">
                          <a:solidFill>
                            <a:srgbClr val="FF0000"/>
                          </a:solidFill>
                          <a:latin typeface="+mj-lt"/>
                          <a:ea typeface="+mn-ea"/>
                          <a:cs typeface="+mn-cs"/>
                        </a:rPr>
                        <a:t>argument</a:t>
                      </a:r>
                      <a:r>
                        <a:rPr lang="en-US" sz="1800" b="0" i="0" u="none" strike="noStrike" kern="1200" baseline="0" dirty="0">
                          <a:solidFill>
                            <a:schemeClr val="tx1"/>
                          </a:solidFill>
                          <a:latin typeface="+mj-lt"/>
                          <a:ea typeface="+mn-ea"/>
                          <a:cs typeface="+mn-cs"/>
                        </a:rPr>
                        <a:t> from </a:t>
                      </a:r>
                      <a:r>
                        <a:rPr lang="en-US" sz="1800" b="0" i="0" u="none" strike="noStrike" kern="1200" baseline="0" dirty="0">
                          <a:solidFill>
                            <a:srgbClr val="FF0000"/>
                          </a:solidFill>
                          <a:latin typeface="+mj-lt"/>
                          <a:ea typeface="+mn-ea"/>
                          <a:cs typeface="+mn-cs"/>
                        </a:rPr>
                        <a:t>evidence</a:t>
                      </a:r>
                      <a:r>
                        <a:rPr lang="en-US" sz="1800" b="0" i="0" u="none" strike="noStrike" kern="1200" baseline="0" dirty="0">
                          <a:solidFill>
                            <a:schemeClr val="tx1"/>
                          </a:solidFill>
                          <a:latin typeface="+mj-lt"/>
                          <a:ea typeface="+mn-ea"/>
                          <a:cs typeface="+mn-cs"/>
                        </a:rPr>
                        <a:t>. </a:t>
                      </a:r>
                    </a:p>
                    <a:p>
                      <a:pPr marL="344488" indent="-344488">
                        <a:spcAft>
                          <a:spcPts val="600"/>
                        </a:spcAft>
                      </a:pPr>
                      <a:r>
                        <a:rPr lang="en-US" sz="1800" b="0" i="0" u="none" strike="noStrike" kern="1200" baseline="0" dirty="0">
                          <a:solidFill>
                            <a:schemeClr val="tx1"/>
                          </a:solidFill>
                          <a:latin typeface="+mj-lt"/>
                          <a:ea typeface="+mn-ea"/>
                          <a:cs typeface="+mn-cs"/>
                        </a:rPr>
                        <a:t>S8. Obtaining, evaluating, and communicating information. </a:t>
                      </a:r>
                      <a:endParaRPr lang="en-US" sz="1800" dirty="0">
                        <a:solidFill>
                          <a:srgbClr val="000000"/>
                        </a:solidFill>
                        <a:effectLst/>
                        <a:latin typeface="+mj-lt"/>
                        <a:ea typeface="Calibri"/>
                      </a:endParaRPr>
                    </a:p>
                  </a:txBody>
                  <a:tcPr marL="47999" marR="4799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alpha val="50000"/>
                      </a:srgbClr>
                    </a:solidFill>
                  </a:tcPr>
                </a:tc>
                <a:tc>
                  <a:txBody>
                    <a:bodyPr/>
                    <a:lstStyle/>
                    <a:p>
                      <a:pPr marL="0" marR="0" algn="ctr">
                        <a:spcBef>
                          <a:spcPts val="0"/>
                        </a:spcBef>
                        <a:spcAft>
                          <a:spcPts val="0"/>
                        </a:spcAft>
                      </a:pPr>
                      <a:r>
                        <a:rPr lang="en-US" sz="2800" b="1" dirty="0">
                          <a:solidFill>
                            <a:srgbClr val="000000"/>
                          </a:solidFill>
                          <a:effectLst/>
                          <a:latin typeface="+mj-lt"/>
                          <a:ea typeface="Calibri"/>
                          <a:cs typeface="Calibri"/>
                        </a:rPr>
                        <a:t>English</a:t>
                      </a:r>
                      <a:r>
                        <a:rPr lang="en-US" sz="2800" b="1" baseline="0" dirty="0">
                          <a:solidFill>
                            <a:srgbClr val="000000"/>
                          </a:solidFill>
                          <a:effectLst/>
                          <a:latin typeface="+mj-lt"/>
                          <a:ea typeface="Calibri"/>
                          <a:cs typeface="Calibri"/>
                        </a:rPr>
                        <a:t> </a:t>
                      </a:r>
                      <a:r>
                        <a:rPr lang="en-US" sz="2800" b="1" dirty="0">
                          <a:solidFill>
                            <a:srgbClr val="000000"/>
                          </a:solidFill>
                          <a:effectLst/>
                          <a:latin typeface="+mj-lt"/>
                          <a:ea typeface="Calibri"/>
                          <a:cs typeface="Calibri"/>
                        </a:rPr>
                        <a:t>Language Arts</a:t>
                      </a:r>
                      <a:endParaRPr lang="en-US" sz="2400" b="1" dirty="0">
                        <a:solidFill>
                          <a:srgbClr val="000000"/>
                        </a:solidFill>
                        <a:effectLst/>
                        <a:latin typeface="+mj-lt"/>
                        <a:ea typeface="Calibri"/>
                        <a:cs typeface="Calibri"/>
                      </a:endParaRPr>
                    </a:p>
                    <a:p>
                      <a:pPr marL="344488" indent="-344488">
                        <a:spcAft>
                          <a:spcPts val="600"/>
                        </a:spcAft>
                      </a:pPr>
                      <a:r>
                        <a:rPr lang="en-US" sz="1800" b="0" i="0" u="none" strike="noStrike" kern="1200" baseline="0" dirty="0">
                          <a:solidFill>
                            <a:schemeClr val="tx1"/>
                          </a:solidFill>
                          <a:latin typeface="+mj-lt"/>
                          <a:ea typeface="+mn-ea"/>
                          <a:cs typeface="+mn-cs"/>
                        </a:rPr>
                        <a:t>E1. They demonstrate independence.</a:t>
                      </a:r>
                    </a:p>
                    <a:p>
                      <a:pPr marL="344488" indent="-344488">
                        <a:spcAft>
                          <a:spcPts val="600"/>
                        </a:spcAft>
                      </a:pPr>
                      <a:r>
                        <a:rPr lang="en-US" sz="1800" b="0" i="0" u="none" strike="noStrike" kern="1200" baseline="0" dirty="0">
                          <a:solidFill>
                            <a:schemeClr val="tx1"/>
                          </a:solidFill>
                          <a:latin typeface="+mj-lt"/>
                          <a:ea typeface="+mn-ea"/>
                          <a:cs typeface="+mn-cs"/>
                        </a:rPr>
                        <a:t>E2. They build strong content knowledge.</a:t>
                      </a:r>
                      <a:br>
                        <a:rPr lang="en-US" sz="1800" b="0" i="0" u="none" strike="noStrike" kern="1200" baseline="0" dirty="0">
                          <a:solidFill>
                            <a:schemeClr val="tx1"/>
                          </a:solidFill>
                          <a:latin typeface="+mj-lt"/>
                          <a:ea typeface="+mn-ea"/>
                          <a:cs typeface="+mn-cs"/>
                        </a:rPr>
                      </a:br>
                      <a:r>
                        <a:rPr lang="en-US" sz="1800" b="0" i="0" u="none" strike="noStrike" kern="1200" baseline="0" dirty="0">
                          <a:solidFill>
                            <a:schemeClr val="tx1"/>
                          </a:solidFill>
                          <a:latin typeface="+mj-lt"/>
                          <a:ea typeface="+mn-ea"/>
                          <a:cs typeface="+mn-cs"/>
                        </a:rPr>
                        <a:t>E3. They respond to the varying demands of audience, task, purpose, and discipline. </a:t>
                      </a:r>
                    </a:p>
                    <a:p>
                      <a:pPr marL="344488" indent="-344488">
                        <a:spcAft>
                          <a:spcPts val="600"/>
                        </a:spcAft>
                      </a:pPr>
                      <a:r>
                        <a:rPr lang="en-US" sz="1800" b="0" i="0" u="none" strike="noStrike" kern="1200" baseline="0" dirty="0">
                          <a:solidFill>
                            <a:schemeClr val="tx1"/>
                          </a:solidFill>
                          <a:latin typeface="+mj-lt"/>
                          <a:ea typeface="+mn-ea"/>
                          <a:cs typeface="+mn-cs"/>
                        </a:rPr>
                        <a:t>E4. They comprehend as well as </a:t>
                      </a:r>
                      <a:r>
                        <a:rPr lang="en-US" sz="1800" b="0" i="0" u="none" strike="noStrike" kern="1200" baseline="0" dirty="0">
                          <a:solidFill>
                            <a:srgbClr val="FF0000"/>
                          </a:solidFill>
                          <a:latin typeface="+mj-lt"/>
                          <a:ea typeface="+mn-ea"/>
                          <a:cs typeface="+mn-cs"/>
                        </a:rPr>
                        <a:t>critique. </a:t>
                      </a:r>
                    </a:p>
                    <a:p>
                      <a:pPr marL="344488" indent="-344488">
                        <a:spcAft>
                          <a:spcPts val="600"/>
                        </a:spcAft>
                      </a:pPr>
                      <a:r>
                        <a:rPr lang="en-US" sz="1800" b="0" i="0" u="none" strike="noStrike" kern="1200" baseline="0" dirty="0">
                          <a:solidFill>
                            <a:schemeClr val="tx1"/>
                          </a:solidFill>
                          <a:latin typeface="+mj-lt"/>
                          <a:ea typeface="+mn-ea"/>
                          <a:cs typeface="+mn-cs"/>
                        </a:rPr>
                        <a:t>E5. They value </a:t>
                      </a:r>
                      <a:r>
                        <a:rPr lang="en-US" sz="1800" b="0" i="0" u="none" strike="noStrike" kern="1200" baseline="0" dirty="0">
                          <a:solidFill>
                            <a:srgbClr val="FF0000"/>
                          </a:solidFill>
                          <a:latin typeface="+mj-lt"/>
                          <a:ea typeface="+mn-ea"/>
                          <a:cs typeface="+mn-cs"/>
                        </a:rPr>
                        <a:t>evidence. </a:t>
                      </a:r>
                    </a:p>
                    <a:p>
                      <a:pPr marL="344488" indent="-344488">
                        <a:spcAft>
                          <a:spcPts val="600"/>
                        </a:spcAft>
                      </a:pPr>
                      <a:r>
                        <a:rPr lang="en-US" sz="1800" b="0" i="0" u="none" strike="noStrike" kern="1200" baseline="0" dirty="0">
                          <a:solidFill>
                            <a:schemeClr val="tx1"/>
                          </a:solidFill>
                          <a:latin typeface="+mj-lt"/>
                          <a:ea typeface="+mn-ea"/>
                          <a:cs typeface="+mn-cs"/>
                        </a:rPr>
                        <a:t>E6. They </a:t>
                      </a:r>
                      <a:r>
                        <a:rPr lang="en-US" sz="1800" b="0" i="0" u="none" strike="noStrike" kern="1200" baseline="0" dirty="0">
                          <a:solidFill>
                            <a:srgbClr val="FF0000"/>
                          </a:solidFill>
                          <a:latin typeface="+mj-lt"/>
                          <a:ea typeface="+mn-ea"/>
                          <a:cs typeface="+mn-cs"/>
                        </a:rPr>
                        <a:t>use technology </a:t>
                      </a:r>
                      <a:r>
                        <a:rPr lang="en-US" sz="1800" b="0" i="0" u="none" strike="noStrike" kern="1200" baseline="0" dirty="0">
                          <a:solidFill>
                            <a:schemeClr val="tx1"/>
                          </a:solidFill>
                          <a:latin typeface="+mj-lt"/>
                          <a:ea typeface="+mn-ea"/>
                          <a:cs typeface="+mn-cs"/>
                        </a:rPr>
                        <a:t>and digital media strategically and capably. </a:t>
                      </a:r>
                    </a:p>
                    <a:p>
                      <a:pPr marL="344488" indent="-344488">
                        <a:spcAft>
                          <a:spcPts val="600"/>
                        </a:spcAft>
                      </a:pPr>
                      <a:r>
                        <a:rPr lang="en-US" sz="1800" b="0" i="0" u="none" strike="noStrike" kern="1200" baseline="0" dirty="0">
                          <a:solidFill>
                            <a:schemeClr val="tx1"/>
                          </a:solidFill>
                          <a:latin typeface="+mj-lt"/>
                          <a:ea typeface="+mn-ea"/>
                          <a:cs typeface="+mn-cs"/>
                        </a:rPr>
                        <a:t>E7. They come to understand other perspectives and cultures. </a:t>
                      </a:r>
                      <a:endParaRPr lang="en-US" sz="1800" dirty="0">
                        <a:solidFill>
                          <a:srgbClr val="000000"/>
                        </a:solidFill>
                        <a:effectLst/>
                        <a:latin typeface="+mj-lt"/>
                        <a:ea typeface="Calibri"/>
                      </a:endParaRPr>
                    </a:p>
                  </a:txBody>
                  <a:tcPr marL="47999" marR="4799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196"/>
                      </a:srgbClr>
                    </a:solidFill>
                  </a:tcPr>
                </a:tc>
                <a:extLst>
                  <a:ext uri="{0D108BD9-81ED-4DB2-BD59-A6C34878D82A}">
                    <a16:rowId xmlns:a16="http://schemas.microsoft.com/office/drawing/2014/main" val="10001"/>
                  </a:ext>
                </a:extLst>
              </a:tr>
            </a:tbl>
          </a:graphicData>
        </a:graphic>
      </p:graphicFrame>
      <p:sp>
        <p:nvSpPr>
          <p:cNvPr id="399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itchFamily="34" charset="0"/>
                <a:ea typeface="ＭＳ Ｐゴシック" pitchFamily="34" charset="-128"/>
              </a:defRPr>
            </a:lvl1pPr>
            <a:lvl2pPr marL="742950" indent="-285750" eaLnBrk="0" hangingPunct="0">
              <a:defRPr sz="2000" i="1">
                <a:solidFill>
                  <a:schemeClr val="tx1"/>
                </a:solidFill>
                <a:latin typeface="Arial" pitchFamily="34" charset="0"/>
                <a:ea typeface="ＭＳ Ｐゴシック" pitchFamily="34" charset="-128"/>
              </a:defRPr>
            </a:lvl2pPr>
            <a:lvl3pPr marL="1143000" indent="-228600" eaLnBrk="0" hangingPunct="0">
              <a:defRPr sz="2000" i="1">
                <a:solidFill>
                  <a:schemeClr val="tx1"/>
                </a:solidFill>
                <a:latin typeface="Arial" pitchFamily="34" charset="0"/>
                <a:ea typeface="ＭＳ Ｐゴシック" pitchFamily="34" charset="-128"/>
              </a:defRPr>
            </a:lvl3pPr>
            <a:lvl4pPr marL="1600200" indent="-228600" eaLnBrk="0" hangingPunct="0">
              <a:defRPr sz="2000" i="1">
                <a:solidFill>
                  <a:schemeClr val="tx1"/>
                </a:solidFill>
                <a:latin typeface="Arial" pitchFamily="34" charset="0"/>
                <a:ea typeface="ＭＳ Ｐゴシック" pitchFamily="34" charset="-128"/>
              </a:defRPr>
            </a:lvl4pPr>
            <a:lvl5pPr marL="2057400" indent="-228600" eaLnBrk="0" hangingPunct="0">
              <a:defRPr sz="2000"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i="1">
                <a:solidFill>
                  <a:schemeClr val="tx1"/>
                </a:solidFill>
                <a:latin typeface="Arial" pitchFamily="34" charset="0"/>
                <a:ea typeface="ＭＳ Ｐゴシック" pitchFamily="34" charset="-128"/>
              </a:defRPr>
            </a:lvl9pPr>
          </a:lstStyle>
          <a:p>
            <a:fld id="{7E97AF52-0EF3-4922-8BAD-E24D3C7E9B68}" type="slidenum">
              <a:rPr lang="en-US" sz="1200" i="0"/>
              <a:pPr/>
              <a:t>11</a:t>
            </a:fld>
            <a:endParaRPr lang="en-US" sz="1200" i="0" dirty="0"/>
          </a:p>
        </p:txBody>
      </p:sp>
    </p:spTree>
    <p:extLst>
      <p:ext uri="{BB962C8B-B14F-4D97-AF65-F5344CB8AC3E}">
        <p14:creationId xmlns:p14="http://schemas.microsoft.com/office/powerpoint/2010/main" val="136898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16816"/>
            <a:ext cx="9905998" cy="860546"/>
          </a:xfrm>
        </p:spPr>
        <p:txBody>
          <a:bodyPr/>
          <a:lstStyle/>
          <a:p>
            <a:pPr algn="ctr"/>
            <a:r>
              <a:rPr lang="en-US" dirty="0"/>
              <a:t>Disciplinary Core </a:t>
            </a:r>
            <a:r>
              <a:rPr lang="en-US" dirty="0" smtClean="0"/>
              <a:t>Ideas: Definition</a:t>
            </a:r>
            <a:endParaRPr lang="en-US" dirty="0"/>
          </a:p>
        </p:txBody>
      </p:sp>
      <p:sp>
        <p:nvSpPr>
          <p:cNvPr id="3" name="Content Placeholder 2"/>
          <p:cNvSpPr>
            <a:spLocks noGrp="1"/>
          </p:cNvSpPr>
          <p:nvPr>
            <p:ph idx="1"/>
          </p:nvPr>
        </p:nvSpPr>
        <p:spPr>
          <a:xfrm>
            <a:off x="1141412" y="1214357"/>
            <a:ext cx="10165913" cy="4922729"/>
          </a:xfrm>
        </p:spPr>
        <p:txBody>
          <a:bodyPr>
            <a:normAutofit/>
          </a:bodyPr>
          <a:lstStyle/>
          <a:p>
            <a:r>
              <a:rPr lang="en-US" dirty="0"/>
              <a:t>Represent a set of ideas that have broad importance across multiple disciplines; provide a key tool for understanding or investigating more complex ideas and solving problems; relate to the interests and life experiences of students;  be teachable and learnable over multiple grades at increasing levels of sophistication.</a:t>
            </a:r>
          </a:p>
          <a:p>
            <a:r>
              <a:rPr lang="en-US" dirty="0"/>
              <a:t>Each DCI </a:t>
            </a:r>
            <a:r>
              <a:rPr lang="en-US" dirty="0" smtClean="0"/>
              <a:t>describes </a:t>
            </a:r>
            <a:r>
              <a:rPr lang="en-US" dirty="0">
                <a:solidFill>
                  <a:srgbClr val="FF0000"/>
                </a:solidFill>
              </a:rPr>
              <a:t>what students are supposed to know </a:t>
            </a:r>
            <a:r>
              <a:rPr lang="en-US" dirty="0"/>
              <a:t>by the end of the grade level and requires prior knowledge/experience.</a:t>
            </a:r>
          </a:p>
          <a:p>
            <a:r>
              <a:rPr lang="en-US" dirty="0"/>
              <a:t>Disciplinary Core Ideas are grouped into five domains:</a:t>
            </a:r>
          </a:p>
          <a:p>
            <a:pPr marL="822960" lvl="1" indent="-457200">
              <a:buFont typeface="+mj-lt"/>
              <a:buAutoNum type="arabicPeriod"/>
            </a:pPr>
            <a:r>
              <a:rPr lang="en-US" dirty="0"/>
              <a:t>Physical Science (PS) </a:t>
            </a:r>
          </a:p>
          <a:p>
            <a:pPr marL="822960" lvl="1" indent="-457200">
              <a:buFont typeface="+mj-lt"/>
              <a:buAutoNum type="arabicPeriod"/>
            </a:pPr>
            <a:r>
              <a:rPr lang="en-US" dirty="0"/>
              <a:t>Life Science (LS) </a:t>
            </a:r>
          </a:p>
          <a:p>
            <a:pPr marL="822960" lvl="1" indent="-457200">
              <a:buFont typeface="+mj-lt"/>
              <a:buAutoNum type="arabicPeriod"/>
            </a:pPr>
            <a:r>
              <a:rPr lang="en-US" dirty="0"/>
              <a:t>Earth and Space Science (ESS) </a:t>
            </a:r>
          </a:p>
          <a:p>
            <a:pPr marL="822960" lvl="1" indent="-457200">
              <a:buFont typeface="+mj-lt"/>
              <a:buAutoNum type="arabicPeriod"/>
            </a:pPr>
            <a:r>
              <a:rPr lang="en-US" dirty="0"/>
              <a:t>Environmental Science (EVS)</a:t>
            </a:r>
          </a:p>
          <a:p>
            <a:pPr marL="822960" lvl="1" indent="-457200">
              <a:buFont typeface="+mj-lt"/>
              <a:buAutoNum type="arabicPeriod"/>
            </a:pPr>
            <a:r>
              <a:rPr lang="en-US" dirty="0"/>
              <a:t>Engineering, Technology, and Applications of Science (ETS)</a:t>
            </a:r>
          </a:p>
        </p:txBody>
      </p:sp>
      <p:sp>
        <p:nvSpPr>
          <p:cNvPr id="6" name="Footer Placeholder 5"/>
          <p:cNvSpPr>
            <a:spLocks noGrp="1"/>
          </p:cNvSpPr>
          <p:nvPr>
            <p:ph type="ftr" sz="quarter" idx="11"/>
          </p:nvPr>
        </p:nvSpPr>
        <p:spPr>
          <a:xfrm>
            <a:off x="295250" y="6182658"/>
            <a:ext cx="1692323" cy="365125"/>
          </a:xfrm>
        </p:spPr>
        <p:txBody>
          <a:bodyPr/>
          <a:lstStyle/>
          <a:p>
            <a:r>
              <a:rPr lang="en-US" dirty="0">
                <a:hlinkClick r:id="rId2"/>
              </a:rPr>
              <a:t>http://www.lsta.info</a:t>
            </a:r>
            <a:r>
              <a:rPr lang="en-US" dirty="0" smtClean="0">
                <a:hlinkClick r:id="rId2"/>
              </a:rPr>
              <a:t>/</a:t>
            </a:r>
            <a:endParaRPr lang="en-US" dirty="0"/>
          </a:p>
        </p:txBody>
      </p:sp>
      <p:sp>
        <p:nvSpPr>
          <p:cNvPr id="4" name="Slide Number Placeholder 3"/>
          <p:cNvSpPr>
            <a:spLocks noGrp="1"/>
          </p:cNvSpPr>
          <p:nvPr>
            <p:ph type="sldNum" sz="quarter" idx="12"/>
          </p:nvPr>
        </p:nvSpPr>
        <p:spPr/>
        <p:txBody>
          <a:bodyPr/>
          <a:lstStyle/>
          <a:p>
            <a:fld id="{299542E4-2CCF-42F6-9D92-ED568035133D}" type="slidenum">
              <a:rPr lang="en-US" smtClean="0"/>
              <a:pPr/>
              <a:t>12</a:t>
            </a:fld>
            <a:endParaRPr lang="en-US"/>
          </a:p>
        </p:txBody>
      </p:sp>
    </p:spTree>
    <p:extLst>
      <p:ext uri="{BB962C8B-B14F-4D97-AF65-F5344CB8AC3E}">
        <p14:creationId xmlns:p14="http://schemas.microsoft.com/office/powerpoint/2010/main" val="400637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3" y="130550"/>
            <a:ext cx="9905998" cy="1095469"/>
          </a:xfrm>
        </p:spPr>
        <p:txBody>
          <a:bodyPr/>
          <a:lstStyle/>
          <a:p>
            <a:pPr algn="ctr"/>
            <a:r>
              <a:rPr lang="en-US" dirty="0"/>
              <a:t>Crosscutting Concepts</a:t>
            </a:r>
          </a:p>
        </p:txBody>
      </p:sp>
      <p:sp>
        <p:nvSpPr>
          <p:cNvPr id="3" name="Content Placeholder 2"/>
          <p:cNvSpPr>
            <a:spLocks noGrp="1"/>
          </p:cNvSpPr>
          <p:nvPr>
            <p:ph idx="1"/>
          </p:nvPr>
        </p:nvSpPr>
        <p:spPr>
          <a:xfrm>
            <a:off x="1295402" y="1272651"/>
            <a:ext cx="9601200" cy="4648200"/>
          </a:xfrm>
        </p:spPr>
        <p:txBody>
          <a:bodyPr>
            <a:normAutofit/>
          </a:bodyPr>
          <a:lstStyle/>
          <a:p>
            <a:r>
              <a:rPr lang="en-US" sz="3600" dirty="0"/>
              <a:t>The 7 crosscutting concepts are: </a:t>
            </a:r>
          </a:p>
          <a:p>
            <a:pPr marL="822960" lvl="1" indent="-457200">
              <a:buFont typeface="+mj-lt"/>
              <a:buAutoNum type="arabicPeriod"/>
            </a:pPr>
            <a:r>
              <a:rPr lang="en-US" sz="3200" dirty="0"/>
              <a:t>Patterns </a:t>
            </a:r>
          </a:p>
          <a:p>
            <a:pPr marL="822960" lvl="1" indent="-457200">
              <a:buFont typeface="+mj-lt"/>
              <a:buAutoNum type="arabicPeriod"/>
            </a:pPr>
            <a:r>
              <a:rPr lang="en-US" sz="3200" dirty="0"/>
              <a:t>Cause and Effect: Mechanisms and explanations </a:t>
            </a:r>
          </a:p>
          <a:p>
            <a:pPr marL="822960" lvl="1" indent="-457200">
              <a:buFont typeface="+mj-lt"/>
              <a:buAutoNum type="arabicPeriod"/>
            </a:pPr>
            <a:r>
              <a:rPr lang="en-US" sz="3200" dirty="0"/>
              <a:t>Scale, Proportion, and Quantity </a:t>
            </a:r>
          </a:p>
          <a:p>
            <a:pPr marL="822960" lvl="1" indent="-457200">
              <a:buFont typeface="+mj-lt"/>
              <a:buAutoNum type="arabicPeriod"/>
            </a:pPr>
            <a:r>
              <a:rPr lang="en-US" sz="3200" dirty="0"/>
              <a:t>Systems and System Models </a:t>
            </a:r>
          </a:p>
          <a:p>
            <a:pPr marL="822960" lvl="1" indent="-457200">
              <a:buFont typeface="+mj-lt"/>
              <a:buAutoNum type="arabicPeriod"/>
            </a:pPr>
            <a:r>
              <a:rPr lang="en-US" sz="3200" dirty="0"/>
              <a:t>Energy and Matter: Flows, cycles, and conservation </a:t>
            </a:r>
          </a:p>
          <a:p>
            <a:pPr marL="822960" lvl="1" indent="-457200">
              <a:buFont typeface="+mj-lt"/>
              <a:buAutoNum type="arabicPeriod"/>
            </a:pPr>
            <a:r>
              <a:rPr lang="en-US" sz="3200" dirty="0"/>
              <a:t>Structure and Function </a:t>
            </a:r>
          </a:p>
          <a:p>
            <a:pPr marL="822960" lvl="1" indent="-457200">
              <a:buFont typeface="+mj-lt"/>
              <a:buAutoNum type="arabicPeriod"/>
            </a:pPr>
            <a:r>
              <a:rPr lang="en-US" sz="3200" dirty="0"/>
              <a:t>Stability and Change </a:t>
            </a:r>
          </a:p>
        </p:txBody>
      </p:sp>
      <p:sp>
        <p:nvSpPr>
          <p:cNvPr id="5" name="Footer Placeholder 4"/>
          <p:cNvSpPr>
            <a:spLocks noGrp="1"/>
          </p:cNvSpPr>
          <p:nvPr>
            <p:ph type="ftr" sz="quarter" idx="11"/>
          </p:nvPr>
        </p:nvSpPr>
        <p:spPr>
          <a:xfrm>
            <a:off x="337245" y="6218872"/>
            <a:ext cx="1763159" cy="365125"/>
          </a:xfrm>
        </p:spPr>
        <p:txBody>
          <a:bodyPr/>
          <a:lstStyle/>
          <a:p>
            <a:r>
              <a:rPr lang="en-US" dirty="0">
                <a:hlinkClick r:id="rId2"/>
              </a:rPr>
              <a:t>http://www.lsta.info</a:t>
            </a:r>
            <a:r>
              <a:rPr lang="en-US" dirty="0" smtClean="0">
                <a:hlinkClick r:id="rId2"/>
              </a:rPr>
              <a:t>/</a:t>
            </a:r>
            <a:endParaRPr lang="en-US" dirty="0"/>
          </a:p>
        </p:txBody>
      </p:sp>
      <p:sp>
        <p:nvSpPr>
          <p:cNvPr id="4" name="Slide Number Placeholder 3"/>
          <p:cNvSpPr>
            <a:spLocks noGrp="1"/>
          </p:cNvSpPr>
          <p:nvPr>
            <p:ph type="sldNum" sz="quarter" idx="12"/>
          </p:nvPr>
        </p:nvSpPr>
        <p:spPr/>
        <p:txBody>
          <a:bodyPr/>
          <a:lstStyle/>
          <a:p>
            <a:fld id="{299542E4-2CCF-42F6-9D92-ED568035133D}" type="slidenum">
              <a:rPr lang="en-US" smtClean="0"/>
              <a:pPr/>
              <a:t>13</a:t>
            </a:fld>
            <a:endParaRPr lang="en-US"/>
          </a:p>
        </p:txBody>
      </p:sp>
    </p:spTree>
    <p:extLst>
      <p:ext uri="{BB962C8B-B14F-4D97-AF65-F5344CB8AC3E}">
        <p14:creationId xmlns:p14="http://schemas.microsoft.com/office/powerpoint/2010/main" val="5051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49" y="214866"/>
            <a:ext cx="9905998" cy="889872"/>
          </a:xfrm>
        </p:spPr>
        <p:txBody>
          <a:bodyPr/>
          <a:lstStyle/>
          <a:p>
            <a:pPr algn="ctr"/>
            <a:r>
              <a:rPr lang="en-US" dirty="0"/>
              <a:t>Summary of LSS Parts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3583062"/>
              </p:ext>
            </p:extLst>
          </p:nvPr>
        </p:nvGraphicFramePr>
        <p:xfrm>
          <a:off x="1129748" y="1003301"/>
          <a:ext cx="9868503" cy="4975441"/>
        </p:xfrm>
        <a:graphic>
          <a:graphicData uri="http://schemas.openxmlformats.org/drawingml/2006/table">
            <a:tbl>
              <a:tblPr firstRow="1" bandRow="1">
                <a:tableStyleId>{35758FB7-9AC5-4552-8A53-C91805E547FA}</a:tableStyleId>
              </a:tblPr>
              <a:tblGrid>
                <a:gridCol w="3289501">
                  <a:extLst>
                    <a:ext uri="{9D8B030D-6E8A-4147-A177-3AD203B41FA5}">
                      <a16:colId xmlns:a16="http://schemas.microsoft.com/office/drawing/2014/main" val="20000"/>
                    </a:ext>
                  </a:extLst>
                </a:gridCol>
                <a:gridCol w="3289501">
                  <a:extLst>
                    <a:ext uri="{9D8B030D-6E8A-4147-A177-3AD203B41FA5}">
                      <a16:colId xmlns:a16="http://schemas.microsoft.com/office/drawing/2014/main" val="20001"/>
                    </a:ext>
                  </a:extLst>
                </a:gridCol>
                <a:gridCol w="3289501">
                  <a:extLst>
                    <a:ext uri="{9D8B030D-6E8A-4147-A177-3AD203B41FA5}">
                      <a16:colId xmlns:a16="http://schemas.microsoft.com/office/drawing/2014/main" val="20002"/>
                    </a:ext>
                  </a:extLst>
                </a:gridCol>
              </a:tblGrid>
              <a:tr h="457440">
                <a:tc gridSpan="3">
                  <a:txBody>
                    <a:bodyPr/>
                    <a:lstStyle/>
                    <a:p>
                      <a:r>
                        <a:rPr lang="en-US" sz="2000" dirty="0"/>
                        <a:t>Coding and Descriptor (example: 2-PS1-3 Matter and Its Interactions)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127934">
                <a:tc gridSpan="3">
                  <a:txBody>
                    <a:bodyPr/>
                    <a:lstStyle/>
                    <a:p>
                      <a:r>
                        <a:rPr lang="en-US" sz="2000" b="1" dirty="0"/>
                        <a:t>Performance Expectation</a:t>
                      </a:r>
                      <a:r>
                        <a:rPr lang="en-US" sz="2000" dirty="0"/>
                        <a:t>: States what students should</a:t>
                      </a:r>
                      <a:r>
                        <a:rPr lang="en-US" sz="2000" baseline="0" dirty="0"/>
                        <a:t> be able to do to demonstrate that they have met the standard. Performance expectations are built on the foundation of the science and engineering practices, disciplinary core ideas, and crosscutting concepts.</a:t>
                      </a:r>
                      <a:endParaRPr lang="en-US" sz="20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789553">
                <a:tc gridSpan="3">
                  <a:txBody>
                    <a:bodyPr/>
                    <a:lstStyle/>
                    <a:p>
                      <a:r>
                        <a:rPr lang="en-US" sz="2000" b="1" dirty="0"/>
                        <a:t>Clarification Statement</a:t>
                      </a:r>
                      <a:r>
                        <a:rPr lang="en-US" sz="2000" dirty="0"/>
                        <a:t>:</a:t>
                      </a:r>
                      <a:r>
                        <a:rPr lang="en-US" sz="2000" baseline="0" dirty="0"/>
                        <a:t> Provides examples or additional clarification of the performance expectation. </a:t>
                      </a:r>
                      <a:endParaRPr lang="en-US" sz="20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457440">
                <a:tc gridSpan="3">
                  <a:txBody>
                    <a:bodyPr/>
                    <a:lstStyle/>
                    <a:p>
                      <a:endParaRPr lang="en-US" sz="2000" dirty="0"/>
                    </a:p>
                  </a:txBody>
                  <a:tcPr/>
                </a:tc>
                <a:tc hMerge="1">
                  <a:txBody>
                    <a:bodyPr/>
                    <a:lstStyle/>
                    <a:p>
                      <a:endParaRPr lang="en-US" dirty="0"/>
                    </a:p>
                  </a:txBody>
                  <a:tcPr>
                    <a:solidFill>
                      <a:srgbClr val="84AA33"/>
                    </a:solidFill>
                  </a:tcPr>
                </a:tc>
                <a:tc hMerge="1">
                  <a:txBody>
                    <a:bodyPr/>
                    <a:lstStyle/>
                    <a:p>
                      <a:endParaRPr lang="en-US" dirty="0"/>
                    </a:p>
                  </a:txBody>
                  <a:tcPr>
                    <a:solidFill>
                      <a:srgbClr val="84AA33"/>
                    </a:solidFill>
                  </a:tcPr>
                </a:tc>
                <a:extLst>
                  <a:ext uri="{0D108BD9-81ED-4DB2-BD59-A6C34878D82A}">
                    <a16:rowId xmlns:a16="http://schemas.microsoft.com/office/drawing/2014/main" val="10003"/>
                  </a:ext>
                </a:extLst>
              </a:tr>
              <a:tr h="2143074">
                <a:tc>
                  <a:txBody>
                    <a:bodyPr/>
                    <a:lstStyle/>
                    <a:p>
                      <a:r>
                        <a:rPr lang="en-US" sz="2000" b="1" dirty="0"/>
                        <a:t>Science and Engineering Practices: </a:t>
                      </a:r>
                      <a:r>
                        <a:rPr lang="en-US" sz="2000" dirty="0"/>
                        <a:t>Detail</a:t>
                      </a:r>
                      <a:r>
                        <a:rPr lang="en-US" sz="2000" baseline="0" dirty="0"/>
                        <a:t> the behaviors that students should engage in that mimic those of scientists and engineers.</a:t>
                      </a:r>
                      <a:endParaRPr lang="en-US" sz="2000" dirty="0"/>
                    </a:p>
                  </a:txBody>
                  <a:tcPr/>
                </a:tc>
                <a:tc>
                  <a:txBody>
                    <a:bodyPr/>
                    <a:lstStyle/>
                    <a:p>
                      <a:r>
                        <a:rPr lang="en-US" sz="2000" b="1" dirty="0"/>
                        <a:t>Disciplinary Core Ideas</a:t>
                      </a:r>
                      <a:r>
                        <a:rPr lang="en-US" sz="2000" dirty="0"/>
                        <a:t>: Describe the most essential</a:t>
                      </a:r>
                      <a:r>
                        <a:rPr lang="en-US" sz="2000" baseline="0" dirty="0"/>
                        <a:t> ideas (content) in the major science disciplines. </a:t>
                      </a:r>
                      <a:endParaRPr lang="en-US" sz="2000" dirty="0"/>
                    </a:p>
                  </a:txBody>
                  <a:tcPr/>
                </a:tc>
                <a:tc>
                  <a:txBody>
                    <a:bodyPr/>
                    <a:lstStyle/>
                    <a:p>
                      <a:r>
                        <a:rPr lang="en-US" sz="2000" b="1" dirty="0"/>
                        <a:t>Crosscutting Concepts</a:t>
                      </a:r>
                      <a:r>
                        <a:rPr lang="en-US" sz="2000" dirty="0"/>
                        <a:t>: Ideas that have applications</a:t>
                      </a:r>
                      <a:r>
                        <a:rPr lang="en-US" sz="2000" baseline="0" dirty="0"/>
                        <a:t> across all areas of science. </a:t>
                      </a:r>
                      <a:endParaRPr lang="en-US" sz="2000" dirty="0"/>
                    </a:p>
                  </a:txBody>
                  <a:tcPr/>
                </a:tc>
                <a:extLst>
                  <a:ext uri="{0D108BD9-81ED-4DB2-BD59-A6C34878D82A}">
                    <a16:rowId xmlns:a16="http://schemas.microsoft.com/office/drawing/2014/main" val="10004"/>
                  </a:ext>
                </a:extLst>
              </a:tr>
            </a:tbl>
          </a:graphicData>
        </a:graphic>
      </p:graphicFrame>
      <p:sp>
        <p:nvSpPr>
          <p:cNvPr id="7" name="Footer Placeholder 6"/>
          <p:cNvSpPr>
            <a:spLocks noGrp="1"/>
          </p:cNvSpPr>
          <p:nvPr>
            <p:ph type="ftr" sz="quarter" idx="11"/>
          </p:nvPr>
        </p:nvSpPr>
        <p:spPr>
          <a:xfrm>
            <a:off x="320447" y="6223828"/>
            <a:ext cx="1791912" cy="365125"/>
          </a:xfrm>
        </p:spPr>
        <p:txBody>
          <a:bodyPr/>
          <a:lstStyle/>
          <a:p>
            <a:r>
              <a:rPr lang="en-US" dirty="0">
                <a:hlinkClick r:id="rId2"/>
              </a:rPr>
              <a:t>http://www.lsta.info</a:t>
            </a:r>
            <a:r>
              <a:rPr lang="en-US" dirty="0" smtClean="0">
                <a:hlinkClick r:id="rId2"/>
              </a:rPr>
              <a:t>/</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Picture 4"/>
          <p:cNvPicPr>
            <a:picLocks noChangeAspect="1"/>
          </p:cNvPicPr>
          <p:nvPr/>
        </p:nvPicPr>
        <p:blipFill>
          <a:blip r:embed="rId3">
            <a:clrChange>
              <a:clrFrom>
                <a:srgbClr val="000000"/>
              </a:clrFrom>
              <a:clrTo>
                <a:srgbClr val="000000">
                  <a:alpha val="0"/>
                </a:srgbClr>
              </a:clrTo>
            </a:clrChange>
          </a:blip>
          <a:stretch>
            <a:fillRect/>
          </a:stretch>
        </p:blipFill>
        <p:spPr>
          <a:xfrm>
            <a:off x="10041941" y="4582615"/>
            <a:ext cx="1912620" cy="2006338"/>
          </a:xfrm>
          <a:prstGeom prst="rect">
            <a:avLst/>
          </a:prstGeom>
        </p:spPr>
      </p:pic>
    </p:spTree>
    <p:extLst>
      <p:ext uri="{BB962C8B-B14F-4D97-AF65-F5344CB8AC3E}">
        <p14:creationId xmlns:p14="http://schemas.microsoft.com/office/powerpoint/2010/main" val="2064294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932" y="0"/>
            <a:ext cx="9905998" cy="1478570"/>
          </a:xfrm>
        </p:spPr>
        <p:txBody>
          <a:bodyPr/>
          <a:lstStyle/>
          <a:p>
            <a:pPr algn="ctr"/>
            <a:r>
              <a:rPr lang="en-US" dirty="0"/>
              <a:t>Depth vs. Breadth</a:t>
            </a:r>
          </a:p>
        </p:txBody>
      </p:sp>
      <p:sp>
        <p:nvSpPr>
          <p:cNvPr id="3" name="Content Placeholder 2"/>
          <p:cNvSpPr>
            <a:spLocks noGrp="1"/>
          </p:cNvSpPr>
          <p:nvPr>
            <p:ph idx="1"/>
          </p:nvPr>
        </p:nvSpPr>
        <p:spPr>
          <a:xfrm>
            <a:off x="1295402" y="1828800"/>
            <a:ext cx="9601200" cy="4495800"/>
          </a:xfrm>
        </p:spPr>
        <p:txBody>
          <a:bodyPr>
            <a:normAutofit/>
          </a:bodyPr>
          <a:lstStyle/>
          <a:p>
            <a:endParaRPr lang="en-US" dirty="0"/>
          </a:p>
          <a:p>
            <a:endParaRPr lang="en-US" dirty="0"/>
          </a:p>
          <a:p>
            <a:endParaRPr lang="en-US" dirty="0"/>
          </a:p>
        </p:txBody>
      </p:sp>
      <p:sp>
        <p:nvSpPr>
          <p:cNvPr id="6" name="Footer Placeholder 5"/>
          <p:cNvSpPr>
            <a:spLocks noGrp="1"/>
          </p:cNvSpPr>
          <p:nvPr>
            <p:ph type="ftr" sz="quarter" idx="11"/>
          </p:nvPr>
        </p:nvSpPr>
        <p:spPr>
          <a:xfrm>
            <a:off x="332212" y="6142037"/>
            <a:ext cx="1731798"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299542E4-2CCF-42F6-9D92-ED568035133D}" type="slidenum">
              <a:rPr lang="en-US" smtClean="0"/>
              <a:pPr/>
              <a:t>15</a:t>
            </a:fld>
            <a:endParaRPr lang="en-US"/>
          </a:p>
        </p:txBody>
      </p:sp>
      <p:pic>
        <p:nvPicPr>
          <p:cNvPr id="5" name="Picture 4"/>
          <p:cNvPicPr>
            <a:picLocks noChangeAspect="1"/>
          </p:cNvPicPr>
          <p:nvPr/>
        </p:nvPicPr>
        <p:blipFill>
          <a:blip r:embed="rId4"/>
          <a:stretch>
            <a:fillRect/>
          </a:stretch>
        </p:blipFill>
        <p:spPr>
          <a:xfrm>
            <a:off x="2064010" y="1318196"/>
            <a:ext cx="7897842" cy="4200645"/>
          </a:xfrm>
          <a:prstGeom prst="rect">
            <a:avLst/>
          </a:prstGeom>
        </p:spPr>
      </p:pic>
    </p:spTree>
    <p:extLst>
      <p:ext uri="{BB962C8B-B14F-4D97-AF65-F5344CB8AC3E}">
        <p14:creationId xmlns:p14="http://schemas.microsoft.com/office/powerpoint/2010/main" val="333375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Louisiana Student Standards for Science</a:t>
            </a:r>
          </a:p>
        </p:txBody>
      </p:sp>
      <p:sp>
        <p:nvSpPr>
          <p:cNvPr id="3" name="Text Placeholder 2"/>
          <p:cNvSpPr>
            <a:spLocks noGrp="1"/>
          </p:cNvSpPr>
          <p:nvPr>
            <p:ph type="body" idx="1"/>
          </p:nvPr>
        </p:nvSpPr>
        <p:spPr>
          <a:xfrm>
            <a:off x="1665122" y="1282769"/>
            <a:ext cx="8545679" cy="4843532"/>
          </a:xfrm>
        </p:spPr>
        <p:txBody>
          <a:bodyPr/>
          <a:lstStyle/>
          <a:p>
            <a:pPr indent="0">
              <a:buNone/>
            </a:pPr>
            <a:r>
              <a:rPr lang="en-US" sz="2000" dirty="0"/>
              <a:t>The new standards call for changes in the science classroom.  Key shifts called for by the </a:t>
            </a:r>
            <a:r>
              <a:rPr lang="en-US" sz="2000" u="sng" dirty="0">
                <a:hlinkClick r:id="rId2"/>
              </a:rPr>
              <a:t>Louisiana Student Standards for Science</a:t>
            </a:r>
            <a:r>
              <a:rPr lang="en-US" sz="2000" u="sng" dirty="0"/>
              <a:t>:</a:t>
            </a:r>
          </a:p>
          <a:p>
            <a:pPr indent="0">
              <a:buNone/>
            </a:pPr>
            <a:r>
              <a:rPr lang="en-US" sz="2000" dirty="0"/>
              <a:t> </a:t>
            </a:r>
          </a:p>
          <a:p>
            <a:pPr indent="0">
              <a:buNone/>
            </a:pPr>
            <a:endParaRPr lang="en-US" sz="2000" dirty="0"/>
          </a:p>
          <a:p>
            <a:pPr marL="857250" indent="-514350">
              <a:buAutoNum type="arabicPeriod"/>
            </a:pPr>
            <a:endParaRPr lang="en-US" dirty="0"/>
          </a:p>
          <a:p>
            <a:endParaRPr lang="en-US" dirty="0"/>
          </a:p>
        </p:txBody>
      </p:sp>
      <p:graphicFrame>
        <p:nvGraphicFramePr>
          <p:cNvPr id="5" name="Table 4"/>
          <p:cNvGraphicFramePr>
            <a:graphicFrameLocks noGrp="1"/>
          </p:cNvGraphicFramePr>
          <p:nvPr>
            <p:extLst/>
          </p:nvPr>
        </p:nvGraphicFramePr>
        <p:xfrm>
          <a:off x="1700936" y="2013941"/>
          <a:ext cx="8838774" cy="3809608"/>
        </p:xfrm>
        <a:graphic>
          <a:graphicData uri="http://schemas.openxmlformats.org/drawingml/2006/table">
            <a:tbl>
              <a:tblPr firstRow="1" bandRow="1">
                <a:tableStyleId>{69CF1AB2-1976-4502-BF36-3FF5EA218861}</a:tableStyleId>
              </a:tblPr>
              <a:tblGrid>
                <a:gridCol w="1862904">
                  <a:extLst>
                    <a:ext uri="{9D8B030D-6E8A-4147-A177-3AD203B41FA5}">
                      <a16:colId xmlns:a16="http://schemas.microsoft.com/office/drawing/2014/main" val="20000"/>
                    </a:ext>
                  </a:extLst>
                </a:gridCol>
                <a:gridCol w="6975870">
                  <a:extLst>
                    <a:ext uri="{9D8B030D-6E8A-4147-A177-3AD203B41FA5}">
                      <a16:colId xmlns:a16="http://schemas.microsoft.com/office/drawing/2014/main" val="20001"/>
                    </a:ext>
                  </a:extLst>
                </a:gridCol>
              </a:tblGrid>
              <a:tr h="1398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Calibri"/>
                          <a:cs typeface="Calibri"/>
                        </a:rPr>
                        <a:t>Apply content knowledge</a:t>
                      </a:r>
                    </a:p>
                    <a:p>
                      <a:endParaRPr lang="en-US" sz="1600" b="0" dirty="0">
                        <a:latin typeface="Calibri"/>
                        <a:cs typeface="Calibri"/>
                      </a:endParaRPr>
                    </a:p>
                  </a:txBody>
                  <a:tcPr/>
                </a:tc>
                <a:tc>
                  <a:txBody>
                    <a:bodyPr/>
                    <a:lstStyle/>
                    <a:p>
                      <a:pPr marL="0" marR="0" algn="l">
                        <a:spcBef>
                          <a:spcPts val="0"/>
                        </a:spcBef>
                        <a:spcAft>
                          <a:spcPts val="0"/>
                        </a:spcAft>
                      </a:pPr>
                      <a:r>
                        <a:rPr lang="en-US" sz="1600" b="0" dirty="0" smtClean="0">
                          <a:effectLst/>
                          <a:latin typeface="Calibri"/>
                          <a:ea typeface="ＭＳ 明朝"/>
                          <a:cs typeface="Calibri"/>
                        </a:rPr>
                        <a:t>Content </a:t>
                      </a:r>
                      <a:r>
                        <a:rPr lang="en-US" sz="1600" b="0" dirty="0">
                          <a:effectLst/>
                          <a:latin typeface="Calibri"/>
                          <a:ea typeface="ＭＳ 明朝"/>
                          <a:cs typeface="Calibri"/>
                        </a:rPr>
                        <a:t>knowledge is critical and evident in the standards in the </a:t>
                      </a:r>
                      <a:r>
                        <a:rPr lang="en-US" sz="1600" b="0" dirty="0">
                          <a:solidFill>
                            <a:srgbClr val="76923C"/>
                          </a:solidFill>
                          <a:effectLst/>
                          <a:latin typeface="Calibri"/>
                          <a:ea typeface="ＭＳ 明朝"/>
                          <a:cs typeface="Calibri"/>
                        </a:rPr>
                        <a:t>Disciplinary Core Ideas</a:t>
                      </a:r>
                      <a:r>
                        <a:rPr lang="en-US" sz="1600" b="0" dirty="0">
                          <a:effectLst/>
                          <a:latin typeface="Calibri"/>
                          <a:ea typeface="ＭＳ 明朝"/>
                          <a:cs typeface="Calibri"/>
                        </a:rPr>
                        <a:t>, the key ideas in science that have broad importance within or across multiple science or engineering disciplines. However, simply having content knowledge is not enough. Students must investigate and apply content knowledge to scientific phenomenon. </a:t>
                      </a:r>
                      <a:endParaRPr lang="en-US" sz="1600" b="0" dirty="0" smtClean="0">
                        <a:effectLst/>
                        <a:latin typeface="Calibri"/>
                        <a:ea typeface="ＭＳ 明朝"/>
                        <a:cs typeface="Calibri"/>
                      </a:endParaRPr>
                    </a:p>
                    <a:p>
                      <a:pPr marL="0" marR="0" algn="l">
                        <a:spcBef>
                          <a:spcPts val="0"/>
                        </a:spcBef>
                        <a:spcAft>
                          <a:spcPts val="0"/>
                        </a:spcAft>
                      </a:pPr>
                      <a:endParaRPr lang="en-US" sz="1600" b="0" dirty="0">
                        <a:effectLst/>
                        <a:latin typeface="Calibri"/>
                        <a:ea typeface="ＭＳ 明朝"/>
                        <a:cs typeface="Calibri"/>
                      </a:endParaRPr>
                    </a:p>
                  </a:txBody>
                  <a:tcPr marL="118745" marR="118745" marT="0" marB="0"/>
                </a:tc>
                <a:extLst>
                  <a:ext uri="{0D108BD9-81ED-4DB2-BD59-A6C34878D82A}">
                    <a16:rowId xmlns:a16="http://schemas.microsoft.com/office/drawing/2014/main" val="10000"/>
                  </a:ext>
                </a:extLst>
              </a:tr>
              <a:tr h="961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Calibri"/>
                          <a:cs typeface="Calibri"/>
                        </a:rPr>
                        <a:t>Investigate, evaluate, and reason scientifically</a:t>
                      </a:r>
                    </a:p>
                    <a:p>
                      <a:endParaRPr lang="en-US" sz="1600" b="0" dirty="0">
                        <a:latin typeface="Calibri"/>
                        <a:cs typeface="Calibri"/>
                      </a:endParaRPr>
                    </a:p>
                  </a:txBody>
                  <a:tcPr/>
                </a:tc>
                <a:tc>
                  <a:txBody>
                    <a:bodyPr/>
                    <a:lstStyle/>
                    <a:p>
                      <a:r>
                        <a:rPr lang="en-US" sz="1600" b="0" i="0" u="none" strike="noStrike" cap="none" dirty="0" smtClean="0">
                          <a:solidFill>
                            <a:schemeClr val="dk1"/>
                          </a:solidFill>
                          <a:effectLst/>
                          <a:latin typeface="Calibri"/>
                          <a:ea typeface="+mn-ea"/>
                          <a:cs typeface="Calibri"/>
                          <a:sym typeface="Arial"/>
                        </a:rPr>
                        <a:t>Scientists do more than learn about science; they “do” science. Science instruction must integrate the practices, or behaviors, of scientists and engineers as they investigate real-world phenomenon and design solutions to problems. </a:t>
                      </a:r>
                      <a:endParaRPr lang="en-US" sz="1600" b="0" dirty="0">
                        <a:latin typeface="Calibri"/>
                        <a:cs typeface="Calibri"/>
                      </a:endParaRPr>
                    </a:p>
                  </a:txBody>
                  <a:tcPr/>
                </a:tc>
                <a:extLst>
                  <a:ext uri="{0D108BD9-81ED-4DB2-BD59-A6C34878D82A}">
                    <a16:rowId xmlns:a16="http://schemas.microsoft.com/office/drawing/2014/main" val="10001"/>
                  </a:ext>
                </a:extLst>
              </a:tr>
              <a:tr h="1279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Calibri"/>
                          <a:cs typeface="Calibri"/>
                        </a:rPr>
                        <a:t>Connect ideas across disciplines </a:t>
                      </a:r>
                    </a:p>
                    <a:p>
                      <a:endParaRPr lang="en-US" sz="1600" b="0" dirty="0">
                        <a:latin typeface="Calibri"/>
                        <a:cs typeface="Calibri"/>
                      </a:endParaRPr>
                    </a:p>
                  </a:txBody>
                  <a:tcPr/>
                </a:tc>
                <a:tc>
                  <a:txBody>
                    <a:bodyPr/>
                    <a:lstStyle/>
                    <a:p>
                      <a:pPr marL="0" marR="0" algn="l">
                        <a:spcBef>
                          <a:spcPts val="0"/>
                        </a:spcBef>
                        <a:spcAft>
                          <a:spcPts val="0"/>
                        </a:spcAft>
                      </a:pPr>
                      <a:r>
                        <a:rPr lang="en-US" sz="1600" b="0" dirty="0">
                          <a:effectLst/>
                          <a:latin typeface="Calibri"/>
                          <a:ea typeface="ＭＳ 明朝"/>
                          <a:cs typeface="Calibri"/>
                        </a:rPr>
                        <a:t>For students to develop a coherent and scientifically-based view of the world, they must make connections across the domains of science (life science, physical science, earth and space science, environmental science, and engineering, technology, and applications of science). The </a:t>
                      </a:r>
                      <a:r>
                        <a:rPr lang="en-US" sz="1600" b="0" dirty="0">
                          <a:solidFill>
                            <a:srgbClr val="76923C"/>
                          </a:solidFill>
                          <a:effectLst/>
                          <a:latin typeface="Calibri"/>
                          <a:ea typeface="ＭＳ 明朝"/>
                          <a:cs typeface="Calibri"/>
                        </a:rPr>
                        <a:t>crosscutting concepts </a:t>
                      </a:r>
                      <a:r>
                        <a:rPr lang="en-US" sz="1600" b="0" dirty="0">
                          <a:effectLst/>
                          <a:latin typeface="Calibri"/>
                          <a:ea typeface="ＭＳ 明朝"/>
                          <a:cs typeface="Calibri"/>
                        </a:rPr>
                        <a:t>have applications across all domains.</a:t>
                      </a:r>
                      <a:r>
                        <a:rPr lang="en-US" sz="1600" b="0" dirty="0">
                          <a:solidFill>
                            <a:srgbClr val="76923C"/>
                          </a:solidFill>
                          <a:effectLst/>
                          <a:latin typeface="Calibri"/>
                          <a:ea typeface="ＭＳ 明朝"/>
                          <a:cs typeface="Calibri"/>
                        </a:rPr>
                        <a:t> </a:t>
                      </a:r>
                      <a:endParaRPr lang="en-US" sz="1600" b="0" dirty="0">
                        <a:effectLst/>
                        <a:latin typeface="Calibri"/>
                        <a:ea typeface="ＭＳ 明朝"/>
                        <a:cs typeface="Calibri"/>
                      </a:endParaRPr>
                    </a:p>
                  </a:txBody>
                  <a:tcPr marL="118745" marR="118745" marT="0" marB="0"/>
                </a:tc>
                <a:extLst>
                  <a:ext uri="{0D108BD9-81ED-4DB2-BD59-A6C34878D82A}">
                    <a16:rowId xmlns:a16="http://schemas.microsoft.com/office/drawing/2014/main" val="10002"/>
                  </a:ext>
                </a:extLst>
              </a:tr>
            </a:tbl>
          </a:graphicData>
        </a:graphic>
      </p:graphicFrame>
      <p:sp>
        <p:nvSpPr>
          <p:cNvPr id="6" name="TextBox 5"/>
          <p:cNvSpPr txBox="1"/>
          <p:nvPr/>
        </p:nvSpPr>
        <p:spPr>
          <a:xfrm>
            <a:off x="1700936" y="5869740"/>
            <a:ext cx="8838774" cy="738664"/>
          </a:xfrm>
          <a:prstGeom prst="rect">
            <a:avLst/>
          </a:prstGeom>
          <a:noFill/>
        </p:spPr>
        <p:txBody>
          <a:bodyPr wrap="square" rtlCol="0">
            <a:spAutoFit/>
          </a:bodyPr>
          <a:lstStyle/>
          <a:p>
            <a:pPr algn="ctr" defTabSz="914400"/>
            <a:r>
              <a:rPr lang="en-US" sz="1400" b="1" kern="0" dirty="0">
                <a:solidFill>
                  <a:srgbClr val="000000"/>
                </a:solidFill>
                <a:latin typeface="Calibri"/>
                <a:cs typeface="Calibri"/>
                <a:sym typeface="Arial"/>
              </a:rPr>
              <a:t>Three Dimensional Learning</a:t>
            </a:r>
            <a:r>
              <a:rPr lang="en-US" sz="1400" kern="0" dirty="0">
                <a:solidFill>
                  <a:srgbClr val="000000"/>
                </a:solidFill>
                <a:latin typeface="Calibri"/>
                <a:cs typeface="Calibri"/>
                <a:sym typeface="Arial"/>
              </a:rPr>
              <a:t>: the integration of the </a:t>
            </a:r>
            <a:r>
              <a:rPr lang="en-US" sz="1400" kern="0" dirty="0">
                <a:solidFill>
                  <a:srgbClr val="9BBB59"/>
                </a:solidFill>
                <a:latin typeface="Calibri"/>
                <a:cs typeface="Calibri"/>
                <a:sym typeface="Arial"/>
              </a:rPr>
              <a:t>Science and Engineering Practices</a:t>
            </a:r>
            <a:r>
              <a:rPr lang="en-US" sz="1400" kern="0" dirty="0">
                <a:solidFill>
                  <a:srgbClr val="000000"/>
                </a:solidFill>
                <a:latin typeface="Calibri"/>
                <a:cs typeface="Calibri"/>
                <a:sym typeface="Arial"/>
              </a:rPr>
              <a:t>, </a:t>
            </a:r>
            <a:r>
              <a:rPr lang="en-US" sz="1400" kern="0" dirty="0">
                <a:solidFill>
                  <a:srgbClr val="9BBB59"/>
                </a:solidFill>
                <a:latin typeface="Calibri"/>
                <a:cs typeface="Calibri"/>
                <a:sym typeface="Arial"/>
              </a:rPr>
              <a:t>Disciplinary Core Ideas</a:t>
            </a:r>
            <a:r>
              <a:rPr lang="en-US" sz="1400" kern="0" dirty="0">
                <a:solidFill>
                  <a:srgbClr val="000000"/>
                </a:solidFill>
                <a:latin typeface="Calibri"/>
                <a:cs typeface="Calibri"/>
                <a:sym typeface="Arial"/>
              </a:rPr>
              <a:t>, and </a:t>
            </a:r>
            <a:r>
              <a:rPr lang="en-US" sz="1400" kern="0" dirty="0">
                <a:solidFill>
                  <a:srgbClr val="9BBB59"/>
                </a:solidFill>
                <a:latin typeface="Calibri"/>
                <a:cs typeface="Calibri"/>
                <a:sym typeface="Arial"/>
              </a:rPr>
              <a:t>Crosscutting Concepts </a:t>
            </a:r>
            <a:r>
              <a:rPr lang="en-US" sz="1400" kern="0" dirty="0">
                <a:solidFill>
                  <a:srgbClr val="000000"/>
                </a:solidFill>
                <a:latin typeface="Calibri"/>
                <a:cs typeface="Calibri"/>
                <a:sym typeface="Arial"/>
              </a:rPr>
              <a:t>in science instruction</a:t>
            </a:r>
          </a:p>
          <a:p>
            <a:pPr defTabSz="914400"/>
            <a:endParaRPr lang="en-US" sz="1400" kern="0" dirty="0">
              <a:solidFill>
                <a:srgbClr val="000000"/>
              </a:solidFill>
              <a:cs typeface="Arial"/>
              <a:sym typeface="Arial"/>
            </a:endParaRPr>
          </a:p>
        </p:txBody>
      </p:sp>
      <p:sp>
        <p:nvSpPr>
          <p:cNvPr id="7" name="TextBox 6"/>
          <p:cNvSpPr txBox="1"/>
          <p:nvPr/>
        </p:nvSpPr>
        <p:spPr>
          <a:xfrm>
            <a:off x="6203446" y="6550224"/>
            <a:ext cx="4372078" cy="307777"/>
          </a:xfrm>
          <a:prstGeom prst="rect">
            <a:avLst/>
          </a:prstGeom>
          <a:noFill/>
        </p:spPr>
        <p:txBody>
          <a:bodyPr wrap="square" rtlCol="0">
            <a:spAutoFit/>
          </a:bodyPr>
          <a:lstStyle/>
          <a:p>
            <a:pPr defTabSz="914400"/>
            <a:r>
              <a:rPr lang="en-US" sz="1400" kern="0" dirty="0">
                <a:solidFill>
                  <a:srgbClr val="000000"/>
                </a:solidFill>
                <a:cs typeface="Arial"/>
                <a:sym typeface="Arial"/>
              </a:rPr>
              <a:t>Contact </a:t>
            </a:r>
            <a:r>
              <a:rPr lang="en-US" sz="1400" kern="0" dirty="0" smtClean="0">
                <a:solidFill>
                  <a:srgbClr val="000000"/>
                </a:solidFill>
                <a:cs typeface="Arial"/>
                <a:sym typeface="Arial"/>
              </a:rPr>
              <a:t>LouisianaStandards@la.gov </a:t>
            </a:r>
            <a:r>
              <a:rPr lang="en-US" sz="1400" kern="0" dirty="0">
                <a:solidFill>
                  <a:srgbClr val="000000"/>
                </a:solidFill>
                <a:cs typeface="Arial"/>
                <a:sym typeface="Arial"/>
              </a:rPr>
              <a:t>with questions. </a:t>
            </a:r>
          </a:p>
        </p:txBody>
      </p:sp>
    </p:spTree>
    <p:extLst>
      <p:ext uri="{BB962C8B-B14F-4D97-AF65-F5344CB8AC3E}">
        <p14:creationId xmlns:p14="http://schemas.microsoft.com/office/powerpoint/2010/main" val="113350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Louisiana Student Standards for Science</a:t>
            </a:r>
          </a:p>
        </p:txBody>
      </p:sp>
      <p:sp>
        <p:nvSpPr>
          <p:cNvPr id="3" name="Text Placeholder 2"/>
          <p:cNvSpPr>
            <a:spLocks noGrp="1"/>
          </p:cNvSpPr>
          <p:nvPr>
            <p:ph type="body" idx="1"/>
          </p:nvPr>
        </p:nvSpPr>
        <p:spPr>
          <a:xfrm>
            <a:off x="1716439" y="1600200"/>
            <a:ext cx="8494361" cy="4526100"/>
          </a:xfrm>
        </p:spPr>
        <p:txBody>
          <a:bodyPr/>
          <a:lstStyle/>
          <a:p>
            <a:pPr indent="0">
              <a:buNone/>
            </a:pPr>
            <a:r>
              <a:rPr lang="en-US" sz="1800" dirty="0"/>
              <a:t>The Department will provide multiple phases of support as districts and teachers work to implement the Louisiana Student Standards for Science.</a:t>
            </a:r>
          </a:p>
          <a:p>
            <a:pPr indent="0">
              <a:buNone/>
            </a:pPr>
            <a:endParaRPr lang="en-US" sz="1800" dirty="0"/>
          </a:p>
          <a:p>
            <a:pPr indent="0">
              <a:buNone/>
            </a:pPr>
            <a:endParaRPr lang="en-US" sz="1800" dirty="0"/>
          </a:p>
        </p:txBody>
      </p:sp>
      <p:graphicFrame>
        <p:nvGraphicFramePr>
          <p:cNvPr id="5" name="Table 4"/>
          <p:cNvGraphicFramePr>
            <a:graphicFrameLocks noGrp="1"/>
          </p:cNvGraphicFramePr>
          <p:nvPr>
            <p:extLst/>
          </p:nvPr>
        </p:nvGraphicFramePr>
        <p:xfrm>
          <a:off x="2098641" y="2368412"/>
          <a:ext cx="7982424" cy="3693338"/>
        </p:xfrm>
        <a:graphic>
          <a:graphicData uri="http://schemas.openxmlformats.org/drawingml/2006/table">
            <a:tbl>
              <a:tblPr firstRow="1" bandRow="1">
                <a:tableStyleId>{69CF1AB2-1976-4502-BF36-3FF5EA218861}</a:tableStyleId>
              </a:tblPr>
              <a:tblGrid>
                <a:gridCol w="1067494">
                  <a:extLst>
                    <a:ext uri="{9D8B030D-6E8A-4147-A177-3AD203B41FA5}">
                      <a16:colId xmlns:a16="http://schemas.microsoft.com/office/drawing/2014/main" val="20000"/>
                    </a:ext>
                  </a:extLst>
                </a:gridCol>
                <a:gridCol w="1796086">
                  <a:extLst>
                    <a:ext uri="{9D8B030D-6E8A-4147-A177-3AD203B41FA5}">
                      <a16:colId xmlns:a16="http://schemas.microsoft.com/office/drawing/2014/main" val="20001"/>
                    </a:ext>
                  </a:extLst>
                </a:gridCol>
                <a:gridCol w="5118844">
                  <a:extLst>
                    <a:ext uri="{9D8B030D-6E8A-4147-A177-3AD203B41FA5}">
                      <a16:colId xmlns:a16="http://schemas.microsoft.com/office/drawing/2014/main" val="20002"/>
                    </a:ext>
                  </a:extLst>
                </a:gridCol>
              </a:tblGrid>
              <a:tr h="556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t>PHASE</a:t>
                      </a:r>
                    </a:p>
                    <a:p>
                      <a:endParaRPr lang="en-US" sz="1600" b="1" i="0" dirty="0"/>
                    </a:p>
                  </a:txBody>
                  <a:tcPr/>
                </a:tc>
                <a:tc>
                  <a:txBody>
                    <a:bodyPr/>
                    <a:lstStyle/>
                    <a:p>
                      <a:r>
                        <a:rPr lang="en-US" sz="1600" b="1" i="0" dirty="0" smtClean="0"/>
                        <a:t>TIMELINE</a:t>
                      </a:r>
                      <a:endParaRPr lang="en-US" sz="1600" b="1" i="0" dirty="0"/>
                    </a:p>
                  </a:txBody>
                  <a:tcPr/>
                </a:tc>
                <a:tc>
                  <a:txBody>
                    <a:bodyPr/>
                    <a:lstStyle/>
                    <a:p>
                      <a:pPr marL="0" indent="0">
                        <a:buFont typeface="Arial"/>
                        <a:buNone/>
                      </a:pPr>
                      <a:r>
                        <a:rPr lang="en-US" sz="1600" dirty="0" smtClean="0"/>
                        <a:t>FOCUS</a:t>
                      </a:r>
                      <a:endParaRPr lang="en-US" sz="1600" dirty="0"/>
                    </a:p>
                  </a:txBody>
                  <a:tcPr/>
                </a:tc>
                <a:extLst>
                  <a:ext uri="{0D108BD9-81ED-4DB2-BD59-A6C34878D82A}">
                    <a16:rowId xmlns:a16="http://schemas.microsoft.com/office/drawing/2014/main" val="10000"/>
                  </a:ext>
                </a:extLst>
              </a:tr>
              <a:tr h="871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Phase 1</a:t>
                      </a:r>
                    </a:p>
                    <a:p>
                      <a:endParaRPr lang="en-US" sz="1600" b="0" i="1" dirty="0"/>
                    </a:p>
                  </a:txBody>
                  <a:tcPr/>
                </a:tc>
                <a:tc>
                  <a:txBody>
                    <a:bodyPr/>
                    <a:lstStyle/>
                    <a:p>
                      <a:r>
                        <a:rPr lang="en-US" sz="1600" b="0" i="1" dirty="0" smtClean="0"/>
                        <a:t>Spring – Summer 2017</a:t>
                      </a:r>
                      <a:endParaRPr lang="en-US" sz="1600" b="0" i="1" dirty="0"/>
                    </a:p>
                  </a:txBody>
                  <a:tcPr/>
                </a:tc>
                <a:tc>
                  <a:txBody>
                    <a:bodyPr/>
                    <a:lstStyle/>
                    <a:p>
                      <a:pPr marL="285750" indent="-285750">
                        <a:buFont typeface="Arial"/>
                        <a:buChar char="•"/>
                      </a:pPr>
                      <a:r>
                        <a:rPr lang="en-US" b="0" dirty="0" smtClean="0"/>
                        <a:t>Framework and make-up of the standards</a:t>
                      </a:r>
                    </a:p>
                    <a:p>
                      <a:pPr marL="285750" indent="-285750">
                        <a:buFont typeface="Arial"/>
                        <a:buChar char="•"/>
                      </a:pPr>
                      <a:r>
                        <a:rPr lang="en-US" b="0" dirty="0" smtClean="0"/>
                        <a:t>Shifts</a:t>
                      </a:r>
                      <a:r>
                        <a:rPr lang="en-US" b="0" baseline="0" dirty="0" smtClean="0"/>
                        <a:t> in science instruction</a:t>
                      </a:r>
                    </a:p>
                    <a:p>
                      <a:pPr marL="285750" indent="-285750">
                        <a:buFont typeface="Arial"/>
                        <a:buChar char="•"/>
                      </a:pPr>
                      <a:r>
                        <a:rPr lang="en-US" b="0" baseline="0" dirty="0" smtClean="0"/>
                        <a:t>Progressions of learning</a:t>
                      </a:r>
                    </a:p>
                  </a:txBody>
                  <a:tcPr/>
                </a:tc>
                <a:extLst>
                  <a:ext uri="{0D108BD9-81ED-4DB2-BD59-A6C34878D82A}">
                    <a16:rowId xmlns:a16="http://schemas.microsoft.com/office/drawing/2014/main" val="10001"/>
                  </a:ext>
                </a:extLst>
              </a:tr>
              <a:tr h="1317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Phase 2</a:t>
                      </a:r>
                    </a:p>
                    <a:p>
                      <a:endParaRPr lang="en-US" sz="1600" b="0" i="1" dirty="0"/>
                    </a:p>
                  </a:txBody>
                  <a:tcPr/>
                </a:tc>
                <a:tc>
                  <a:txBody>
                    <a:bodyPr/>
                    <a:lstStyle/>
                    <a:p>
                      <a:r>
                        <a:rPr lang="en-US" sz="1600" b="0" i="1" dirty="0" smtClean="0"/>
                        <a:t>Fall 2017</a:t>
                      </a:r>
                      <a:endParaRPr lang="en-US" sz="1600" b="0" i="1" dirty="0"/>
                    </a:p>
                  </a:txBody>
                  <a:tcPr/>
                </a:tc>
                <a:tc>
                  <a:txBody>
                    <a:bodyPr/>
                    <a:lstStyle/>
                    <a:p>
                      <a:pPr marL="285750" indent="-285750">
                        <a:buFont typeface="Arial"/>
                        <a:buChar char="•"/>
                      </a:pPr>
                      <a:r>
                        <a:rPr lang="en-US" dirty="0" smtClean="0"/>
                        <a:t>Educators begin implementation of the new standards, practice implementing</a:t>
                      </a:r>
                      <a:r>
                        <a:rPr lang="en-US" baseline="0" dirty="0" smtClean="0"/>
                        <a:t> aligned tasks, pilot 3-dimensional lessons</a:t>
                      </a:r>
                      <a:r>
                        <a:rPr lang="en-US" dirty="0" smtClean="0"/>
                        <a:t> </a:t>
                      </a:r>
                    </a:p>
                    <a:p>
                      <a:pPr marL="285750" indent="-285750">
                        <a:buFont typeface="Arial"/>
                        <a:buChar char="•"/>
                      </a:pPr>
                      <a:r>
                        <a:rPr lang="en-US" dirty="0" smtClean="0"/>
                        <a:t>LDOE releases scope and sequence documents, revised instructional</a:t>
                      </a:r>
                      <a:r>
                        <a:rPr lang="en-US" baseline="0" dirty="0" smtClean="0"/>
                        <a:t> tasks, sample EAGLE items</a:t>
                      </a:r>
                      <a:endParaRPr lang="en-US" dirty="0" smtClean="0"/>
                    </a:p>
                    <a:p>
                      <a:pPr marL="285750" indent="-285750">
                        <a:buFont typeface="Arial"/>
                        <a:buChar char="•"/>
                      </a:pPr>
                      <a:endParaRPr lang="en-US" dirty="0"/>
                    </a:p>
                  </a:txBody>
                  <a:tcPr/>
                </a:tc>
                <a:extLst>
                  <a:ext uri="{0D108BD9-81ED-4DB2-BD59-A6C34878D82A}">
                    <a16:rowId xmlns:a16="http://schemas.microsoft.com/office/drawing/2014/main" val="10002"/>
                  </a:ext>
                </a:extLst>
              </a:tr>
              <a:tr h="8713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Phase 3</a:t>
                      </a:r>
                    </a:p>
                    <a:p>
                      <a:endParaRPr lang="en-US" sz="1600" b="0" i="1" dirty="0"/>
                    </a:p>
                  </a:txBody>
                  <a:tcPr/>
                </a:tc>
                <a:tc>
                  <a:txBody>
                    <a:bodyPr/>
                    <a:lstStyle/>
                    <a:p>
                      <a:r>
                        <a:rPr lang="en-US" sz="1600" b="0" i="1" dirty="0" smtClean="0"/>
                        <a:t>Spring –Summer 2018</a:t>
                      </a:r>
                      <a:endParaRPr lang="en-US" sz="1600" b="0" i="1" dirty="0"/>
                    </a:p>
                  </a:txBody>
                  <a:tcPr/>
                </a:tc>
                <a:tc>
                  <a:txBody>
                    <a:bodyPr/>
                    <a:lstStyle/>
                    <a:p>
                      <a:pPr marL="285750" indent="-285750">
                        <a:buFont typeface="Arial"/>
                        <a:buChar char="•"/>
                      </a:pPr>
                      <a:r>
                        <a:rPr lang="en-US" dirty="0" smtClean="0"/>
                        <a:t>Quality curriculum piloted</a:t>
                      </a:r>
                      <a:r>
                        <a:rPr lang="en-US" baseline="0" dirty="0" smtClean="0"/>
                        <a:t> </a:t>
                      </a:r>
                    </a:p>
                    <a:p>
                      <a:pPr marL="285750" indent="-285750">
                        <a:buFont typeface="Arial"/>
                        <a:buChar char="•"/>
                      </a:pPr>
                      <a:r>
                        <a:rPr lang="en-US" baseline="0" dirty="0" smtClean="0"/>
                        <a:t>Suite of assessment items/item sets released on EAGLE</a:t>
                      </a:r>
                    </a:p>
                    <a:p>
                      <a:pPr marL="285750" indent="-285750">
                        <a:buFont typeface="Arial"/>
                        <a:buChar char="•"/>
                      </a:pPr>
                      <a:r>
                        <a:rPr lang="en-US" baseline="0" dirty="0" smtClean="0"/>
                        <a:t>Field test in grades 3-8</a:t>
                      </a:r>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5962894" y="6100645"/>
            <a:ext cx="4336264" cy="307777"/>
          </a:xfrm>
          <a:prstGeom prst="rect">
            <a:avLst/>
          </a:prstGeom>
          <a:noFill/>
        </p:spPr>
        <p:txBody>
          <a:bodyPr wrap="square" rtlCol="0">
            <a:spAutoFit/>
          </a:bodyPr>
          <a:lstStyle/>
          <a:p>
            <a:pPr defTabSz="914400"/>
            <a:r>
              <a:rPr lang="en-US" sz="1400" kern="0" dirty="0">
                <a:solidFill>
                  <a:srgbClr val="000000"/>
                </a:solidFill>
                <a:cs typeface="Arial"/>
                <a:sym typeface="Arial"/>
              </a:rPr>
              <a:t>Contact </a:t>
            </a:r>
            <a:r>
              <a:rPr lang="en-US" sz="1400" kern="0" dirty="0" smtClean="0">
                <a:solidFill>
                  <a:srgbClr val="000000"/>
                </a:solidFill>
                <a:cs typeface="Arial"/>
                <a:sym typeface="Arial"/>
              </a:rPr>
              <a:t>LouisianaStandards@la.gov </a:t>
            </a:r>
            <a:r>
              <a:rPr lang="en-US" sz="1400" kern="0" dirty="0">
                <a:solidFill>
                  <a:srgbClr val="000000"/>
                </a:solidFill>
                <a:cs typeface="Arial"/>
                <a:sym typeface="Arial"/>
              </a:rPr>
              <a:t>with questions. </a:t>
            </a:r>
          </a:p>
        </p:txBody>
      </p:sp>
    </p:spTree>
    <p:extLst>
      <p:ext uri="{BB962C8B-B14F-4D97-AF65-F5344CB8AC3E}">
        <p14:creationId xmlns:p14="http://schemas.microsoft.com/office/powerpoint/2010/main" val="2891072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1981200" y="193287"/>
            <a:ext cx="8229600" cy="1143000"/>
          </a:xfrm>
          <a:prstGeom prst="rect">
            <a:avLst/>
          </a:prstGeom>
          <a:noFill/>
          <a:ln>
            <a:noFill/>
          </a:ln>
        </p:spPr>
        <p:txBody>
          <a:bodyPr lIns="91425" tIns="45700" rIns="91425" bIns="45700" anchor="ctr" anchorCtr="0">
            <a:noAutofit/>
          </a:bodyPr>
          <a:lstStyle/>
          <a:p>
            <a:pPr>
              <a:buSzPct val="25000"/>
            </a:pPr>
            <a:r>
              <a:rPr lang="en-US" sz="3600" dirty="0"/>
              <a:t>Louisiana Student Standards for Science</a:t>
            </a:r>
          </a:p>
        </p:txBody>
      </p:sp>
      <p:graphicFrame>
        <p:nvGraphicFramePr>
          <p:cNvPr id="129" name="Shape 129"/>
          <p:cNvGraphicFramePr/>
          <p:nvPr>
            <p:extLst/>
          </p:nvPr>
        </p:nvGraphicFramePr>
        <p:xfrm>
          <a:off x="2051826" y="1548851"/>
          <a:ext cx="8208175" cy="3297065"/>
        </p:xfrm>
        <a:graphic>
          <a:graphicData uri="http://schemas.openxmlformats.org/drawingml/2006/table">
            <a:tbl>
              <a:tblPr>
                <a:noFill/>
              </a:tblPr>
              <a:tblGrid>
                <a:gridCol w="1860400">
                  <a:extLst>
                    <a:ext uri="{9D8B030D-6E8A-4147-A177-3AD203B41FA5}">
                      <a16:colId xmlns:a16="http://schemas.microsoft.com/office/drawing/2014/main" val="20000"/>
                    </a:ext>
                  </a:extLst>
                </a:gridCol>
                <a:gridCol w="6347775">
                  <a:extLst>
                    <a:ext uri="{9D8B030D-6E8A-4147-A177-3AD203B41FA5}">
                      <a16:colId xmlns:a16="http://schemas.microsoft.com/office/drawing/2014/main" val="20001"/>
                    </a:ext>
                  </a:extLst>
                </a:gridCol>
              </a:tblGrid>
              <a:tr h="431975">
                <a:tc>
                  <a:txBody>
                    <a:bodyPr/>
                    <a:lstStyle/>
                    <a:p>
                      <a:pPr lvl="0" rtl="0">
                        <a:spcBef>
                          <a:spcPts val="0"/>
                        </a:spcBef>
                        <a:buNone/>
                      </a:pPr>
                      <a:r>
                        <a:rPr lang="en-US" b="1" dirty="0"/>
                        <a:t>Area</a:t>
                      </a:r>
                    </a:p>
                  </a:txBody>
                  <a:tcPr marL="91425" marR="91425" marT="91425" marB="91425">
                    <a:solidFill>
                      <a:srgbClr val="6D9EEB"/>
                    </a:solidFill>
                  </a:tcPr>
                </a:tc>
                <a:tc>
                  <a:txBody>
                    <a:bodyPr/>
                    <a:lstStyle/>
                    <a:p>
                      <a:pPr lvl="0" rtl="0">
                        <a:spcBef>
                          <a:spcPts val="0"/>
                        </a:spcBef>
                        <a:buNone/>
                      </a:pPr>
                      <a:r>
                        <a:rPr lang="en-US" b="1" dirty="0"/>
                        <a:t>Support and Timeline</a:t>
                      </a:r>
                    </a:p>
                  </a:txBody>
                  <a:tcPr marL="91425" marR="91425" marT="91425" marB="91425">
                    <a:solidFill>
                      <a:srgbClr val="6D9EEB"/>
                    </a:solidFill>
                  </a:tcPr>
                </a:tc>
                <a:extLst>
                  <a:ext uri="{0D108BD9-81ED-4DB2-BD59-A6C34878D82A}">
                    <a16:rowId xmlns:a16="http://schemas.microsoft.com/office/drawing/2014/main" val="10000"/>
                  </a:ext>
                </a:extLst>
              </a:tr>
              <a:tr h="2561575">
                <a:tc>
                  <a:txBody>
                    <a:bodyPr/>
                    <a:lstStyle/>
                    <a:p>
                      <a:pPr lvl="0" rtl="0">
                        <a:spcBef>
                          <a:spcPts val="0"/>
                        </a:spcBef>
                        <a:buNone/>
                      </a:pPr>
                      <a:r>
                        <a:rPr lang="en-US" sz="1600" dirty="0" smtClean="0">
                          <a:latin typeface="Calibri"/>
                          <a:ea typeface="Calibri"/>
                          <a:cs typeface="Calibri"/>
                          <a:sym typeface="Calibri"/>
                        </a:rPr>
                        <a:t>Assessment</a:t>
                      </a:r>
                    </a:p>
                    <a:p>
                      <a:pPr lvl="0" rtl="0">
                        <a:spcBef>
                          <a:spcPts val="0"/>
                        </a:spcBef>
                        <a:buNone/>
                      </a:pPr>
                      <a:endParaRPr lang="en-US" sz="1600" dirty="0" smtClean="0">
                        <a:latin typeface="Calibri"/>
                        <a:ea typeface="Calibri"/>
                        <a:cs typeface="Calibri"/>
                        <a:sym typeface="Calibri"/>
                      </a:endParaRPr>
                    </a:p>
                    <a:p>
                      <a:pPr lvl="0" rtl="0">
                        <a:spcBef>
                          <a:spcPts val="0"/>
                        </a:spcBef>
                        <a:buNone/>
                      </a:pPr>
                      <a:endParaRPr lang="en-US" sz="1600" dirty="0" smtClean="0">
                        <a:latin typeface="Calibri"/>
                        <a:ea typeface="Calibri"/>
                        <a:cs typeface="Calibri"/>
                        <a:sym typeface="Calibri"/>
                      </a:endParaRPr>
                    </a:p>
                    <a:p>
                      <a:pPr lvl="0" rtl="0">
                        <a:spcBef>
                          <a:spcPts val="0"/>
                        </a:spcBef>
                        <a:buNone/>
                      </a:pPr>
                      <a:endParaRPr lang="en-US" sz="1600" dirty="0" smtClean="0">
                        <a:latin typeface="Calibri"/>
                        <a:ea typeface="Calibri"/>
                        <a:cs typeface="Calibri"/>
                        <a:sym typeface="Calibri"/>
                      </a:endParaRPr>
                    </a:p>
                    <a:p>
                      <a:pPr lvl="0" rtl="0">
                        <a:spcBef>
                          <a:spcPts val="0"/>
                        </a:spcBef>
                        <a:buNone/>
                      </a:pPr>
                      <a:endParaRPr lang="en-US" sz="1600" dirty="0" smtClean="0">
                        <a:latin typeface="Calibri"/>
                        <a:ea typeface="Calibri"/>
                        <a:cs typeface="Calibri"/>
                        <a:sym typeface="Calibri"/>
                      </a:endParaRPr>
                    </a:p>
                    <a:p>
                      <a:pPr lvl="0" rtl="0">
                        <a:spcBef>
                          <a:spcPts val="0"/>
                        </a:spcBef>
                        <a:buNone/>
                      </a:pPr>
                      <a:endParaRPr lang="en-US" sz="1600" dirty="0" smtClean="0">
                        <a:latin typeface="Calibri"/>
                        <a:ea typeface="Calibri"/>
                        <a:cs typeface="Calibri"/>
                        <a:sym typeface="Calibri"/>
                      </a:endParaRPr>
                    </a:p>
                    <a:p>
                      <a:pPr lvl="0" rtl="0">
                        <a:spcBef>
                          <a:spcPts val="0"/>
                        </a:spcBef>
                        <a:buNone/>
                      </a:pPr>
                      <a:endParaRPr lang="en-US" sz="1600" dirty="0" smtClean="0">
                        <a:latin typeface="Calibri"/>
                        <a:ea typeface="Calibri"/>
                        <a:cs typeface="Calibri"/>
                        <a:sym typeface="Calibri"/>
                      </a:endParaRPr>
                    </a:p>
                    <a:p>
                      <a:pPr lvl="0" rtl="0">
                        <a:spcBef>
                          <a:spcPts val="0"/>
                        </a:spcBef>
                        <a:buNone/>
                      </a:pPr>
                      <a:endParaRPr lang="en-US" sz="1600" dirty="0" smtClean="0">
                        <a:latin typeface="Calibri"/>
                        <a:ea typeface="Calibri"/>
                        <a:cs typeface="Calibri"/>
                        <a:sym typeface="Calibri"/>
                      </a:endParaRPr>
                    </a:p>
                    <a:p>
                      <a:pPr lvl="0" rtl="0">
                        <a:spcBef>
                          <a:spcPts val="0"/>
                        </a:spcBef>
                        <a:buNone/>
                      </a:pPr>
                      <a:r>
                        <a:rPr lang="en-US" sz="1600" dirty="0" smtClean="0">
                          <a:latin typeface="Calibri"/>
                          <a:ea typeface="Calibri"/>
                          <a:cs typeface="Calibri"/>
                          <a:sym typeface="Calibri"/>
                        </a:rPr>
                        <a:t>Email </a:t>
                      </a:r>
                      <a:r>
                        <a:rPr lang="en-US" sz="1600" dirty="0" smtClean="0">
                          <a:latin typeface="Calibri"/>
                          <a:ea typeface="Calibri"/>
                          <a:cs typeface="Calibri"/>
                          <a:sym typeface="Calibri"/>
                          <a:hlinkClick r:id="rId3"/>
                        </a:rPr>
                        <a:t>assessment@la.gov</a:t>
                      </a:r>
                      <a:endParaRPr lang="en-US" sz="1600" dirty="0" smtClean="0">
                        <a:latin typeface="Calibri"/>
                        <a:ea typeface="Calibri"/>
                        <a:cs typeface="Calibri"/>
                        <a:sym typeface="Calibri"/>
                      </a:endParaRPr>
                    </a:p>
                    <a:p>
                      <a:pPr lvl="0" rtl="0">
                        <a:spcBef>
                          <a:spcPts val="0"/>
                        </a:spcBef>
                        <a:buNone/>
                      </a:pPr>
                      <a:r>
                        <a:rPr lang="en-US" sz="1600" dirty="0" smtClean="0">
                          <a:latin typeface="Calibri"/>
                          <a:ea typeface="Calibri"/>
                          <a:cs typeface="Calibri"/>
                          <a:sym typeface="Calibri"/>
                        </a:rPr>
                        <a:t>with questions</a:t>
                      </a:r>
                      <a:endParaRPr lang="en-US" sz="1600" dirty="0">
                        <a:latin typeface="Calibri"/>
                        <a:ea typeface="Calibri"/>
                        <a:cs typeface="Calibri"/>
                        <a:sym typeface="Calibri"/>
                      </a:endParaRPr>
                    </a:p>
                  </a:txBody>
                  <a:tcPr marL="91425" marR="91425" marT="91425" marB="91425">
                    <a:solidFill>
                      <a:srgbClr val="CFE2F3"/>
                    </a:solidFill>
                  </a:tcPr>
                </a:tc>
                <a:tc>
                  <a:txBody>
                    <a:bodyPr/>
                    <a:lstStyle/>
                    <a:p>
                      <a:pPr lvl="0" rtl="0">
                        <a:lnSpc>
                          <a:spcPct val="115000"/>
                        </a:lnSpc>
                        <a:spcBef>
                          <a:spcPts val="0"/>
                        </a:spcBef>
                        <a:buNone/>
                      </a:pPr>
                      <a:r>
                        <a:rPr lang="en-US" sz="1600" b="1" dirty="0">
                          <a:solidFill>
                            <a:schemeClr val="dk1"/>
                          </a:solidFill>
                          <a:latin typeface="Calibri"/>
                          <a:ea typeface="Calibri"/>
                          <a:cs typeface="Calibri"/>
                          <a:sym typeface="Calibri"/>
                        </a:rPr>
                        <a:t>Previous RFP secured vendor for assessment development</a:t>
                      </a:r>
                    </a:p>
                    <a:p>
                      <a:pPr marL="457200" lvl="0" indent="-330200" rtl="0">
                        <a:lnSpc>
                          <a:spcPct val="115000"/>
                        </a:lnSpc>
                        <a:spcBef>
                          <a:spcPts val="0"/>
                        </a:spcBef>
                        <a:buClr>
                          <a:schemeClr val="dk1"/>
                        </a:buClr>
                        <a:buSzPct val="100000"/>
                        <a:buFont typeface="Calibri"/>
                        <a:buChar char="●"/>
                      </a:pPr>
                      <a:r>
                        <a:rPr lang="en-US" sz="1600" dirty="0" smtClean="0">
                          <a:solidFill>
                            <a:schemeClr val="dk1"/>
                          </a:solidFill>
                          <a:latin typeface="Calibri"/>
                          <a:ea typeface="Calibri"/>
                          <a:cs typeface="Calibri"/>
                          <a:sym typeface="Calibri"/>
                        </a:rPr>
                        <a:t>Field test for grades 3-8</a:t>
                      </a:r>
                      <a:r>
                        <a:rPr lang="en-US" sz="1600" baseline="0" dirty="0" smtClean="0">
                          <a:solidFill>
                            <a:schemeClr val="dk1"/>
                          </a:solidFill>
                          <a:latin typeface="Calibri"/>
                          <a:ea typeface="Calibri"/>
                          <a:cs typeface="Calibri"/>
                          <a:sym typeface="Calibri"/>
                        </a:rPr>
                        <a:t> – </a:t>
                      </a:r>
                      <a:r>
                        <a:rPr lang="en-US" sz="1600" i="1" baseline="0" dirty="0" smtClean="0">
                          <a:solidFill>
                            <a:schemeClr val="dk1"/>
                          </a:solidFill>
                          <a:latin typeface="Calibri"/>
                          <a:ea typeface="Calibri"/>
                          <a:cs typeface="Calibri"/>
                          <a:sym typeface="Calibri"/>
                        </a:rPr>
                        <a:t>S</a:t>
                      </a:r>
                      <a:r>
                        <a:rPr lang="en-US" sz="1600" i="1" dirty="0" smtClean="0">
                          <a:solidFill>
                            <a:schemeClr val="dk1"/>
                          </a:solidFill>
                          <a:latin typeface="Calibri"/>
                          <a:ea typeface="Calibri"/>
                          <a:cs typeface="Calibri"/>
                          <a:sym typeface="Calibri"/>
                        </a:rPr>
                        <a:t>pring 2018</a:t>
                      </a:r>
                    </a:p>
                    <a:p>
                      <a:pPr marL="457200" marR="0" lvl="0" indent="-330200" algn="l" defTabSz="914400" rtl="0" eaLnBrk="1" fontAlgn="auto" latinLnBrk="0" hangingPunct="1">
                        <a:lnSpc>
                          <a:spcPct val="115000"/>
                        </a:lnSpc>
                        <a:spcBef>
                          <a:spcPts val="0"/>
                        </a:spcBef>
                        <a:spcAft>
                          <a:spcPts val="0"/>
                        </a:spcAft>
                        <a:buClr>
                          <a:schemeClr val="dk1"/>
                        </a:buClr>
                        <a:buSzPct val="100000"/>
                        <a:buFont typeface="Calibri"/>
                        <a:buChar char="●"/>
                        <a:tabLst/>
                        <a:defRPr/>
                      </a:pPr>
                      <a:r>
                        <a:rPr lang="en-US" sz="1600" dirty="0" smtClean="0">
                          <a:solidFill>
                            <a:schemeClr val="dk1"/>
                          </a:solidFill>
                          <a:latin typeface="Calibri"/>
                          <a:ea typeface="Calibri"/>
                          <a:cs typeface="Calibri"/>
                          <a:sym typeface="Calibri"/>
                        </a:rPr>
                        <a:t>Operational test</a:t>
                      </a:r>
                      <a:r>
                        <a:rPr lang="en-US" sz="1600" baseline="0" dirty="0" smtClean="0">
                          <a:solidFill>
                            <a:schemeClr val="dk1"/>
                          </a:solidFill>
                          <a:latin typeface="Calibri"/>
                          <a:ea typeface="Calibri"/>
                          <a:cs typeface="Calibri"/>
                          <a:sym typeface="Calibri"/>
                        </a:rPr>
                        <a:t> – </a:t>
                      </a:r>
                      <a:r>
                        <a:rPr lang="en-US" sz="1600" i="1" baseline="0" dirty="0" smtClean="0">
                          <a:solidFill>
                            <a:schemeClr val="dk1"/>
                          </a:solidFill>
                          <a:latin typeface="Calibri"/>
                          <a:ea typeface="Calibri"/>
                          <a:cs typeface="Calibri"/>
                          <a:sym typeface="Calibri"/>
                        </a:rPr>
                        <a:t>Spring 2019 </a:t>
                      </a:r>
                      <a:endParaRPr lang="en-US" sz="1600" i="1" dirty="0" smtClean="0">
                        <a:solidFill>
                          <a:schemeClr val="dk1"/>
                        </a:solidFill>
                        <a:latin typeface="Calibri"/>
                        <a:ea typeface="Calibri"/>
                        <a:cs typeface="Calibri"/>
                        <a:sym typeface="Calibri"/>
                      </a:endParaRPr>
                    </a:p>
                    <a:p>
                      <a:pPr marL="457200" lvl="0" indent="-330200" rtl="0">
                        <a:lnSpc>
                          <a:spcPct val="115000"/>
                        </a:lnSpc>
                        <a:spcBef>
                          <a:spcPts val="0"/>
                        </a:spcBef>
                        <a:buClr>
                          <a:schemeClr val="dk1"/>
                        </a:buClr>
                        <a:buSzPct val="100000"/>
                        <a:buFont typeface="Calibri"/>
                        <a:buChar char="●"/>
                      </a:pPr>
                      <a:r>
                        <a:rPr lang="en-US" sz="1600" dirty="0" smtClean="0">
                          <a:solidFill>
                            <a:schemeClr val="dk1"/>
                          </a:solidFill>
                          <a:latin typeface="Calibri"/>
                          <a:ea typeface="Calibri"/>
                          <a:cs typeface="Calibri"/>
                          <a:sym typeface="Calibri"/>
                        </a:rPr>
                        <a:t>Platform the same as ELA, Math, Social Studies, and EAGLE</a:t>
                      </a:r>
                    </a:p>
                    <a:p>
                      <a:pPr lvl="0" rtl="0">
                        <a:lnSpc>
                          <a:spcPct val="115000"/>
                        </a:lnSpc>
                        <a:spcBef>
                          <a:spcPts val="0"/>
                        </a:spcBef>
                        <a:buNone/>
                      </a:pPr>
                      <a:endParaRPr sz="1600" dirty="0">
                        <a:solidFill>
                          <a:schemeClr val="dk1"/>
                        </a:solidFill>
                        <a:latin typeface="Calibri"/>
                        <a:ea typeface="Calibri"/>
                        <a:cs typeface="Calibri"/>
                        <a:sym typeface="Calibri"/>
                      </a:endParaRPr>
                    </a:p>
                    <a:p>
                      <a:pPr lvl="0">
                        <a:spcBef>
                          <a:spcPts val="0"/>
                        </a:spcBef>
                        <a:buNone/>
                      </a:pPr>
                      <a:r>
                        <a:rPr lang="en-US" sz="1600" b="1" dirty="0">
                          <a:solidFill>
                            <a:schemeClr val="dk1"/>
                          </a:solidFill>
                          <a:latin typeface="Calibri"/>
                          <a:ea typeface="Calibri"/>
                          <a:cs typeface="Calibri"/>
                          <a:sym typeface="Calibri"/>
                        </a:rPr>
                        <a:t>EAGLE Assessment Tool</a:t>
                      </a:r>
                    </a:p>
                    <a:p>
                      <a:pPr marL="457200" lvl="0" indent="-330200" rtl="0">
                        <a:lnSpc>
                          <a:spcPct val="115000"/>
                        </a:lnSpc>
                        <a:spcBef>
                          <a:spcPts val="600"/>
                        </a:spcBef>
                        <a:buClr>
                          <a:schemeClr val="dk1"/>
                        </a:buClr>
                        <a:buSzPct val="100000"/>
                        <a:buFont typeface="Calibri"/>
                        <a:buChar char="●"/>
                      </a:pPr>
                      <a:r>
                        <a:rPr lang="en-US" sz="1600" dirty="0">
                          <a:solidFill>
                            <a:srgbClr val="262626"/>
                          </a:solidFill>
                          <a:latin typeface="Calibri"/>
                          <a:ea typeface="Calibri"/>
                          <a:cs typeface="Calibri"/>
                          <a:sym typeface="Calibri"/>
                        </a:rPr>
                        <a:t>Teacher Leader Advisors, who will help create sample assessment items, hired </a:t>
                      </a:r>
                      <a:r>
                        <a:rPr lang="en-US" sz="1600" dirty="0" smtClean="0">
                          <a:solidFill>
                            <a:srgbClr val="262626"/>
                          </a:solidFill>
                          <a:latin typeface="Calibri"/>
                          <a:ea typeface="Calibri"/>
                          <a:cs typeface="Calibri"/>
                          <a:sym typeface="Calibri"/>
                        </a:rPr>
                        <a:t>and trained</a:t>
                      </a:r>
                      <a:r>
                        <a:rPr lang="en-US" sz="1600" baseline="0" dirty="0" smtClean="0">
                          <a:solidFill>
                            <a:srgbClr val="262626"/>
                          </a:solidFill>
                          <a:latin typeface="Calibri"/>
                          <a:ea typeface="Calibri"/>
                          <a:cs typeface="Calibri"/>
                          <a:sym typeface="Calibri"/>
                        </a:rPr>
                        <a:t> Summer 2017</a:t>
                      </a:r>
                      <a:endParaRPr lang="en-US" sz="1600" dirty="0">
                        <a:solidFill>
                          <a:srgbClr val="262626"/>
                        </a:solidFill>
                        <a:latin typeface="Calibri"/>
                        <a:ea typeface="Calibri"/>
                        <a:cs typeface="Calibri"/>
                        <a:sym typeface="Calibri"/>
                      </a:endParaRPr>
                    </a:p>
                    <a:p>
                      <a:pPr marL="457200" lvl="0" indent="-330200" rtl="0">
                        <a:lnSpc>
                          <a:spcPct val="115000"/>
                        </a:lnSpc>
                        <a:spcBef>
                          <a:spcPts val="600"/>
                        </a:spcBef>
                        <a:buClr>
                          <a:schemeClr val="dk1"/>
                        </a:buClr>
                        <a:buSzPct val="100000"/>
                        <a:buFont typeface="Calibri"/>
                        <a:buChar char="●"/>
                      </a:pPr>
                      <a:r>
                        <a:rPr lang="en-US" sz="1600" dirty="0">
                          <a:solidFill>
                            <a:srgbClr val="262626"/>
                          </a:solidFill>
                          <a:latin typeface="Calibri"/>
                          <a:ea typeface="Calibri"/>
                          <a:cs typeface="Calibri"/>
                          <a:sym typeface="Calibri"/>
                        </a:rPr>
                        <a:t>EAGLE items created throughout the 2017-2018 school year</a:t>
                      </a:r>
                    </a:p>
                  </a:txBody>
                  <a:tcPr marL="91425" marR="91425" marT="91425" marB="91425">
                    <a:solidFill>
                      <a:srgbClr val="CFE2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6666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90" t="1591" r="490" b="1745"/>
          <a:stretch/>
        </p:blipFill>
        <p:spPr>
          <a:xfrm>
            <a:off x="1600200" y="1037745"/>
            <a:ext cx="10147300" cy="5626101"/>
          </a:xfrm>
          <a:prstGeom prst="rect">
            <a:avLst/>
          </a:prstGeom>
        </p:spPr>
      </p:pic>
      <p:pic>
        <p:nvPicPr>
          <p:cNvPr id="4" name="Picture 3"/>
          <p:cNvPicPr>
            <a:picLocks noChangeAspect="1"/>
          </p:cNvPicPr>
          <p:nvPr/>
        </p:nvPicPr>
        <p:blipFill>
          <a:blip r:embed="rId3"/>
          <a:stretch>
            <a:fillRect/>
          </a:stretch>
        </p:blipFill>
        <p:spPr>
          <a:xfrm rot="20424410">
            <a:off x="-171652" y="218554"/>
            <a:ext cx="5923381" cy="16383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2382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95" y="338819"/>
            <a:ext cx="9905998" cy="918182"/>
          </a:xfrm>
        </p:spPr>
        <p:txBody>
          <a:bodyPr/>
          <a:lstStyle/>
          <a:p>
            <a:pPr algn="ctr"/>
            <a:r>
              <a:rPr lang="en-US" dirty="0"/>
              <a:t>Background</a:t>
            </a:r>
          </a:p>
        </p:txBody>
      </p:sp>
      <p:sp>
        <p:nvSpPr>
          <p:cNvPr id="3" name="Content Placeholder 2"/>
          <p:cNvSpPr>
            <a:spLocks noGrp="1"/>
          </p:cNvSpPr>
          <p:nvPr>
            <p:ph idx="1"/>
          </p:nvPr>
        </p:nvSpPr>
        <p:spPr>
          <a:xfrm>
            <a:off x="596466" y="1410527"/>
            <a:ext cx="8839265" cy="4813300"/>
          </a:xfrm>
        </p:spPr>
        <p:txBody>
          <a:bodyPr>
            <a:normAutofit lnSpcReduction="10000"/>
          </a:bodyPr>
          <a:lstStyle/>
          <a:p>
            <a:r>
              <a:rPr lang="en-US" sz="2800" dirty="0"/>
              <a:t>Current benchmarks were adopted in May 1997.</a:t>
            </a:r>
          </a:p>
          <a:p>
            <a:r>
              <a:rPr lang="en-US" sz="2800" dirty="0"/>
              <a:t>GLE’s were written in 2004.</a:t>
            </a:r>
          </a:p>
          <a:p>
            <a:r>
              <a:rPr lang="en-US" sz="2800" dirty="0"/>
              <a:t>The comprehensive curriculum for science was last updated in 2008 under Paul </a:t>
            </a:r>
            <a:r>
              <a:rPr lang="en-US" sz="2800" dirty="0" err="1"/>
              <a:t>Pastorek</a:t>
            </a:r>
            <a:r>
              <a:rPr lang="en-US" sz="2800" dirty="0"/>
              <a:t>.</a:t>
            </a:r>
          </a:p>
          <a:p>
            <a:r>
              <a:rPr lang="en-US" sz="2800" i="1" u="sng" dirty="0">
                <a:hlinkClick r:id="rId2"/>
              </a:rPr>
              <a:t>A Framework for K-12 Science Education</a:t>
            </a:r>
            <a:r>
              <a:rPr lang="en-US" sz="2800" i="1" dirty="0"/>
              <a:t> </a:t>
            </a:r>
            <a:r>
              <a:rPr lang="en-US" sz="2800" dirty="0"/>
              <a:t>published in 2012.</a:t>
            </a:r>
          </a:p>
          <a:p>
            <a:r>
              <a:rPr lang="en-US" sz="2800" dirty="0"/>
              <a:t>NGSS (Next Generation Science Standards) were released in 2013.</a:t>
            </a:r>
          </a:p>
          <a:p>
            <a:r>
              <a:rPr lang="en-US" sz="2800" dirty="0">
                <a:solidFill>
                  <a:schemeClr val="accent5"/>
                </a:solidFill>
              </a:rPr>
              <a:t>BESE approved the adoption of new Louisiana Student Standards for Science, March 8, 2017.</a:t>
            </a:r>
          </a:p>
          <a:p>
            <a:endParaRPr lang="en-US" dirty="0"/>
          </a:p>
          <a:p>
            <a:endParaRPr lang="en-US" dirty="0"/>
          </a:p>
          <a:p>
            <a:endParaRPr lang="en-US" dirty="0"/>
          </a:p>
        </p:txBody>
      </p:sp>
      <p:sp>
        <p:nvSpPr>
          <p:cNvPr id="8" name="Footer Placeholder 7"/>
          <p:cNvSpPr>
            <a:spLocks noGrp="1"/>
          </p:cNvSpPr>
          <p:nvPr>
            <p:ph type="ftr" sz="quarter" idx="11"/>
          </p:nvPr>
        </p:nvSpPr>
        <p:spPr>
          <a:xfrm>
            <a:off x="281334" y="6223827"/>
            <a:ext cx="1692322" cy="365125"/>
          </a:xfrm>
        </p:spPr>
        <p:txBody>
          <a:bodyPr/>
          <a:lstStyle/>
          <a:p>
            <a:r>
              <a:rPr lang="en-US" dirty="0">
                <a:hlinkClick r:id="rId3"/>
              </a:rPr>
              <a:t>http://www.lsta.info</a:t>
            </a:r>
            <a:r>
              <a:rPr lang="en-US" dirty="0" smtClean="0">
                <a:hlinkClick r:id="rId3"/>
              </a:rPr>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pic>
        <p:nvPicPr>
          <p:cNvPr id="4" name="Picture 3"/>
          <p:cNvPicPr>
            <a:picLocks noChangeAspect="1"/>
          </p:cNvPicPr>
          <p:nvPr/>
        </p:nvPicPr>
        <p:blipFill>
          <a:blip r:embed="rId4"/>
          <a:stretch>
            <a:fillRect/>
          </a:stretch>
        </p:blipFill>
        <p:spPr>
          <a:xfrm>
            <a:off x="9752180" y="3549598"/>
            <a:ext cx="1904947" cy="857596"/>
          </a:xfrm>
          <a:prstGeom prst="rect">
            <a:avLst/>
          </a:prstGeom>
        </p:spPr>
      </p:pic>
      <p:pic>
        <p:nvPicPr>
          <p:cNvPr id="5" name="Picture 4"/>
          <p:cNvPicPr>
            <a:picLocks noChangeAspect="1"/>
          </p:cNvPicPr>
          <p:nvPr/>
        </p:nvPicPr>
        <p:blipFill>
          <a:blip r:embed="rId5"/>
          <a:stretch>
            <a:fillRect/>
          </a:stretch>
        </p:blipFill>
        <p:spPr>
          <a:xfrm>
            <a:off x="9637920" y="846526"/>
            <a:ext cx="2133465" cy="2345649"/>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018" t="3765" r="1680" b="4010"/>
          <a:stretch/>
        </p:blipFill>
        <p:spPr>
          <a:xfrm>
            <a:off x="9815306" y="4914901"/>
            <a:ext cx="1892300" cy="1168400"/>
          </a:xfrm>
          <a:prstGeom prst="rect">
            <a:avLst/>
          </a:prstGeom>
        </p:spPr>
      </p:pic>
    </p:spTree>
    <p:extLst>
      <p:ext uri="{BB962C8B-B14F-4D97-AF65-F5344CB8AC3E}">
        <p14:creationId xmlns:p14="http://schemas.microsoft.com/office/powerpoint/2010/main" val="247341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3" y="113225"/>
            <a:ext cx="9905998" cy="1478570"/>
          </a:xfrm>
        </p:spPr>
        <p:txBody>
          <a:bodyPr/>
          <a:lstStyle/>
          <a:p>
            <a:pPr algn="ctr"/>
            <a:r>
              <a:rPr lang="en-US" dirty="0"/>
              <a:t>Questions</a:t>
            </a:r>
          </a:p>
        </p:txBody>
      </p:sp>
      <p:sp>
        <p:nvSpPr>
          <p:cNvPr id="3" name="Content Placeholder 2"/>
          <p:cNvSpPr>
            <a:spLocks noGrp="1"/>
          </p:cNvSpPr>
          <p:nvPr>
            <p:ph idx="1"/>
          </p:nvPr>
        </p:nvSpPr>
        <p:spPr>
          <a:xfrm>
            <a:off x="1295402" y="1498600"/>
            <a:ext cx="9601200" cy="4826000"/>
          </a:xfrm>
        </p:spPr>
        <p:txBody>
          <a:bodyPr>
            <a:normAutofit/>
          </a:bodyPr>
          <a:lstStyle/>
          <a:p>
            <a:r>
              <a:rPr lang="en-US" sz="2400" dirty="0" smtClean="0"/>
              <a:t>Contact </a:t>
            </a:r>
            <a:r>
              <a:rPr lang="en-US" sz="2400" dirty="0"/>
              <a:t>Information</a:t>
            </a:r>
          </a:p>
          <a:p>
            <a:pPr lvl="1"/>
            <a:r>
              <a:rPr lang="en-US" sz="2400" dirty="0"/>
              <a:t>Nathan Cotten, </a:t>
            </a:r>
            <a:r>
              <a:rPr lang="en-US" sz="2400" dirty="0" smtClean="0">
                <a:hlinkClick r:id="rId3"/>
              </a:rPr>
              <a:t>nathancotten@tpsd.org</a:t>
            </a:r>
            <a:endParaRPr lang="en-US" sz="2400" dirty="0"/>
          </a:p>
          <a:p>
            <a:pPr marL="45720" indent="0">
              <a:buNone/>
            </a:pPr>
            <a:endParaRPr lang="en-US" sz="2400" dirty="0"/>
          </a:p>
          <a:p>
            <a:endParaRPr lang="en-US" dirty="0"/>
          </a:p>
          <a:p>
            <a:endParaRPr lang="en-US" dirty="0"/>
          </a:p>
        </p:txBody>
      </p:sp>
      <p:sp>
        <p:nvSpPr>
          <p:cNvPr id="6" name="Footer Placeholder 5"/>
          <p:cNvSpPr>
            <a:spLocks noGrp="1"/>
          </p:cNvSpPr>
          <p:nvPr>
            <p:ph type="ftr" sz="quarter" idx="11"/>
          </p:nvPr>
        </p:nvSpPr>
        <p:spPr>
          <a:xfrm>
            <a:off x="319149" y="6142036"/>
            <a:ext cx="1674216" cy="365125"/>
          </a:xfrm>
        </p:spPr>
        <p:txBody>
          <a:bodyPr/>
          <a:lstStyle/>
          <a:p>
            <a:r>
              <a:rPr lang="en-US" dirty="0">
                <a:hlinkClick r:id="rId4"/>
              </a:rPr>
              <a:t>http://www.lsta.info</a:t>
            </a:r>
            <a:r>
              <a:rPr lang="en-US" dirty="0" smtClean="0">
                <a:hlinkClick r:id="rId4"/>
              </a:rPr>
              <a:t>/</a:t>
            </a:r>
            <a:endParaRPr lang="en-US" dirty="0"/>
          </a:p>
        </p:txBody>
      </p:sp>
      <p:sp>
        <p:nvSpPr>
          <p:cNvPr id="4" name="Slide Number Placeholder 3"/>
          <p:cNvSpPr>
            <a:spLocks noGrp="1"/>
          </p:cNvSpPr>
          <p:nvPr>
            <p:ph type="sldNum" sz="quarter" idx="12"/>
          </p:nvPr>
        </p:nvSpPr>
        <p:spPr/>
        <p:txBody>
          <a:bodyPr/>
          <a:lstStyle/>
          <a:p>
            <a:fld id="{299542E4-2CCF-42F6-9D92-ED568035133D}" type="slidenum">
              <a:rPr lang="en-US" smtClean="0"/>
              <a:pPr/>
              <a:t>20</a:t>
            </a:fld>
            <a:endParaRPr lang="en-US"/>
          </a:p>
        </p:txBody>
      </p:sp>
      <p:pic>
        <p:nvPicPr>
          <p:cNvPr id="5" name="Picture 4">
            <a:hlinkClick r:id="rId4"/>
          </p:cNvPr>
          <p:cNvPicPr>
            <a:picLocks noChangeAspect="1"/>
          </p:cNvPicPr>
          <p:nvPr/>
        </p:nvPicPr>
        <p:blipFill>
          <a:blip r:embed="rId5"/>
          <a:stretch>
            <a:fillRect/>
          </a:stretch>
        </p:blipFill>
        <p:spPr>
          <a:xfrm>
            <a:off x="7880347" y="4771956"/>
            <a:ext cx="3804234" cy="2523474"/>
          </a:xfrm>
          <a:prstGeom prst="rect">
            <a:avLst/>
          </a:prstGeom>
        </p:spPr>
      </p:pic>
    </p:spTree>
    <p:extLst>
      <p:ext uri="{BB962C8B-B14F-4D97-AF65-F5344CB8AC3E}">
        <p14:creationId xmlns:p14="http://schemas.microsoft.com/office/powerpoint/2010/main" val="176297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10" y="234450"/>
            <a:ext cx="9905998" cy="918182"/>
          </a:xfrm>
        </p:spPr>
        <p:txBody>
          <a:bodyPr/>
          <a:lstStyle/>
          <a:p>
            <a:pPr algn="ctr"/>
            <a:r>
              <a:rPr lang="en-US" dirty="0"/>
              <a:t>The Need For New Standards</a:t>
            </a:r>
          </a:p>
        </p:txBody>
      </p:sp>
      <p:sp>
        <p:nvSpPr>
          <p:cNvPr id="3" name="Content Placeholder 2"/>
          <p:cNvSpPr>
            <a:spLocks noGrp="1"/>
          </p:cNvSpPr>
          <p:nvPr>
            <p:ph idx="1"/>
          </p:nvPr>
        </p:nvSpPr>
        <p:spPr>
          <a:xfrm>
            <a:off x="1141412" y="1274870"/>
            <a:ext cx="10319068" cy="4973529"/>
          </a:xfrm>
        </p:spPr>
        <p:txBody>
          <a:bodyPr>
            <a:normAutofit fontScale="92500"/>
          </a:bodyPr>
          <a:lstStyle/>
          <a:p>
            <a:r>
              <a:rPr lang="en-US" sz="3600" dirty="0"/>
              <a:t>Why did we need new science standards? </a:t>
            </a:r>
            <a:endParaRPr lang="en-US" sz="3600" dirty="0" smtClean="0"/>
          </a:p>
          <a:p>
            <a:r>
              <a:rPr lang="en-US" sz="3600" dirty="0" smtClean="0"/>
              <a:t>Recent studies </a:t>
            </a:r>
            <a:r>
              <a:rPr lang="en-US" sz="3600" dirty="0"/>
              <a:t>have shown that </a:t>
            </a:r>
            <a:r>
              <a:rPr lang="en-US" sz="3600" dirty="0">
                <a:solidFill>
                  <a:srgbClr val="FF0000"/>
                </a:solidFill>
              </a:rPr>
              <a:t>students begin forming complex ideas and explanations at an early age.</a:t>
            </a:r>
          </a:p>
          <a:p>
            <a:r>
              <a:rPr lang="en-US" sz="3600" dirty="0"/>
              <a:t>Research has shown that </a:t>
            </a:r>
            <a:r>
              <a:rPr lang="en-US" sz="3600" dirty="0">
                <a:solidFill>
                  <a:srgbClr val="FF0000"/>
                </a:solidFill>
              </a:rPr>
              <a:t>content and the process of learning must be taught in tandem.</a:t>
            </a:r>
            <a:r>
              <a:rPr lang="en-US" sz="3600" dirty="0"/>
              <a:t> </a:t>
            </a:r>
          </a:p>
          <a:p>
            <a:r>
              <a:rPr lang="en-US" sz="3600" dirty="0"/>
              <a:t>Research has proven that </a:t>
            </a:r>
            <a:r>
              <a:rPr lang="en-US" sz="3600" dirty="0">
                <a:solidFill>
                  <a:srgbClr val="FF0000"/>
                </a:solidFill>
              </a:rPr>
              <a:t>depth is more important to student learning than breadth.</a:t>
            </a:r>
          </a:p>
          <a:p>
            <a:r>
              <a:rPr lang="en-US" sz="3200" dirty="0">
                <a:hlinkClick r:id="rId2"/>
              </a:rPr>
              <a:t>https://www.slideshare.net/djharland/ngss-070913-wip5-actual-copy</a:t>
            </a:r>
            <a:endParaRPr lang="en-US" sz="3200" dirty="0"/>
          </a:p>
          <a:p>
            <a:endParaRPr lang="en-US" dirty="0"/>
          </a:p>
          <a:p>
            <a:endParaRPr lang="en-US" dirty="0"/>
          </a:p>
          <a:p>
            <a:endParaRPr lang="en-US" dirty="0"/>
          </a:p>
        </p:txBody>
      </p:sp>
      <p:sp>
        <p:nvSpPr>
          <p:cNvPr id="5" name="Footer Placeholder 4"/>
          <p:cNvSpPr>
            <a:spLocks noGrp="1"/>
          </p:cNvSpPr>
          <p:nvPr>
            <p:ph type="ftr" sz="quarter" idx="11"/>
          </p:nvPr>
        </p:nvSpPr>
        <p:spPr>
          <a:xfrm>
            <a:off x="290387" y="6188074"/>
            <a:ext cx="1565573"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6584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92593"/>
            <a:ext cx="9905998" cy="918182"/>
          </a:xfrm>
        </p:spPr>
        <p:txBody>
          <a:bodyPr>
            <a:normAutofit/>
          </a:bodyPr>
          <a:lstStyle/>
          <a:p>
            <a:pPr algn="ctr"/>
            <a:r>
              <a:rPr lang="en-US" dirty="0"/>
              <a:t>Standards Are Based on the </a:t>
            </a:r>
            <a:r>
              <a:rPr lang="en-US" i="1" dirty="0"/>
              <a:t>Framework</a:t>
            </a:r>
          </a:p>
        </p:txBody>
      </p:sp>
      <p:sp>
        <p:nvSpPr>
          <p:cNvPr id="3" name="Content Placeholder 2"/>
          <p:cNvSpPr>
            <a:spLocks noGrp="1"/>
          </p:cNvSpPr>
          <p:nvPr>
            <p:ph idx="1"/>
          </p:nvPr>
        </p:nvSpPr>
        <p:spPr>
          <a:xfrm>
            <a:off x="897262" y="1362871"/>
            <a:ext cx="8432268" cy="4813300"/>
          </a:xfrm>
        </p:spPr>
        <p:txBody>
          <a:bodyPr>
            <a:normAutofit fontScale="92500" lnSpcReduction="10000"/>
          </a:bodyPr>
          <a:lstStyle/>
          <a:p>
            <a:r>
              <a:rPr lang="en-US" sz="2800" dirty="0"/>
              <a:t>Children are </a:t>
            </a:r>
            <a:r>
              <a:rPr lang="en-US" sz="2800" dirty="0">
                <a:solidFill>
                  <a:srgbClr val="FF0000"/>
                </a:solidFill>
              </a:rPr>
              <a:t>born investigators</a:t>
            </a:r>
          </a:p>
          <a:p>
            <a:r>
              <a:rPr lang="en-US" sz="2800" dirty="0">
                <a:solidFill>
                  <a:srgbClr val="FF0000"/>
                </a:solidFill>
              </a:rPr>
              <a:t>Understanding builds over time</a:t>
            </a:r>
          </a:p>
          <a:p>
            <a:r>
              <a:rPr lang="en-US" sz="2800" dirty="0"/>
              <a:t>Science and engineering require </a:t>
            </a:r>
            <a:r>
              <a:rPr lang="en-US" sz="2800" u="sng" dirty="0"/>
              <a:t>both</a:t>
            </a:r>
            <a:r>
              <a:rPr lang="en-US" sz="2800" dirty="0"/>
              <a:t> </a:t>
            </a:r>
            <a:r>
              <a:rPr lang="en-US" sz="2800" dirty="0">
                <a:solidFill>
                  <a:srgbClr val="FF0000"/>
                </a:solidFill>
              </a:rPr>
              <a:t>knowledge</a:t>
            </a:r>
            <a:r>
              <a:rPr lang="en-US" sz="2800" dirty="0"/>
              <a:t> and </a:t>
            </a:r>
            <a:r>
              <a:rPr lang="en-US" sz="2800" dirty="0">
                <a:solidFill>
                  <a:srgbClr val="FF0000"/>
                </a:solidFill>
              </a:rPr>
              <a:t>practice</a:t>
            </a:r>
          </a:p>
          <a:p>
            <a:r>
              <a:rPr lang="en-US" sz="2800" dirty="0">
                <a:solidFill>
                  <a:srgbClr val="FF0000"/>
                </a:solidFill>
              </a:rPr>
              <a:t>Connect</a:t>
            </a:r>
            <a:r>
              <a:rPr lang="en-US" sz="2800" dirty="0"/>
              <a:t> content </a:t>
            </a:r>
            <a:r>
              <a:rPr lang="en-US" sz="2800" dirty="0">
                <a:solidFill>
                  <a:srgbClr val="FF0000"/>
                </a:solidFill>
              </a:rPr>
              <a:t>to students’ interests </a:t>
            </a:r>
            <a:r>
              <a:rPr lang="en-US" sz="2800" dirty="0"/>
              <a:t>and </a:t>
            </a:r>
            <a:r>
              <a:rPr lang="en-US" sz="2800" dirty="0">
                <a:solidFill>
                  <a:srgbClr val="FF0000"/>
                </a:solidFill>
              </a:rPr>
              <a:t>experiences</a:t>
            </a:r>
          </a:p>
          <a:p>
            <a:r>
              <a:rPr lang="en-US" sz="2800" dirty="0"/>
              <a:t>Content is connected across ALL disciplines</a:t>
            </a:r>
          </a:p>
          <a:p>
            <a:r>
              <a:rPr lang="en-US" sz="2800" dirty="0"/>
              <a:t>Express ideas grounded in scientific evidence</a:t>
            </a:r>
          </a:p>
          <a:p>
            <a:r>
              <a:rPr lang="en-US" sz="2800" dirty="0"/>
              <a:t>Prepare students to be scientific literate citizens (college and career ready)</a:t>
            </a:r>
          </a:p>
          <a:p>
            <a:pPr marL="230188" indent="-230188"/>
            <a:r>
              <a:rPr lang="en-US" sz="2800" i="1" u="sng" dirty="0">
                <a:hlinkClick r:id="rId2"/>
              </a:rPr>
              <a:t>A Framework for K-12 Science Education</a:t>
            </a:r>
            <a:endParaRPr lang="en-US" sz="2800" dirty="0"/>
          </a:p>
          <a:p>
            <a:endParaRPr lang="en-US" dirty="0"/>
          </a:p>
          <a:p>
            <a:endParaRPr lang="en-US" dirty="0"/>
          </a:p>
          <a:p>
            <a:endParaRPr lang="en-US" dirty="0"/>
          </a:p>
        </p:txBody>
      </p:sp>
      <p:sp>
        <p:nvSpPr>
          <p:cNvPr id="5" name="Footer Placeholder 4"/>
          <p:cNvSpPr>
            <a:spLocks noGrp="1"/>
          </p:cNvSpPr>
          <p:nvPr>
            <p:ph type="ftr" sz="quarter" idx="11"/>
          </p:nvPr>
        </p:nvSpPr>
        <p:spPr>
          <a:xfrm>
            <a:off x="272280" y="6223827"/>
            <a:ext cx="1782857"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p:cNvPicPr>
            <a:picLocks noChangeAspect="1"/>
          </p:cNvPicPr>
          <p:nvPr/>
        </p:nvPicPr>
        <p:blipFill>
          <a:blip r:embed="rId4"/>
          <a:stretch>
            <a:fillRect/>
          </a:stretch>
        </p:blipFill>
        <p:spPr>
          <a:xfrm>
            <a:off x="9383557" y="1468099"/>
            <a:ext cx="2036240" cy="3731075"/>
          </a:xfrm>
          <a:prstGeom prst="rect">
            <a:avLst/>
          </a:prstGeom>
        </p:spPr>
      </p:pic>
    </p:spTree>
    <p:extLst>
      <p:ext uri="{BB962C8B-B14F-4D97-AF65-F5344CB8AC3E}">
        <p14:creationId xmlns:p14="http://schemas.microsoft.com/office/powerpoint/2010/main" val="36906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1647"/>
            <a:ext cx="10099835" cy="918182"/>
          </a:xfrm>
        </p:spPr>
        <p:txBody>
          <a:bodyPr>
            <a:normAutofit fontScale="90000"/>
          </a:bodyPr>
          <a:lstStyle/>
          <a:p>
            <a:pPr algn="ctr"/>
            <a:r>
              <a:rPr lang="en-US" dirty="0"/>
              <a:t>Where can I find the new science standards?</a:t>
            </a:r>
          </a:p>
        </p:txBody>
      </p:sp>
      <p:sp>
        <p:nvSpPr>
          <p:cNvPr id="3" name="Content Placeholder 2"/>
          <p:cNvSpPr>
            <a:spLocks noGrp="1"/>
          </p:cNvSpPr>
          <p:nvPr>
            <p:ph idx="1"/>
          </p:nvPr>
        </p:nvSpPr>
        <p:spPr>
          <a:xfrm>
            <a:off x="610303" y="1962644"/>
            <a:ext cx="10319068" cy="2489283"/>
          </a:xfrm>
        </p:spPr>
        <p:txBody>
          <a:bodyPr>
            <a:normAutofit/>
          </a:bodyPr>
          <a:lstStyle/>
          <a:p>
            <a:r>
              <a:rPr lang="en-US" sz="3600" dirty="0">
                <a:hlinkClick r:id="rId2"/>
              </a:rPr>
              <a:t>http://www.louisianabelieves.com/resources/library/academic-standards</a:t>
            </a:r>
            <a:endParaRPr lang="en-US" sz="3600" dirty="0"/>
          </a:p>
          <a:p>
            <a:r>
              <a:rPr lang="en-US" sz="3600" dirty="0"/>
              <a:t>Be sure to select LSS science standards for your grade/subject.</a:t>
            </a:r>
            <a:endParaRPr lang="en-US" dirty="0"/>
          </a:p>
          <a:p>
            <a:endParaRPr lang="en-US" dirty="0"/>
          </a:p>
          <a:p>
            <a:pPr marL="45720" indent="0">
              <a:buNone/>
            </a:pPr>
            <a:endParaRPr lang="en-US" dirty="0"/>
          </a:p>
        </p:txBody>
      </p:sp>
      <p:sp>
        <p:nvSpPr>
          <p:cNvPr id="5" name="Footer Placeholder 4"/>
          <p:cNvSpPr>
            <a:spLocks noGrp="1"/>
          </p:cNvSpPr>
          <p:nvPr>
            <p:ph type="ftr" sz="quarter" idx="11"/>
          </p:nvPr>
        </p:nvSpPr>
        <p:spPr>
          <a:xfrm>
            <a:off x="329449" y="6151401"/>
            <a:ext cx="1825275"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a:blip r:embed="rId4"/>
          <a:stretch>
            <a:fillRect/>
          </a:stretch>
        </p:blipFill>
        <p:spPr>
          <a:xfrm>
            <a:off x="4706937" y="4591085"/>
            <a:ext cx="2532092" cy="1560316"/>
          </a:xfrm>
          <a:prstGeom prst="rect">
            <a:avLst/>
          </a:prstGeom>
        </p:spPr>
      </p:pic>
    </p:spTree>
    <p:extLst>
      <p:ext uri="{BB962C8B-B14F-4D97-AF65-F5344CB8AC3E}">
        <p14:creationId xmlns:p14="http://schemas.microsoft.com/office/powerpoint/2010/main" val="2426927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289" y="427351"/>
            <a:ext cx="9905998" cy="918182"/>
          </a:xfrm>
        </p:spPr>
        <p:txBody>
          <a:bodyPr/>
          <a:lstStyle/>
          <a:p>
            <a:pPr algn="ctr"/>
            <a:r>
              <a:rPr lang="en-US" dirty="0"/>
              <a:t>Domains</a:t>
            </a:r>
          </a:p>
        </p:txBody>
      </p:sp>
      <p:sp>
        <p:nvSpPr>
          <p:cNvPr id="3" name="Content Placeholder 2"/>
          <p:cNvSpPr>
            <a:spLocks noGrp="1"/>
          </p:cNvSpPr>
          <p:nvPr>
            <p:ph idx="1"/>
          </p:nvPr>
        </p:nvSpPr>
        <p:spPr>
          <a:xfrm>
            <a:off x="975157" y="1635540"/>
            <a:ext cx="9630052" cy="2727224"/>
          </a:xfrm>
        </p:spPr>
        <p:txBody>
          <a:bodyPr/>
          <a:lstStyle/>
          <a:p>
            <a:r>
              <a:rPr lang="en-US" sz="2800" dirty="0"/>
              <a:t>Louisiana Science Standards are broken down into 5 domains.</a:t>
            </a:r>
          </a:p>
          <a:p>
            <a:pPr lvl="1"/>
            <a:r>
              <a:rPr lang="en-US" sz="2400" dirty="0"/>
              <a:t>Physical Science (PS)</a:t>
            </a:r>
          </a:p>
          <a:p>
            <a:pPr lvl="1"/>
            <a:r>
              <a:rPr lang="en-US" sz="2400" dirty="0"/>
              <a:t>Life Science (LS)</a:t>
            </a:r>
          </a:p>
          <a:p>
            <a:pPr lvl="1"/>
            <a:r>
              <a:rPr lang="en-US" sz="2400" dirty="0"/>
              <a:t>Earth and Space Science (ESS)</a:t>
            </a:r>
          </a:p>
          <a:p>
            <a:pPr lvl="1"/>
            <a:r>
              <a:rPr lang="en-US" sz="2400" i="1" dirty="0">
                <a:solidFill>
                  <a:schemeClr val="accent5"/>
                </a:solidFill>
              </a:rPr>
              <a:t>Environmental Science (EVS)</a:t>
            </a:r>
          </a:p>
          <a:p>
            <a:pPr lvl="1"/>
            <a:r>
              <a:rPr lang="en-US" sz="2400" dirty="0"/>
              <a:t>Engineering, Technology and Applications of Science (ETS)</a:t>
            </a:r>
            <a:endParaRPr lang="en-US" dirty="0"/>
          </a:p>
          <a:p>
            <a:endParaRPr lang="en-US" dirty="0"/>
          </a:p>
          <a:p>
            <a:endParaRPr lang="en-US" dirty="0"/>
          </a:p>
        </p:txBody>
      </p:sp>
      <p:sp>
        <p:nvSpPr>
          <p:cNvPr id="5" name="Footer Placeholder 4"/>
          <p:cNvSpPr>
            <a:spLocks noGrp="1"/>
          </p:cNvSpPr>
          <p:nvPr>
            <p:ph type="ftr" sz="quarter" idx="11"/>
          </p:nvPr>
        </p:nvSpPr>
        <p:spPr>
          <a:xfrm>
            <a:off x="308494" y="6141551"/>
            <a:ext cx="1737590"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6" name="Rectangle 5"/>
          <p:cNvSpPr/>
          <p:nvPr/>
        </p:nvSpPr>
        <p:spPr>
          <a:xfrm>
            <a:off x="5980423" y="3244334"/>
            <a:ext cx="231154" cy="369332"/>
          </a:xfrm>
          <a:prstGeom prst="rect">
            <a:avLst/>
          </a:prstGeom>
        </p:spPr>
        <p:txBody>
          <a:bodyPr wrap="none">
            <a:spAutoFit/>
          </a:bodyPr>
          <a:lstStyle/>
          <a:p>
            <a:r>
              <a:rPr lang="en-US"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320" y="4186498"/>
            <a:ext cx="3655935" cy="2131319"/>
          </a:xfrm>
          <a:prstGeom prst="rect">
            <a:avLst/>
          </a:prstGeom>
        </p:spPr>
      </p:pic>
    </p:spTree>
    <p:extLst>
      <p:ext uri="{BB962C8B-B14F-4D97-AF65-F5344CB8AC3E}">
        <p14:creationId xmlns:p14="http://schemas.microsoft.com/office/powerpoint/2010/main" val="42641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3672"/>
            <a:ext cx="9905998" cy="918182"/>
          </a:xfrm>
        </p:spPr>
        <p:txBody>
          <a:bodyPr/>
          <a:lstStyle/>
          <a:p>
            <a:pPr algn="ctr"/>
            <a:r>
              <a:rPr lang="en-US" dirty="0" smtClean="0"/>
              <a:t>3-Dimensional Learning</a:t>
            </a:r>
            <a:endParaRPr lang="en-US" dirty="0"/>
          </a:p>
        </p:txBody>
      </p:sp>
      <p:sp>
        <p:nvSpPr>
          <p:cNvPr id="3" name="Content Placeholder 2"/>
          <p:cNvSpPr>
            <a:spLocks noGrp="1"/>
          </p:cNvSpPr>
          <p:nvPr>
            <p:ph idx="1"/>
          </p:nvPr>
        </p:nvSpPr>
        <p:spPr>
          <a:xfrm>
            <a:off x="388327" y="1734197"/>
            <a:ext cx="8069629" cy="3336568"/>
          </a:xfrm>
        </p:spPr>
        <p:txBody>
          <a:bodyPr>
            <a:normAutofit/>
          </a:bodyPr>
          <a:lstStyle/>
          <a:p>
            <a:r>
              <a:rPr lang="en-US" sz="3600" dirty="0"/>
              <a:t>Science and Engineering Practices </a:t>
            </a:r>
            <a:r>
              <a:rPr lang="en-US" sz="3600" dirty="0" smtClean="0"/>
              <a:t>(SEP</a:t>
            </a:r>
            <a:r>
              <a:rPr lang="en-US" sz="3600" dirty="0"/>
              <a:t>)</a:t>
            </a:r>
          </a:p>
          <a:p>
            <a:r>
              <a:rPr lang="en-US" sz="3600" dirty="0"/>
              <a:t>Disciplinary Core Ideas (DCI)</a:t>
            </a:r>
          </a:p>
          <a:p>
            <a:r>
              <a:rPr lang="en-US" sz="3600" dirty="0"/>
              <a:t>Crosscutting Concepts (CCC)</a:t>
            </a:r>
          </a:p>
          <a:p>
            <a:r>
              <a:rPr lang="en-US" sz="3600" dirty="0">
                <a:hlinkClick r:id="rId2"/>
              </a:rPr>
              <a:t>http://www.nextgenscience.org/three-dimensions</a:t>
            </a:r>
            <a:endParaRPr lang="en-US" sz="3600" dirty="0"/>
          </a:p>
          <a:p>
            <a:endParaRPr lang="en-US" sz="3600" dirty="0"/>
          </a:p>
        </p:txBody>
      </p:sp>
      <p:sp>
        <p:nvSpPr>
          <p:cNvPr id="6" name="Footer Placeholder 5"/>
          <p:cNvSpPr>
            <a:spLocks noGrp="1"/>
          </p:cNvSpPr>
          <p:nvPr>
            <p:ph type="ftr" sz="quarter" idx="11"/>
          </p:nvPr>
        </p:nvSpPr>
        <p:spPr>
          <a:xfrm>
            <a:off x="290386" y="6174840"/>
            <a:ext cx="2000142"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084" y="2324507"/>
            <a:ext cx="3283108" cy="385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47326"/>
            <a:ext cx="9905998" cy="918182"/>
          </a:xfrm>
        </p:spPr>
        <p:txBody>
          <a:bodyPr/>
          <a:lstStyle/>
          <a:p>
            <a:pPr algn="ctr"/>
            <a:r>
              <a:rPr lang="en-US" dirty="0"/>
              <a:t>Performance Expectation:  Definition</a:t>
            </a:r>
          </a:p>
        </p:txBody>
      </p:sp>
      <p:sp>
        <p:nvSpPr>
          <p:cNvPr id="3" name="Content Placeholder 2"/>
          <p:cNvSpPr>
            <a:spLocks noGrp="1"/>
          </p:cNvSpPr>
          <p:nvPr>
            <p:ph idx="1"/>
          </p:nvPr>
        </p:nvSpPr>
        <p:spPr>
          <a:xfrm>
            <a:off x="1141412" y="1252536"/>
            <a:ext cx="10319068" cy="4813300"/>
          </a:xfrm>
        </p:spPr>
        <p:txBody>
          <a:bodyPr>
            <a:normAutofit fontScale="92500"/>
          </a:bodyPr>
          <a:lstStyle/>
          <a:p>
            <a:r>
              <a:rPr lang="en-US" sz="3600" dirty="0"/>
              <a:t>Performance Expectations represent </a:t>
            </a:r>
            <a:r>
              <a:rPr lang="en-US" sz="3600" u="sng" dirty="0">
                <a:solidFill>
                  <a:srgbClr val="002060"/>
                </a:solidFill>
              </a:rPr>
              <a:t>what the students should know</a:t>
            </a:r>
            <a:r>
              <a:rPr lang="en-US" sz="3600" dirty="0">
                <a:solidFill>
                  <a:srgbClr val="002060"/>
                </a:solidFill>
              </a:rPr>
              <a:t> </a:t>
            </a:r>
            <a:r>
              <a:rPr lang="en-US" sz="3600" dirty="0"/>
              <a:t>and </a:t>
            </a:r>
            <a:r>
              <a:rPr lang="en-US" sz="3600" u="sng" dirty="0">
                <a:solidFill>
                  <a:srgbClr val="002060"/>
                </a:solidFill>
              </a:rPr>
              <a:t>be able to do</a:t>
            </a:r>
            <a:r>
              <a:rPr lang="en-US" sz="3600" dirty="0">
                <a:solidFill>
                  <a:srgbClr val="002060"/>
                </a:solidFill>
              </a:rPr>
              <a:t> </a:t>
            </a:r>
            <a:r>
              <a:rPr lang="en-US" sz="3600" dirty="0"/>
              <a:t>to be proficient in science.  </a:t>
            </a:r>
          </a:p>
          <a:p>
            <a:r>
              <a:rPr lang="en-US" sz="3600" dirty="0"/>
              <a:t>Performance Expectations are built using all </a:t>
            </a:r>
            <a:r>
              <a:rPr lang="en-US" sz="3600" dirty="0">
                <a:solidFill>
                  <a:srgbClr val="FF0000"/>
                </a:solidFill>
              </a:rPr>
              <a:t>three</a:t>
            </a:r>
            <a:r>
              <a:rPr lang="en-US" sz="3600" dirty="0"/>
              <a:t> dimensions:</a:t>
            </a:r>
          </a:p>
          <a:p>
            <a:pPr lvl="1"/>
            <a:r>
              <a:rPr lang="en-US" sz="3200" dirty="0"/>
              <a:t>Science and Engineering Practices</a:t>
            </a:r>
          </a:p>
          <a:p>
            <a:pPr lvl="1"/>
            <a:r>
              <a:rPr lang="en-US" sz="3200" dirty="0"/>
              <a:t>Disciplinary Core Ideas</a:t>
            </a:r>
          </a:p>
          <a:p>
            <a:pPr lvl="1"/>
            <a:r>
              <a:rPr lang="en-US" sz="3200" dirty="0"/>
              <a:t>Crosscutting Concepts</a:t>
            </a:r>
          </a:p>
          <a:p>
            <a:r>
              <a:rPr lang="en-US" sz="3600" b="1" dirty="0">
                <a:solidFill>
                  <a:srgbClr val="FF0000"/>
                </a:solidFill>
              </a:rPr>
              <a:t>All components </a:t>
            </a:r>
            <a:r>
              <a:rPr lang="en-US" sz="3600" dirty="0">
                <a:solidFill>
                  <a:srgbClr val="FF0000"/>
                </a:solidFill>
              </a:rPr>
              <a:t>are a part of each standard </a:t>
            </a:r>
            <a:r>
              <a:rPr lang="en-US" sz="3600" dirty="0"/>
              <a:t>providing clarity and guidance for instructors.</a:t>
            </a:r>
          </a:p>
          <a:p>
            <a:endParaRPr lang="en-US" dirty="0"/>
          </a:p>
          <a:p>
            <a:endParaRPr lang="en-US" dirty="0"/>
          </a:p>
          <a:p>
            <a:endParaRPr lang="en-US" dirty="0"/>
          </a:p>
        </p:txBody>
      </p:sp>
      <p:sp>
        <p:nvSpPr>
          <p:cNvPr id="5" name="Footer Placeholder 4"/>
          <p:cNvSpPr>
            <a:spLocks noGrp="1"/>
          </p:cNvSpPr>
          <p:nvPr>
            <p:ph type="ftr" sz="quarter" idx="11"/>
          </p:nvPr>
        </p:nvSpPr>
        <p:spPr>
          <a:xfrm>
            <a:off x="362815" y="6152864"/>
            <a:ext cx="1773804" cy="365125"/>
          </a:xfrm>
        </p:spPr>
        <p:txBody>
          <a:bodyPr/>
          <a:lstStyle/>
          <a:p>
            <a:r>
              <a:rPr lang="en-US" dirty="0">
                <a:hlinkClick r:id="rId3"/>
              </a:rPr>
              <a:t>http://www.lsta.info</a:t>
            </a:r>
            <a:r>
              <a:rPr lang="en-US" dirty="0" smtClean="0">
                <a:hlinkClick r:id="rId3"/>
              </a:rPr>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418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t>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31" y="254000"/>
            <a:ext cx="10631669" cy="635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622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6770</TotalTime>
  <Words>1528</Words>
  <Application>Microsoft Office PowerPoint</Application>
  <PresentationFormat>Widescreen</PresentationFormat>
  <Paragraphs>224</Paragraphs>
  <Slides>20</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ＭＳ Ｐゴシック</vt:lpstr>
      <vt:lpstr>Arial</vt:lpstr>
      <vt:lpstr>Calibri</vt:lpstr>
      <vt:lpstr>Calibri Light</vt:lpstr>
      <vt:lpstr>Corbel</vt:lpstr>
      <vt:lpstr>ＭＳ 明朝</vt:lpstr>
      <vt:lpstr>Basis</vt:lpstr>
      <vt:lpstr>Office Theme</vt:lpstr>
      <vt:lpstr>3_Louisiana Believes</vt:lpstr>
      <vt:lpstr>Louisiana Believes</vt:lpstr>
      <vt:lpstr>2_Louisiana Believes</vt:lpstr>
      <vt:lpstr>NEW Louisiana Science Standards</vt:lpstr>
      <vt:lpstr>Background</vt:lpstr>
      <vt:lpstr>The Need For New Standards</vt:lpstr>
      <vt:lpstr>Standards Are Based on the Framework</vt:lpstr>
      <vt:lpstr>Where can I find the new science standards?</vt:lpstr>
      <vt:lpstr>Domains</vt:lpstr>
      <vt:lpstr>3-Dimensional Learning</vt:lpstr>
      <vt:lpstr>Performance Expectation:  Definition</vt:lpstr>
      <vt:lpstr>PowerPoint Presentation</vt:lpstr>
      <vt:lpstr>Science and Engineering Practices</vt:lpstr>
      <vt:lpstr>PowerPoint Presentation</vt:lpstr>
      <vt:lpstr>Disciplinary Core Ideas: Definition</vt:lpstr>
      <vt:lpstr>Crosscutting Concepts</vt:lpstr>
      <vt:lpstr>Summary of LSS Parts</vt:lpstr>
      <vt:lpstr>Depth vs. Breadth</vt:lpstr>
      <vt:lpstr>Louisiana Student Standards for Science</vt:lpstr>
      <vt:lpstr>Louisiana Student Standards for Science</vt:lpstr>
      <vt:lpstr>Louisiana Student Standards for Science</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Cotten, Nathan</dc:creator>
  <cp:lastModifiedBy>nicole</cp:lastModifiedBy>
  <cp:revision>145</cp:revision>
  <dcterms:created xsi:type="dcterms:W3CDTF">2017-03-14T16:46:45Z</dcterms:created>
  <dcterms:modified xsi:type="dcterms:W3CDTF">2017-08-02T13:38:54Z</dcterms:modified>
</cp:coreProperties>
</file>