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23"/>
  </p:notesMasterIdLst>
  <p:sldIdLst>
    <p:sldId id="278" r:id="rId3"/>
    <p:sldId id="305" r:id="rId4"/>
    <p:sldId id="259" r:id="rId5"/>
    <p:sldId id="257" r:id="rId6"/>
    <p:sldId id="258" r:id="rId7"/>
    <p:sldId id="275" r:id="rId8"/>
    <p:sldId id="276" r:id="rId9"/>
    <p:sldId id="277" r:id="rId10"/>
    <p:sldId id="262" r:id="rId11"/>
    <p:sldId id="263" r:id="rId12"/>
    <p:sldId id="267" r:id="rId13"/>
    <p:sldId id="293" r:id="rId14"/>
    <p:sldId id="268" r:id="rId15"/>
    <p:sldId id="294" r:id="rId16"/>
    <p:sldId id="297" r:id="rId17"/>
    <p:sldId id="269" r:id="rId18"/>
    <p:sldId id="279" r:id="rId19"/>
    <p:sldId id="296" r:id="rId20"/>
    <p:sldId id="303" r:id="rId21"/>
    <p:sldId id="30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673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7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39BC9-6E32-42F6-93C5-5B6D1BA5E8E7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2CC22-9461-4C43-9D32-E1C5CF564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1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9BA09C73-806E-4E2C-8359-67A9DE28E3F2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8" rIns="91434" bIns="45718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1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3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947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94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8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6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09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1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5236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966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7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99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98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82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05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3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23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84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95FA9"/>
            </a:gs>
            <a:gs pos="100000">
              <a:srgbClr val="0C2C4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152400" y="6553200"/>
            <a:ext cx="8915400" cy="76200"/>
            <a:chOff x="-528" y="4128"/>
            <a:chExt cx="7104" cy="92"/>
          </a:xfrm>
        </p:grpSpPr>
        <p:sp>
          <p:nvSpPr>
            <p:cNvPr id="1035" name="Freeform 11"/>
            <p:cNvSpPr>
              <a:spLocks/>
            </p:cNvSpPr>
            <p:nvPr/>
          </p:nvSpPr>
          <p:spPr bwMode="auto">
            <a:xfrm rot="10800000" flipV="1">
              <a:off x="-143" y="4128"/>
              <a:ext cx="6719" cy="92"/>
            </a:xfrm>
            <a:custGeom>
              <a:avLst/>
              <a:gdLst>
                <a:gd name="T0" fmla="*/ 0 w 5568"/>
                <a:gd name="T1" fmla="*/ 58 h 256"/>
                <a:gd name="T2" fmla="*/ 1101 w 5568"/>
                <a:gd name="T3" fmla="*/ 6 h 256"/>
                <a:gd name="T4" fmla="*/ 2375 w 5568"/>
                <a:gd name="T5" fmla="*/ 92 h 256"/>
                <a:gd name="T6" fmla="*/ 3533 w 5568"/>
                <a:gd name="T7" fmla="*/ 6 h 256"/>
                <a:gd name="T8" fmla="*/ 4750 w 5568"/>
                <a:gd name="T9" fmla="*/ 92 h 256"/>
                <a:gd name="T10" fmla="*/ 5734 w 5568"/>
                <a:gd name="T11" fmla="*/ 6 h 256"/>
                <a:gd name="T12" fmla="*/ 6719 w 5568"/>
                <a:gd name="T13" fmla="*/ 92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E4B6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auto">
            <a:xfrm rot="10800000" flipV="1">
              <a:off x="-528" y="4128"/>
              <a:ext cx="7056" cy="56"/>
            </a:xfrm>
            <a:custGeom>
              <a:avLst/>
              <a:gdLst>
                <a:gd name="T0" fmla="*/ 0 w 5568"/>
                <a:gd name="T1" fmla="*/ 35 h 256"/>
                <a:gd name="T2" fmla="*/ 1156 w 5568"/>
                <a:gd name="T3" fmla="*/ 4 h 256"/>
                <a:gd name="T4" fmla="*/ 2494 w 5568"/>
                <a:gd name="T5" fmla="*/ 56 h 256"/>
                <a:gd name="T6" fmla="*/ 3710 w 5568"/>
                <a:gd name="T7" fmla="*/ 4 h 256"/>
                <a:gd name="T8" fmla="*/ 4988 w 5568"/>
                <a:gd name="T9" fmla="*/ 56 h 256"/>
                <a:gd name="T10" fmla="*/ 6022 w 5568"/>
                <a:gd name="T11" fmla="*/ 4 h 256"/>
                <a:gd name="T12" fmla="*/ 7056 w 5568"/>
                <a:gd name="T13" fmla="*/ 56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B7372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152400" y="6324600"/>
            <a:ext cx="8991600" cy="427038"/>
            <a:chOff x="96" y="3984"/>
            <a:chExt cx="5664" cy="269"/>
          </a:xfrm>
        </p:grpSpPr>
        <p:grpSp>
          <p:nvGrpSpPr>
            <p:cNvPr id="1031" name="Group 3"/>
            <p:cNvGrpSpPr>
              <a:grpSpLocks/>
            </p:cNvGrpSpPr>
            <p:nvPr/>
          </p:nvGrpSpPr>
          <p:grpSpPr bwMode="auto">
            <a:xfrm>
              <a:off x="96" y="4128"/>
              <a:ext cx="5664" cy="96"/>
              <a:chOff x="-528" y="4128"/>
              <a:chExt cx="7104" cy="92"/>
            </a:xfrm>
          </p:grpSpPr>
          <p:sp>
            <p:nvSpPr>
              <p:cNvPr id="1033" name="Freeform 4"/>
              <p:cNvSpPr>
                <a:spLocks/>
              </p:cNvSpPr>
              <p:nvPr/>
            </p:nvSpPr>
            <p:spPr bwMode="auto">
              <a:xfrm rot="10800000" flipV="1">
                <a:off x="-144" y="4128"/>
                <a:ext cx="6720" cy="92"/>
              </a:xfrm>
              <a:custGeom>
                <a:avLst/>
                <a:gdLst>
                  <a:gd name="T0" fmla="*/ 0 w 5568"/>
                  <a:gd name="T1" fmla="*/ 58 h 256"/>
                  <a:gd name="T2" fmla="*/ 1101 w 5568"/>
                  <a:gd name="T3" fmla="*/ 6 h 256"/>
                  <a:gd name="T4" fmla="*/ 2375 w 5568"/>
                  <a:gd name="T5" fmla="*/ 92 h 256"/>
                  <a:gd name="T6" fmla="*/ 3534 w 5568"/>
                  <a:gd name="T7" fmla="*/ 6 h 256"/>
                  <a:gd name="T8" fmla="*/ 4750 w 5568"/>
                  <a:gd name="T9" fmla="*/ 92 h 256"/>
                  <a:gd name="T10" fmla="*/ 5735 w 5568"/>
                  <a:gd name="T11" fmla="*/ 6 h 256"/>
                  <a:gd name="T12" fmla="*/ 6720 w 5568"/>
                  <a:gd name="T13" fmla="*/ 92 h 2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68" h="256">
                    <a:moveTo>
                      <a:pt x="0" y="160"/>
                    </a:moveTo>
                    <a:cubicBezTo>
                      <a:pt x="292" y="80"/>
                      <a:pt x="584" y="0"/>
                      <a:pt x="912" y="16"/>
                    </a:cubicBezTo>
                    <a:cubicBezTo>
                      <a:pt x="1240" y="32"/>
                      <a:pt x="1632" y="256"/>
                      <a:pt x="1968" y="256"/>
                    </a:cubicBezTo>
                    <a:cubicBezTo>
                      <a:pt x="2304" y="256"/>
                      <a:pt x="2600" y="16"/>
                      <a:pt x="2928" y="16"/>
                    </a:cubicBezTo>
                    <a:cubicBezTo>
                      <a:pt x="3256" y="16"/>
                      <a:pt x="3632" y="256"/>
                      <a:pt x="3936" y="256"/>
                    </a:cubicBezTo>
                    <a:cubicBezTo>
                      <a:pt x="4240" y="256"/>
                      <a:pt x="4480" y="16"/>
                      <a:pt x="4752" y="16"/>
                    </a:cubicBezTo>
                    <a:cubicBezTo>
                      <a:pt x="5024" y="16"/>
                      <a:pt x="5296" y="136"/>
                      <a:pt x="5568" y="256"/>
                    </a:cubicBezTo>
                  </a:path>
                </a:pathLst>
              </a:custGeom>
              <a:noFill/>
              <a:ln w="19050" cmpd="sng">
                <a:solidFill>
                  <a:srgbClr val="E4B67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034" name="Freeform 5"/>
              <p:cNvSpPr>
                <a:spLocks/>
              </p:cNvSpPr>
              <p:nvPr/>
            </p:nvSpPr>
            <p:spPr bwMode="auto">
              <a:xfrm rot="10800000" flipV="1">
                <a:off x="-528" y="4128"/>
                <a:ext cx="7056" cy="56"/>
              </a:xfrm>
              <a:custGeom>
                <a:avLst/>
                <a:gdLst>
                  <a:gd name="T0" fmla="*/ 0 w 5568"/>
                  <a:gd name="T1" fmla="*/ 35 h 256"/>
                  <a:gd name="T2" fmla="*/ 1156 w 5568"/>
                  <a:gd name="T3" fmla="*/ 4 h 256"/>
                  <a:gd name="T4" fmla="*/ 2494 w 5568"/>
                  <a:gd name="T5" fmla="*/ 56 h 256"/>
                  <a:gd name="T6" fmla="*/ 3710 w 5568"/>
                  <a:gd name="T7" fmla="*/ 4 h 256"/>
                  <a:gd name="T8" fmla="*/ 4988 w 5568"/>
                  <a:gd name="T9" fmla="*/ 56 h 256"/>
                  <a:gd name="T10" fmla="*/ 6022 w 5568"/>
                  <a:gd name="T11" fmla="*/ 4 h 256"/>
                  <a:gd name="T12" fmla="*/ 7056 w 5568"/>
                  <a:gd name="T13" fmla="*/ 56 h 2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568" h="256">
                    <a:moveTo>
                      <a:pt x="0" y="160"/>
                    </a:moveTo>
                    <a:cubicBezTo>
                      <a:pt x="292" y="80"/>
                      <a:pt x="584" y="0"/>
                      <a:pt x="912" y="16"/>
                    </a:cubicBezTo>
                    <a:cubicBezTo>
                      <a:pt x="1240" y="32"/>
                      <a:pt x="1632" y="256"/>
                      <a:pt x="1968" y="256"/>
                    </a:cubicBezTo>
                    <a:cubicBezTo>
                      <a:pt x="2304" y="256"/>
                      <a:pt x="2600" y="16"/>
                      <a:pt x="2928" y="16"/>
                    </a:cubicBezTo>
                    <a:cubicBezTo>
                      <a:pt x="3256" y="16"/>
                      <a:pt x="3632" y="256"/>
                      <a:pt x="3936" y="256"/>
                    </a:cubicBezTo>
                    <a:cubicBezTo>
                      <a:pt x="4240" y="256"/>
                      <a:pt x="4480" y="16"/>
                      <a:pt x="4752" y="16"/>
                    </a:cubicBezTo>
                    <a:cubicBezTo>
                      <a:pt x="5024" y="16"/>
                      <a:pt x="5296" y="136"/>
                      <a:pt x="5568" y="256"/>
                    </a:cubicBezTo>
                  </a:path>
                </a:pathLst>
              </a:custGeom>
              <a:noFill/>
              <a:ln w="19050" cmpd="sng">
                <a:solidFill>
                  <a:srgbClr val="B7372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</p:grpSp>
        <p:pic>
          <p:nvPicPr>
            <p:cNvPr id="1032" name="Picture 6" descr="designer MASTER horizontal log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984"/>
              <a:ext cx="96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8" name="Group 7"/>
          <p:cNvGrpSpPr>
            <a:grpSpLocks/>
          </p:cNvGrpSpPr>
          <p:nvPr/>
        </p:nvGrpSpPr>
        <p:grpSpPr bwMode="auto">
          <a:xfrm rot="10800000">
            <a:off x="152400" y="152400"/>
            <a:ext cx="8915400" cy="76200"/>
            <a:chOff x="-528" y="4128"/>
            <a:chExt cx="7104" cy="92"/>
          </a:xfrm>
        </p:grpSpPr>
        <p:sp>
          <p:nvSpPr>
            <p:cNvPr id="1029" name="Freeform 8"/>
            <p:cNvSpPr>
              <a:spLocks/>
            </p:cNvSpPr>
            <p:nvPr/>
          </p:nvSpPr>
          <p:spPr bwMode="auto">
            <a:xfrm rot="10800000" flipV="1">
              <a:off x="-142" y="4130"/>
              <a:ext cx="6719" cy="92"/>
            </a:xfrm>
            <a:custGeom>
              <a:avLst/>
              <a:gdLst>
                <a:gd name="T0" fmla="*/ 0 w 5568"/>
                <a:gd name="T1" fmla="*/ 58 h 256"/>
                <a:gd name="T2" fmla="*/ 1101 w 5568"/>
                <a:gd name="T3" fmla="*/ 6 h 256"/>
                <a:gd name="T4" fmla="*/ 2375 w 5568"/>
                <a:gd name="T5" fmla="*/ 92 h 256"/>
                <a:gd name="T6" fmla="*/ 3533 w 5568"/>
                <a:gd name="T7" fmla="*/ 6 h 256"/>
                <a:gd name="T8" fmla="*/ 4750 w 5568"/>
                <a:gd name="T9" fmla="*/ 92 h 256"/>
                <a:gd name="T10" fmla="*/ 5734 w 5568"/>
                <a:gd name="T11" fmla="*/ 6 h 256"/>
                <a:gd name="T12" fmla="*/ 6719 w 5568"/>
                <a:gd name="T13" fmla="*/ 92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E4B6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030" name="Freeform 9"/>
            <p:cNvSpPr>
              <a:spLocks/>
            </p:cNvSpPr>
            <p:nvPr/>
          </p:nvSpPr>
          <p:spPr bwMode="auto">
            <a:xfrm rot="10800000" flipV="1">
              <a:off x="-527" y="4132"/>
              <a:ext cx="7056" cy="56"/>
            </a:xfrm>
            <a:custGeom>
              <a:avLst/>
              <a:gdLst>
                <a:gd name="T0" fmla="*/ 0 w 5568"/>
                <a:gd name="T1" fmla="*/ 35 h 256"/>
                <a:gd name="T2" fmla="*/ 1156 w 5568"/>
                <a:gd name="T3" fmla="*/ 4 h 256"/>
                <a:gd name="T4" fmla="*/ 2494 w 5568"/>
                <a:gd name="T5" fmla="*/ 56 h 256"/>
                <a:gd name="T6" fmla="*/ 3710 w 5568"/>
                <a:gd name="T7" fmla="*/ 4 h 256"/>
                <a:gd name="T8" fmla="*/ 4988 w 5568"/>
                <a:gd name="T9" fmla="*/ 56 h 256"/>
                <a:gd name="T10" fmla="*/ 6022 w 5568"/>
                <a:gd name="T11" fmla="*/ 4 h 256"/>
                <a:gd name="T12" fmla="*/ 7056 w 5568"/>
                <a:gd name="T13" fmla="*/ 56 h 2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B7372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05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195FA9"/>
            </a:gs>
            <a:gs pos="100000">
              <a:srgbClr val="195FA9">
                <a:gamma/>
                <a:shade val="46275"/>
                <a:invGamma/>
              </a:srgb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2400" y="6553200"/>
            <a:ext cx="8915400" cy="76200"/>
            <a:chOff x="-528" y="4128"/>
            <a:chExt cx="7104" cy="92"/>
          </a:xfrm>
        </p:grpSpPr>
        <p:sp>
          <p:nvSpPr>
            <p:cNvPr id="8195" name="Freeform 3"/>
            <p:cNvSpPr>
              <a:spLocks/>
            </p:cNvSpPr>
            <p:nvPr/>
          </p:nvSpPr>
          <p:spPr bwMode="auto">
            <a:xfrm rot="10800000" flipV="1">
              <a:off x="-144" y="4128"/>
              <a:ext cx="6720" cy="92"/>
            </a:xfrm>
            <a:custGeom>
              <a:avLst/>
              <a:gdLst>
                <a:gd name="T0" fmla="*/ 0 w 5568"/>
                <a:gd name="T1" fmla="*/ 160 h 256"/>
                <a:gd name="T2" fmla="*/ 912 w 5568"/>
                <a:gd name="T3" fmla="*/ 16 h 256"/>
                <a:gd name="T4" fmla="*/ 1968 w 5568"/>
                <a:gd name="T5" fmla="*/ 256 h 256"/>
                <a:gd name="T6" fmla="*/ 2928 w 5568"/>
                <a:gd name="T7" fmla="*/ 16 h 256"/>
                <a:gd name="T8" fmla="*/ 3936 w 5568"/>
                <a:gd name="T9" fmla="*/ 256 h 256"/>
                <a:gd name="T10" fmla="*/ 4752 w 5568"/>
                <a:gd name="T11" fmla="*/ 16 h 256"/>
                <a:gd name="T12" fmla="*/ 5568 w 5568"/>
                <a:gd name="T1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E4B67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auto">
            <a:xfrm rot="10800000" flipV="1">
              <a:off x="-528" y="4128"/>
              <a:ext cx="7056" cy="56"/>
            </a:xfrm>
            <a:custGeom>
              <a:avLst/>
              <a:gdLst>
                <a:gd name="T0" fmla="*/ 0 w 5568"/>
                <a:gd name="T1" fmla="*/ 160 h 256"/>
                <a:gd name="T2" fmla="*/ 912 w 5568"/>
                <a:gd name="T3" fmla="*/ 16 h 256"/>
                <a:gd name="T4" fmla="*/ 1968 w 5568"/>
                <a:gd name="T5" fmla="*/ 256 h 256"/>
                <a:gd name="T6" fmla="*/ 2928 w 5568"/>
                <a:gd name="T7" fmla="*/ 16 h 256"/>
                <a:gd name="T8" fmla="*/ 3936 w 5568"/>
                <a:gd name="T9" fmla="*/ 256 h 256"/>
                <a:gd name="T10" fmla="*/ 4752 w 5568"/>
                <a:gd name="T11" fmla="*/ 16 h 256"/>
                <a:gd name="T12" fmla="*/ 5568 w 5568"/>
                <a:gd name="T1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B737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52400" y="6324600"/>
            <a:ext cx="8991600" cy="427038"/>
            <a:chOff x="96" y="3984"/>
            <a:chExt cx="5664" cy="269"/>
          </a:xfrm>
        </p:grpSpPr>
        <p:grpSp>
          <p:nvGrpSpPr>
            <p:cNvPr id="8198" name="Group 6"/>
            <p:cNvGrpSpPr>
              <a:grpSpLocks/>
            </p:cNvGrpSpPr>
            <p:nvPr/>
          </p:nvGrpSpPr>
          <p:grpSpPr bwMode="auto">
            <a:xfrm>
              <a:off x="96" y="4128"/>
              <a:ext cx="5664" cy="96"/>
              <a:chOff x="-528" y="4128"/>
              <a:chExt cx="7104" cy="92"/>
            </a:xfrm>
          </p:grpSpPr>
          <p:sp>
            <p:nvSpPr>
              <p:cNvPr id="8199" name="Freeform 7"/>
              <p:cNvSpPr>
                <a:spLocks/>
              </p:cNvSpPr>
              <p:nvPr/>
            </p:nvSpPr>
            <p:spPr bwMode="auto">
              <a:xfrm rot="10800000" flipV="1">
                <a:off x="-144" y="4128"/>
                <a:ext cx="6720" cy="92"/>
              </a:xfrm>
              <a:custGeom>
                <a:avLst/>
                <a:gdLst>
                  <a:gd name="T0" fmla="*/ 0 w 5568"/>
                  <a:gd name="T1" fmla="*/ 160 h 256"/>
                  <a:gd name="T2" fmla="*/ 912 w 5568"/>
                  <a:gd name="T3" fmla="*/ 16 h 256"/>
                  <a:gd name="T4" fmla="*/ 1968 w 5568"/>
                  <a:gd name="T5" fmla="*/ 256 h 256"/>
                  <a:gd name="T6" fmla="*/ 2928 w 5568"/>
                  <a:gd name="T7" fmla="*/ 16 h 256"/>
                  <a:gd name="T8" fmla="*/ 3936 w 5568"/>
                  <a:gd name="T9" fmla="*/ 256 h 256"/>
                  <a:gd name="T10" fmla="*/ 4752 w 5568"/>
                  <a:gd name="T11" fmla="*/ 16 h 256"/>
                  <a:gd name="T12" fmla="*/ 5568 w 5568"/>
                  <a:gd name="T13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68" h="256">
                    <a:moveTo>
                      <a:pt x="0" y="160"/>
                    </a:moveTo>
                    <a:cubicBezTo>
                      <a:pt x="292" y="80"/>
                      <a:pt x="584" y="0"/>
                      <a:pt x="912" y="16"/>
                    </a:cubicBezTo>
                    <a:cubicBezTo>
                      <a:pt x="1240" y="32"/>
                      <a:pt x="1632" y="256"/>
                      <a:pt x="1968" y="256"/>
                    </a:cubicBezTo>
                    <a:cubicBezTo>
                      <a:pt x="2304" y="256"/>
                      <a:pt x="2600" y="16"/>
                      <a:pt x="2928" y="16"/>
                    </a:cubicBezTo>
                    <a:cubicBezTo>
                      <a:pt x="3256" y="16"/>
                      <a:pt x="3632" y="256"/>
                      <a:pt x="3936" y="256"/>
                    </a:cubicBezTo>
                    <a:cubicBezTo>
                      <a:pt x="4240" y="256"/>
                      <a:pt x="4480" y="16"/>
                      <a:pt x="4752" y="16"/>
                    </a:cubicBezTo>
                    <a:cubicBezTo>
                      <a:pt x="5024" y="16"/>
                      <a:pt x="5296" y="136"/>
                      <a:pt x="5568" y="256"/>
                    </a:cubicBezTo>
                  </a:path>
                </a:pathLst>
              </a:custGeom>
              <a:noFill/>
              <a:ln w="19050" cmpd="sng">
                <a:solidFill>
                  <a:srgbClr val="E4B67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0" name="Freeform 8"/>
              <p:cNvSpPr>
                <a:spLocks/>
              </p:cNvSpPr>
              <p:nvPr/>
            </p:nvSpPr>
            <p:spPr bwMode="auto">
              <a:xfrm rot="10800000" flipV="1">
                <a:off x="-528" y="4128"/>
                <a:ext cx="7056" cy="56"/>
              </a:xfrm>
              <a:custGeom>
                <a:avLst/>
                <a:gdLst>
                  <a:gd name="T0" fmla="*/ 0 w 5568"/>
                  <a:gd name="T1" fmla="*/ 160 h 256"/>
                  <a:gd name="T2" fmla="*/ 912 w 5568"/>
                  <a:gd name="T3" fmla="*/ 16 h 256"/>
                  <a:gd name="T4" fmla="*/ 1968 w 5568"/>
                  <a:gd name="T5" fmla="*/ 256 h 256"/>
                  <a:gd name="T6" fmla="*/ 2928 w 5568"/>
                  <a:gd name="T7" fmla="*/ 16 h 256"/>
                  <a:gd name="T8" fmla="*/ 3936 w 5568"/>
                  <a:gd name="T9" fmla="*/ 256 h 256"/>
                  <a:gd name="T10" fmla="*/ 4752 w 5568"/>
                  <a:gd name="T11" fmla="*/ 16 h 256"/>
                  <a:gd name="T12" fmla="*/ 5568 w 5568"/>
                  <a:gd name="T13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68" h="256">
                    <a:moveTo>
                      <a:pt x="0" y="160"/>
                    </a:moveTo>
                    <a:cubicBezTo>
                      <a:pt x="292" y="80"/>
                      <a:pt x="584" y="0"/>
                      <a:pt x="912" y="16"/>
                    </a:cubicBezTo>
                    <a:cubicBezTo>
                      <a:pt x="1240" y="32"/>
                      <a:pt x="1632" y="256"/>
                      <a:pt x="1968" y="256"/>
                    </a:cubicBezTo>
                    <a:cubicBezTo>
                      <a:pt x="2304" y="256"/>
                      <a:pt x="2600" y="16"/>
                      <a:pt x="2928" y="16"/>
                    </a:cubicBezTo>
                    <a:cubicBezTo>
                      <a:pt x="3256" y="16"/>
                      <a:pt x="3632" y="256"/>
                      <a:pt x="3936" y="256"/>
                    </a:cubicBezTo>
                    <a:cubicBezTo>
                      <a:pt x="4240" y="256"/>
                      <a:pt x="4480" y="16"/>
                      <a:pt x="4752" y="16"/>
                    </a:cubicBezTo>
                    <a:cubicBezTo>
                      <a:pt x="5024" y="16"/>
                      <a:pt x="5296" y="136"/>
                      <a:pt x="5568" y="256"/>
                    </a:cubicBezTo>
                  </a:path>
                </a:pathLst>
              </a:custGeom>
              <a:noFill/>
              <a:ln w="19050" cmpd="sng">
                <a:solidFill>
                  <a:srgbClr val="B7372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201" name="Picture 9" descr="designer MASTER horizontal logo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3984"/>
              <a:ext cx="960" cy="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02" name="Group 10"/>
          <p:cNvGrpSpPr>
            <a:grpSpLocks/>
          </p:cNvGrpSpPr>
          <p:nvPr/>
        </p:nvGrpSpPr>
        <p:grpSpPr bwMode="auto">
          <a:xfrm rot="10800000">
            <a:off x="152400" y="152400"/>
            <a:ext cx="8915400" cy="76200"/>
            <a:chOff x="-528" y="4128"/>
            <a:chExt cx="7104" cy="92"/>
          </a:xfrm>
        </p:grpSpPr>
        <p:sp>
          <p:nvSpPr>
            <p:cNvPr id="8203" name="Freeform 11"/>
            <p:cNvSpPr>
              <a:spLocks/>
            </p:cNvSpPr>
            <p:nvPr/>
          </p:nvSpPr>
          <p:spPr bwMode="auto">
            <a:xfrm rot="10800000" flipV="1">
              <a:off x="-144" y="4128"/>
              <a:ext cx="6720" cy="92"/>
            </a:xfrm>
            <a:custGeom>
              <a:avLst/>
              <a:gdLst>
                <a:gd name="T0" fmla="*/ 0 w 5568"/>
                <a:gd name="T1" fmla="*/ 160 h 256"/>
                <a:gd name="T2" fmla="*/ 912 w 5568"/>
                <a:gd name="T3" fmla="*/ 16 h 256"/>
                <a:gd name="T4" fmla="*/ 1968 w 5568"/>
                <a:gd name="T5" fmla="*/ 256 h 256"/>
                <a:gd name="T6" fmla="*/ 2928 w 5568"/>
                <a:gd name="T7" fmla="*/ 16 h 256"/>
                <a:gd name="T8" fmla="*/ 3936 w 5568"/>
                <a:gd name="T9" fmla="*/ 256 h 256"/>
                <a:gd name="T10" fmla="*/ 4752 w 5568"/>
                <a:gd name="T11" fmla="*/ 16 h 256"/>
                <a:gd name="T12" fmla="*/ 5568 w 5568"/>
                <a:gd name="T1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E4B67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auto">
            <a:xfrm rot="10800000" flipV="1">
              <a:off x="-528" y="4128"/>
              <a:ext cx="7056" cy="56"/>
            </a:xfrm>
            <a:custGeom>
              <a:avLst/>
              <a:gdLst>
                <a:gd name="T0" fmla="*/ 0 w 5568"/>
                <a:gd name="T1" fmla="*/ 160 h 256"/>
                <a:gd name="T2" fmla="*/ 912 w 5568"/>
                <a:gd name="T3" fmla="*/ 16 h 256"/>
                <a:gd name="T4" fmla="*/ 1968 w 5568"/>
                <a:gd name="T5" fmla="*/ 256 h 256"/>
                <a:gd name="T6" fmla="*/ 2928 w 5568"/>
                <a:gd name="T7" fmla="*/ 16 h 256"/>
                <a:gd name="T8" fmla="*/ 3936 w 5568"/>
                <a:gd name="T9" fmla="*/ 256 h 256"/>
                <a:gd name="T10" fmla="*/ 4752 w 5568"/>
                <a:gd name="T11" fmla="*/ 16 h 256"/>
                <a:gd name="T12" fmla="*/ 5568 w 5568"/>
                <a:gd name="T13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68" h="256">
                  <a:moveTo>
                    <a:pt x="0" y="160"/>
                  </a:moveTo>
                  <a:cubicBezTo>
                    <a:pt x="292" y="80"/>
                    <a:pt x="584" y="0"/>
                    <a:pt x="912" y="16"/>
                  </a:cubicBezTo>
                  <a:cubicBezTo>
                    <a:pt x="1240" y="32"/>
                    <a:pt x="1632" y="256"/>
                    <a:pt x="1968" y="256"/>
                  </a:cubicBezTo>
                  <a:cubicBezTo>
                    <a:pt x="2304" y="256"/>
                    <a:pt x="2600" y="16"/>
                    <a:pt x="2928" y="16"/>
                  </a:cubicBezTo>
                  <a:cubicBezTo>
                    <a:pt x="3256" y="16"/>
                    <a:pt x="3632" y="256"/>
                    <a:pt x="3936" y="256"/>
                  </a:cubicBezTo>
                  <a:cubicBezTo>
                    <a:pt x="4240" y="256"/>
                    <a:pt x="4480" y="16"/>
                    <a:pt x="4752" y="16"/>
                  </a:cubicBezTo>
                  <a:cubicBezTo>
                    <a:pt x="5024" y="16"/>
                    <a:pt x="5296" y="136"/>
                    <a:pt x="5568" y="256"/>
                  </a:cubicBezTo>
                </a:path>
              </a:pathLst>
            </a:custGeom>
            <a:noFill/>
            <a:ln w="19050" cmpd="sng">
              <a:solidFill>
                <a:srgbClr val="B7372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B73726"/>
          </a:solidFill>
          <a:effectLst>
            <a:outerShdw blurRad="38100" dist="38100" dir="2700000" algn="tl">
              <a:srgbClr val="000000"/>
            </a:outerShdw>
          </a:effectLst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6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E4B673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cover_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438400" cy="5486400"/>
          </a:xfrm>
          <a:prstGeom prst="rect">
            <a:avLst/>
          </a:prstGeom>
          <a:noFill/>
          <a:ln>
            <a:noFill/>
          </a:ln>
          <a:effectLst>
            <a:outerShdw dist="63500" dir="7612194" algn="ctr" rotWithShape="0">
              <a:schemeClr val="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30257" y="685800"/>
            <a:ext cx="6227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4B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Bayou Lafourche Cleanup </a:t>
            </a:r>
            <a:r>
              <a:rPr lang="en-US" sz="3600" b="1" dirty="0" smtClean="0">
                <a:solidFill>
                  <a:srgbClr val="E4B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3600" b="1" dirty="0">
              <a:solidFill>
                <a:srgbClr val="E4B67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124200"/>
            <a:ext cx="2656592" cy="247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76" y="1287804"/>
            <a:ext cx="4387951" cy="15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Unusual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71" y="990600"/>
            <a:ext cx="8229600" cy="4525963"/>
          </a:xfrm>
        </p:spPr>
        <p:txBody>
          <a:bodyPr/>
          <a:lstStyle/>
          <a:p>
            <a:r>
              <a:rPr lang="en-US" sz="2800" dirty="0" smtClean="0"/>
              <a:t>Lawnmower	</a:t>
            </a:r>
          </a:p>
          <a:p>
            <a:r>
              <a:rPr lang="en-US" sz="2800" dirty="0" smtClean="0"/>
              <a:t>Hoses</a:t>
            </a:r>
          </a:p>
          <a:p>
            <a:r>
              <a:rPr lang="en-US" sz="2800" dirty="0" smtClean="0"/>
              <a:t>Cowboy Hat</a:t>
            </a:r>
          </a:p>
          <a:p>
            <a:r>
              <a:rPr lang="en-US" sz="2800" dirty="0" smtClean="0"/>
              <a:t>Campaign Signs (15)</a:t>
            </a:r>
          </a:p>
          <a:p>
            <a:r>
              <a:rPr lang="en-US" sz="2800" dirty="0" smtClean="0"/>
              <a:t>Plastic Flowers</a:t>
            </a:r>
          </a:p>
          <a:p>
            <a:r>
              <a:rPr lang="en-US" sz="2800" dirty="0" smtClean="0"/>
              <a:t>Toilet</a:t>
            </a:r>
          </a:p>
          <a:p>
            <a:r>
              <a:rPr lang="en-US" sz="2800" dirty="0" smtClean="0"/>
              <a:t>Bike seat and bike</a:t>
            </a:r>
          </a:p>
          <a:p>
            <a:r>
              <a:rPr lang="en-US" sz="2800" dirty="0" smtClean="0"/>
              <a:t>Light bulbs</a:t>
            </a:r>
          </a:p>
          <a:p>
            <a:r>
              <a:rPr lang="en-US" sz="2800" dirty="0" smtClean="0"/>
              <a:t>Condom wrappers/box</a:t>
            </a:r>
          </a:p>
          <a:p>
            <a:r>
              <a:rPr lang="en-US" sz="2800" dirty="0" smtClean="0"/>
              <a:t>Kid’s swimming pool</a:t>
            </a:r>
          </a:p>
          <a:p>
            <a:r>
              <a:rPr lang="en-US" sz="2800" dirty="0" smtClean="0"/>
              <a:t>Rear view mirror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71" y="1261378"/>
            <a:ext cx="3566871" cy="2675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71" y="3936531"/>
            <a:ext cx="3603142" cy="27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762000"/>
            <a:ext cx="5844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E4B6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and Water Cleanup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5181600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69886"/>
            <a:ext cx="3771900" cy="3771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5638800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Rewarding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Captains!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23061"/>
              </p:ext>
            </p:extLst>
          </p:nvPr>
        </p:nvGraphicFramePr>
        <p:xfrm>
          <a:off x="1371600" y="990596"/>
          <a:ext cx="6553200" cy="52894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0629">
                  <a:extLst>
                    <a:ext uri="{9D8B030D-6E8A-4147-A177-3AD203B41FA5}">
                      <a16:colId xmlns:a16="http://schemas.microsoft.com/office/drawing/2014/main" val="2128067064"/>
                    </a:ext>
                  </a:extLst>
                </a:gridCol>
                <a:gridCol w="3342571">
                  <a:extLst>
                    <a:ext uri="{9D8B030D-6E8A-4147-A177-3AD203B41FA5}">
                      <a16:colId xmlns:a16="http://schemas.microsoft.com/office/drawing/2014/main" val="3000025700"/>
                    </a:ext>
                  </a:extLst>
                </a:gridCol>
              </a:tblGrid>
              <a:tr h="3533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Site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Site Captain Name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8489260"/>
                  </a:ext>
                </a:extLst>
              </a:tr>
              <a:tr h="28268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6319673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Donaldsonville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Sally  Cancienne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198372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Napoleonville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Ginger Rushing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5216543"/>
                  </a:ext>
                </a:extLst>
              </a:tr>
              <a:tr h="3815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Labadieville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effectLst/>
                        </a:rPr>
                        <a:t>Greg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Nolan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1848617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North Thibodaux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Henry and Hattie Templet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4075402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Boy Scout/Girl Scout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Angela </a:t>
                      </a:r>
                      <a:r>
                        <a:rPr lang="en-US" sz="2000" u="none" strike="noStrike" dirty="0" err="1">
                          <a:effectLst/>
                        </a:rPr>
                        <a:t>Rathle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23960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Percy Brown - St Charles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Alma </a:t>
                      </a:r>
                      <a:r>
                        <a:rPr lang="en-US" sz="2000" u="none" strike="noStrike" dirty="0" err="1">
                          <a:effectLst/>
                        </a:rPr>
                        <a:t>Robichaux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5266942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NSU Bayouside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Allyse</a:t>
                      </a:r>
                      <a:r>
                        <a:rPr lang="en-US" sz="2000" u="none" strike="noStrike" dirty="0">
                          <a:effectLst/>
                        </a:rPr>
                        <a:t> Ferrara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4910916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 Charles/ North Raceland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Michael Reith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1854415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South Raceland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Donald </a:t>
                      </a:r>
                      <a:r>
                        <a:rPr lang="en-US" sz="2000" u="none" strike="noStrike" dirty="0" err="1">
                          <a:effectLst/>
                        </a:rPr>
                        <a:t>Spahr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7386998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North Lockport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Chris </a:t>
                      </a:r>
                      <a:r>
                        <a:rPr lang="en-US" sz="2000" u="none" strike="noStrike" dirty="0" err="1">
                          <a:effectLst/>
                        </a:rPr>
                        <a:t>Babin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7294083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South Lockport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Armand </a:t>
                      </a:r>
                      <a:r>
                        <a:rPr lang="en-US" sz="2000" u="none" strike="noStrike" dirty="0" err="1">
                          <a:effectLst/>
                        </a:rPr>
                        <a:t>Autin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541269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Cutoff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Peggy </a:t>
                      </a:r>
                      <a:r>
                        <a:rPr lang="en-US" sz="2000" u="none" strike="noStrike" dirty="0" err="1">
                          <a:effectLst/>
                        </a:rPr>
                        <a:t>Bagala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1449068"/>
                  </a:ext>
                </a:extLst>
              </a:tr>
              <a:tr h="35335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Leeville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Seth </a:t>
                      </a:r>
                      <a:r>
                        <a:rPr lang="en-US" sz="2000" u="none" strike="noStrike" dirty="0" err="1">
                          <a:effectLst/>
                        </a:rPr>
                        <a:t>Moncreif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4310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6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875" y="619125"/>
            <a:ext cx="3733800" cy="2800350"/>
          </a:xfrm>
          <a:prstGeom prst="rect">
            <a:avLst/>
          </a:prstGeom>
          <a:ln w="25400">
            <a:solidFill>
              <a:srgbClr val="CC33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79" y="285688"/>
            <a:ext cx="4064577" cy="3522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658148">
            <a:off x="134046" y="4033799"/>
            <a:ext cx="203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Community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64510">
            <a:off x="7315200" y="396240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Success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5" r="26666"/>
          <a:stretch/>
        </p:blipFill>
        <p:spPr>
          <a:xfrm rot="5400000">
            <a:off x="3231573" y="2647950"/>
            <a:ext cx="266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900" y="1104900"/>
            <a:ext cx="57912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16667" b="14815"/>
          <a:stretch/>
        </p:blipFill>
        <p:spPr>
          <a:xfrm rot="5400000">
            <a:off x="4705350" y="1238250"/>
            <a:ext cx="4114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6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925" y="1130011"/>
            <a:ext cx="5715000" cy="428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/>
        </p:blipFill>
        <p:spPr>
          <a:xfrm rot="5400000">
            <a:off x="3830528" y="987136"/>
            <a:ext cx="579863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750" y="1809750"/>
            <a:ext cx="47244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05000"/>
            <a:ext cx="44704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81000"/>
            <a:ext cx="828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Lightbulbs and Tires cannot go into the dumpsters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422" y="665595"/>
            <a:ext cx="3052620" cy="2289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/>
          <a:stretch/>
        </p:blipFill>
        <p:spPr>
          <a:xfrm>
            <a:off x="3733800" y="228599"/>
            <a:ext cx="4914899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3333" r="18333" b="21112"/>
          <a:stretch/>
        </p:blipFill>
        <p:spPr>
          <a:xfrm>
            <a:off x="1066800" y="3048000"/>
            <a:ext cx="6934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9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2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440055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905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Results from 98/302 tally sheets</a:t>
            </a:r>
            <a:br>
              <a:rPr lang="en-US" sz="3200" dirty="0" smtClean="0"/>
            </a:br>
            <a:r>
              <a:rPr lang="en-US" sz="3200" dirty="0" smtClean="0"/>
              <a:t>Shoreline and Recreational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2719 Plastic Bottles</a:t>
            </a:r>
          </a:p>
          <a:p>
            <a:r>
              <a:rPr lang="en-US" sz="2800" dirty="0" smtClean="0"/>
              <a:t>1929 plastic bags</a:t>
            </a:r>
          </a:p>
          <a:p>
            <a:r>
              <a:rPr lang="en-US" sz="2800" dirty="0" smtClean="0"/>
              <a:t>2281 Plastic food containers</a:t>
            </a:r>
          </a:p>
          <a:p>
            <a:r>
              <a:rPr lang="en-US" sz="2800" dirty="0" smtClean="0"/>
              <a:t>1389 Glass bottles</a:t>
            </a:r>
          </a:p>
          <a:p>
            <a:r>
              <a:rPr lang="en-US" sz="2800" dirty="0" smtClean="0"/>
              <a:t>1669 Aluminum cans </a:t>
            </a:r>
          </a:p>
          <a:p>
            <a:r>
              <a:rPr lang="en-US" sz="2800" dirty="0" smtClean="0"/>
              <a:t>1707 Cup, Plates, forks, spoons, straws</a:t>
            </a:r>
          </a:p>
          <a:p>
            <a:r>
              <a:rPr lang="en-US" sz="2800" dirty="0" smtClean="0"/>
              <a:t>28 Furniture</a:t>
            </a:r>
          </a:p>
          <a:p>
            <a:r>
              <a:rPr lang="en-US" sz="2800" dirty="0" smtClean="0"/>
              <a:t>188 Toys/balls</a:t>
            </a:r>
          </a:p>
          <a:p>
            <a:r>
              <a:rPr lang="en-US" sz="2800" dirty="0" smtClean="0"/>
              <a:t>165 Clothing</a:t>
            </a:r>
            <a:endParaRPr lang="en-US" sz="2800" dirty="0"/>
          </a:p>
        </p:txBody>
      </p:sp>
      <p:pic>
        <p:nvPicPr>
          <p:cNvPr id="2050" name="Picture 2" descr="C:\Users\Alma\AppData\Local\Microsoft\Windows\Temporary Internet Files\Content.IE5\NPEG2VB6\MP90038678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0363"/>
            <a:ext cx="995362" cy="139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ma\AppData\Local\Microsoft\Windows\Temporary Internet Files\Content.IE5\F3668A29\MP90044858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859" y="2209800"/>
            <a:ext cx="1741862" cy="1918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ma\AppData\Local\Microsoft\Windows\Temporary Internet Files\Content.IE5\F3668A29\MC900434769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9" y="4610099"/>
            <a:ext cx="1260475" cy="126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from </a:t>
            </a:r>
            <a:r>
              <a:rPr lang="en-US" dirty="0"/>
              <a:t>97/302</a:t>
            </a:r>
            <a:r>
              <a:rPr lang="en-US" dirty="0" smtClean="0"/>
              <a:t> tally sheets</a:t>
            </a:r>
            <a:br>
              <a:rPr lang="en-US" dirty="0" smtClean="0"/>
            </a:br>
            <a:r>
              <a:rPr lang="en-US" dirty="0" smtClean="0"/>
              <a:t>Fishing and Boating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47900"/>
            <a:ext cx="8763000" cy="3429000"/>
          </a:xfrm>
        </p:spPr>
        <p:txBody>
          <a:bodyPr/>
          <a:lstStyle/>
          <a:p>
            <a:r>
              <a:rPr lang="en-US" dirty="0" smtClean="0"/>
              <a:t>181 Bait Containers or lures</a:t>
            </a:r>
          </a:p>
          <a:p>
            <a:r>
              <a:rPr lang="en-US" dirty="0" smtClean="0"/>
              <a:t>78 Traps, nets, and line</a:t>
            </a:r>
          </a:p>
          <a:p>
            <a:r>
              <a:rPr lang="en-US" dirty="0" smtClean="0"/>
              <a:t>52 Ropes or Straps</a:t>
            </a:r>
          </a:p>
          <a:p>
            <a:r>
              <a:rPr lang="en-US" dirty="0" smtClean="0"/>
              <a:t>310 Plastics(tarps, coolers, buckets, etc.)</a:t>
            </a:r>
          </a:p>
          <a:p>
            <a:r>
              <a:rPr lang="en-US" dirty="0" smtClean="0"/>
              <a:t>632 Styrofoam (Buoys/floats, coolers)</a:t>
            </a:r>
          </a:p>
          <a:p>
            <a:r>
              <a:rPr lang="en-US" dirty="0" smtClean="0"/>
              <a:t>Crab traps and crawfish traps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Alma\AppData\Local\Microsoft\Windows\Temporary Internet Files\Content.IE5\F3668A29\MP90038466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10" y="1295400"/>
            <a:ext cx="1392936" cy="17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ma\AppData\Local\Microsoft\Windows\Temporary Internet Files\Content.IE5\ER8TEZJY\MM900282780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971800"/>
            <a:ext cx="12763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0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from </a:t>
            </a:r>
            <a:r>
              <a:rPr lang="en-US" dirty="0"/>
              <a:t>97/302</a:t>
            </a:r>
            <a:r>
              <a:rPr lang="en-US" dirty="0" smtClean="0"/>
              <a:t> Tally Sheets</a:t>
            </a:r>
            <a:br>
              <a:rPr lang="en-US" dirty="0" smtClean="0"/>
            </a:br>
            <a:r>
              <a:rPr lang="en-US" dirty="0" smtClean="0"/>
              <a:t>Smoking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2543 Cigarettes (filters or cigar tips)</a:t>
            </a:r>
          </a:p>
          <a:p>
            <a:r>
              <a:rPr lang="en-US" dirty="0" smtClean="0"/>
              <a:t>320 Lighters/tobacco packaging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 smtClean="0"/>
              <a:t>2015 results:</a:t>
            </a:r>
          </a:p>
          <a:p>
            <a:r>
              <a:rPr lang="en-US" dirty="0" smtClean="0"/>
              <a:t>2041 Cigarette Butts</a:t>
            </a:r>
          </a:p>
          <a:p>
            <a:r>
              <a:rPr lang="en-US" dirty="0" smtClean="0"/>
              <a:t>438 lighters/packaging</a:t>
            </a:r>
          </a:p>
          <a:p>
            <a:endParaRPr lang="en-US" dirty="0"/>
          </a:p>
        </p:txBody>
      </p:sp>
      <p:pic>
        <p:nvPicPr>
          <p:cNvPr id="4098" name="Picture 2" descr="C:\Users\Alma\AppData\Local\Microsoft\Windows\Temporary Internet Files\Content.IE5\F3668A29\MC90029095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3384550"/>
            <a:ext cx="2339975" cy="25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7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/>
              <a:t> 2017 Totals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12,909 Shoreline and Recreational</a:t>
            </a:r>
          </a:p>
          <a:p>
            <a:r>
              <a:rPr lang="en-US" dirty="0" smtClean="0"/>
              <a:t>1,253 Fishing and Boating</a:t>
            </a:r>
          </a:p>
          <a:p>
            <a:r>
              <a:rPr lang="en-US" dirty="0" smtClean="0"/>
              <a:t>2,863 Cigarettes/Packaging</a:t>
            </a:r>
          </a:p>
          <a:p>
            <a:r>
              <a:rPr lang="en-US" dirty="0" smtClean="0"/>
              <a:t>105 Medical Hygiene</a:t>
            </a:r>
          </a:p>
          <a:p>
            <a:r>
              <a:rPr lang="en-US" dirty="0" smtClean="0"/>
              <a:t>587 pieces of trash and dumping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dirty="0" smtClean="0"/>
              <a:t>	17,717 Total</a:t>
            </a:r>
            <a:endParaRPr lang="en-US" dirty="0"/>
          </a:p>
        </p:txBody>
      </p:sp>
      <p:pic>
        <p:nvPicPr>
          <p:cNvPr id="6146" name="Picture 2" descr="C:\Users\Alma\AppData\Local\Microsoft\Windows\Temporary Internet Files\Content.IE5\F3668A29\MC90033839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171700" cy="201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7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last years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2549340"/>
              </p:ext>
            </p:extLst>
          </p:nvPr>
        </p:nvGraphicFramePr>
        <p:xfrm>
          <a:off x="914400" y="1447800"/>
          <a:ext cx="7619999" cy="4297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19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19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1993">
                  <a:extLst>
                    <a:ext uri="{9D8B030D-6E8A-4147-A177-3AD203B41FA5}">
                      <a16:colId xmlns:a16="http://schemas.microsoft.com/office/drawing/2014/main" val="578841279"/>
                    </a:ext>
                  </a:extLst>
                </a:gridCol>
              </a:tblGrid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 </a:t>
                      </a:r>
                    </a:p>
                    <a:p>
                      <a:r>
                        <a:rPr lang="en-US" sz="1100" dirty="0" smtClean="0"/>
                        <a:t>(# of items)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Shoreline/Recreational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33,115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19,892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24,381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22,409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12,729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Fishing and Boating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3868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1251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Smoking Related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2863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Medical/Hygiene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dirty="0" smtClean="0"/>
                        <a:t>Dumping Activities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90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47,953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24,003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32,929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30,309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17,530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170" name="Picture 2" descr="C:\Users\Alma\AppData\Local\Microsoft\Windows\Temporary Internet Files\Content.IE5\ER8TEZJY\MC90010455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1081088" cy="11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lma\AppData\Local\Microsoft\Windows\Temporary Internet Files\Content.IE5\NPEG2VB6\MC90004508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1342577" cy="10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6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77982" y="99219"/>
            <a:ext cx="8229600" cy="1143000"/>
          </a:xfrm>
        </p:spPr>
        <p:txBody>
          <a:bodyPr/>
          <a:lstStyle/>
          <a:p>
            <a:r>
              <a:rPr lang="en-US" dirty="0" smtClean="0"/>
              <a:t>Dumpster Tonnage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562268"/>
              </p:ext>
            </p:extLst>
          </p:nvPr>
        </p:nvGraphicFramePr>
        <p:xfrm>
          <a:off x="477982" y="881826"/>
          <a:ext cx="82296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018">
                  <a:extLst>
                    <a:ext uri="{9D8B030D-6E8A-4147-A177-3AD203B41FA5}">
                      <a16:colId xmlns:a16="http://schemas.microsoft.com/office/drawing/2014/main" val="945936381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32650262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0281884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892022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3158591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00410038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Site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2014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2015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2017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851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Leeville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617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South Lafourche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80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South Lockport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42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Lockport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1.17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592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Belleview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34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Raceland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9558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 Charles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086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NSU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26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Thibodaux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54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Bayou</a:t>
                      </a:r>
                      <a:r>
                        <a:rPr lang="en-US" baseline="0" dirty="0" smtClean="0"/>
                        <a:t> Rowing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277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Labadieville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59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Napoleonville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0.13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272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Donaldsonville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169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r>
                        <a:rPr lang="en-US" b="1" baseline="0" dirty="0" smtClean="0"/>
                        <a:t> Tonnage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17.97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14.54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25.41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21.99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20.43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7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26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Volunteers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648200"/>
          </a:xfrm>
        </p:spPr>
        <p:txBody>
          <a:bodyPr/>
          <a:lstStyle/>
          <a:p>
            <a:r>
              <a:rPr lang="en-US" dirty="0" smtClean="0"/>
              <a:t>900 Volunteers working this year (2012 – 1300 volunteers, 2013 – 800 volunteers, 2014 – 900, 2015 - 1032)</a:t>
            </a:r>
          </a:p>
          <a:p>
            <a:r>
              <a:rPr lang="en-US" dirty="0" smtClean="0"/>
              <a:t>Site Captains are awesome!</a:t>
            </a:r>
          </a:p>
          <a:p>
            <a:r>
              <a:rPr lang="en-US" dirty="0" smtClean="0"/>
              <a:t>Only 108 Tires!  Last year 329 tires!!</a:t>
            </a:r>
          </a:p>
        </p:txBody>
      </p:sp>
      <p:pic>
        <p:nvPicPr>
          <p:cNvPr id="8194" name="Picture 2" descr="C:\Users\Alma\AppData\Local\Microsoft\Windows\Temporary Internet Files\Content.IE5\2XTNILIS\MC90029753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0"/>
            <a:ext cx="2148098" cy="21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tnep new logo slide master-1">
  <a:themeElements>
    <a:clrScheme name="1_btnep new logo slide master-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tnep new logo slide master-1">
      <a:majorFont>
        <a:latin typeface="Trebuchet MS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tnep new logo slide master-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tnep new logo slide master-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TNEP Theme">
  <a:themeElements>
    <a:clrScheme name="1_btnep new logo slide master-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tnep new logo slide master-1">
      <a:majorFont>
        <a:latin typeface="Trebuchet MS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btnep new logo slide master-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tnep new logo slide master-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tnep new logo slide master-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628</TotalTime>
  <Words>387</Words>
  <Application>Microsoft Office PowerPoint</Application>
  <PresentationFormat>On-screen Show (4:3)</PresentationFormat>
  <Paragraphs>207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Garamond</vt:lpstr>
      <vt:lpstr>Times New Roman</vt:lpstr>
      <vt:lpstr>Trebuchet MS</vt:lpstr>
      <vt:lpstr>1_btnep new logo slide master-1</vt:lpstr>
      <vt:lpstr>BTNEP Theme</vt:lpstr>
      <vt:lpstr>PowerPoint Presentation</vt:lpstr>
      <vt:lpstr>PowerPoint Presentation</vt:lpstr>
      <vt:lpstr>Results from 98/302 tally sheets Shoreline and Recreational</vt:lpstr>
      <vt:lpstr>Results from 97/302 tally sheets Fishing and Boating</vt:lpstr>
      <vt:lpstr>Results from 97/302 Tally Sheets Smoking Activities</vt:lpstr>
      <vt:lpstr> 2017 Totals</vt:lpstr>
      <vt:lpstr>Comparison to last years</vt:lpstr>
      <vt:lpstr>Dumpster Tonnage </vt:lpstr>
      <vt:lpstr>Volunteers</vt:lpstr>
      <vt:lpstr>Unusual Items</vt:lpstr>
      <vt:lpstr>PowerPoint Presentation</vt:lpstr>
      <vt:lpstr>Site Captains!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Bayou Lafourche Cleanup 2013</dc:title>
  <dc:creator>Alma Robichaux</dc:creator>
  <cp:lastModifiedBy>nicole</cp:lastModifiedBy>
  <cp:revision>69</cp:revision>
  <dcterms:created xsi:type="dcterms:W3CDTF">2013-03-18T19:12:08Z</dcterms:created>
  <dcterms:modified xsi:type="dcterms:W3CDTF">2017-04-25T19:47:49Z</dcterms:modified>
</cp:coreProperties>
</file>