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24" r:id="rId1"/>
    <p:sldMasterId id="2147483962" r:id="rId2"/>
    <p:sldMasterId id="2147484002" r:id="rId3"/>
  </p:sldMasterIdLst>
  <p:notesMasterIdLst>
    <p:notesMasterId r:id="rId49"/>
  </p:notesMasterIdLst>
  <p:handoutMasterIdLst>
    <p:handoutMasterId r:id="rId50"/>
  </p:handoutMasterIdLst>
  <p:sldIdLst>
    <p:sldId id="1512" r:id="rId4"/>
    <p:sldId id="1663" r:id="rId5"/>
    <p:sldId id="1664" r:id="rId6"/>
    <p:sldId id="1665" r:id="rId7"/>
    <p:sldId id="1491" r:id="rId8"/>
    <p:sldId id="1495" r:id="rId9"/>
    <p:sldId id="1496" r:id="rId10"/>
    <p:sldId id="1497" r:id="rId11"/>
    <p:sldId id="1498" r:id="rId12"/>
    <p:sldId id="1499" r:id="rId13"/>
    <p:sldId id="1500" r:id="rId14"/>
    <p:sldId id="1501" r:id="rId15"/>
    <p:sldId id="1510" r:id="rId16"/>
    <p:sldId id="1640" r:id="rId17"/>
    <p:sldId id="1511" r:id="rId18"/>
    <p:sldId id="1667" r:id="rId19"/>
    <p:sldId id="1690" r:id="rId20"/>
    <p:sldId id="1691" r:id="rId21"/>
    <p:sldId id="1641" r:id="rId22"/>
    <p:sldId id="1633" r:id="rId23"/>
    <p:sldId id="1521" r:id="rId24"/>
    <p:sldId id="1522" r:id="rId25"/>
    <p:sldId id="1523" r:id="rId26"/>
    <p:sldId id="1524" r:id="rId27"/>
    <p:sldId id="1671" r:id="rId28"/>
    <p:sldId id="1526" r:id="rId29"/>
    <p:sldId id="1577" r:id="rId30"/>
    <p:sldId id="1578" r:id="rId31"/>
    <p:sldId id="1580" r:id="rId32"/>
    <p:sldId id="1581" r:id="rId33"/>
    <p:sldId id="1583" r:id="rId34"/>
    <p:sldId id="1593" r:id="rId35"/>
    <p:sldId id="1594" r:id="rId36"/>
    <p:sldId id="1595" r:id="rId37"/>
    <p:sldId id="1596" r:id="rId38"/>
    <p:sldId id="1597" r:id="rId39"/>
    <p:sldId id="1598" r:id="rId40"/>
    <p:sldId id="1599" r:id="rId41"/>
    <p:sldId id="1619" r:id="rId42"/>
    <p:sldId id="1692" r:id="rId43"/>
    <p:sldId id="1677" r:id="rId44"/>
    <p:sldId id="1688" r:id="rId45"/>
    <p:sldId id="1689" r:id="rId46"/>
    <p:sldId id="1650" r:id="rId47"/>
    <p:sldId id="1678"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shley Claro" initials="AC" lastIdx="7" clrIdx="0"/>
  <p:cmAuthor id="1" name="Karim Belhadjali" initials="Karim" lastIdx="4" clrIdx="1"/>
  <p:cmAuthor id="2" name="CPRA" initials="CPRA" lastIdx="31" clrIdx="2"/>
  <p:cmAuthor id="3" name="Alyson Gaharan" initials="" lastIdx="0" clrIdx="3"/>
  <p:cmAuthor id="4" name="Nick" initials="NSS" lastIdx="1" clrIdx="4"/>
  <p:cmAuthor id="5" name="Schulze, Mike" initials="SM" lastIdx="6"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7575"/>
    <a:srgbClr val="FF0066"/>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3" autoAdjust="0"/>
    <p:restoredTop sz="93899" autoAdjust="0"/>
  </p:normalViewPr>
  <p:slideViewPr>
    <p:cSldViewPr>
      <p:cViewPr varScale="1">
        <p:scale>
          <a:sx n="75" d="100"/>
          <a:sy n="75" d="100"/>
        </p:scale>
        <p:origin x="-944" y="-56"/>
      </p:cViewPr>
      <p:guideLst>
        <p:guide orient="horz" pos="2160"/>
        <p:guide pos="2880"/>
      </p:guideLst>
    </p:cSldViewPr>
  </p:slideViewPr>
  <p:notesTextViewPr>
    <p:cViewPr>
      <p:scale>
        <a:sx n="1" d="1"/>
        <a:sy n="1" d="1"/>
      </p:scale>
      <p:origin x="0" y="0"/>
    </p:cViewPr>
  </p:notesTextViewPr>
  <p:sorterViewPr>
    <p:cViewPr>
      <p:scale>
        <a:sx n="125" d="100"/>
        <a:sy n="125" d="100"/>
      </p:scale>
      <p:origin x="0" y="158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7" tIns="46584" rIns="93167" bIns="46584"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67" tIns="46584" rIns="93167" bIns="46584" rtlCol="0"/>
          <a:lstStyle>
            <a:lvl1pPr algn="r">
              <a:defRPr sz="1200"/>
            </a:lvl1pPr>
          </a:lstStyle>
          <a:p>
            <a:fld id="{99F9CCB5-3F1E-4DC8-AC53-10BD13FEC718}" type="datetimeFigureOut">
              <a:rPr lang="en-US" smtClean="0"/>
              <a:pPr/>
              <a:t>2/8/2017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7" tIns="46584" rIns="93167" bIns="4658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7" tIns="46584" rIns="93167" bIns="46584" rtlCol="0" anchor="b"/>
          <a:lstStyle>
            <a:lvl1pPr algn="r">
              <a:defRPr sz="1200"/>
            </a:lvl1pPr>
          </a:lstStyle>
          <a:p>
            <a:fld id="{38D189B0-2FF8-4314-9FC1-8CD99D2E30FE}" type="slidenum">
              <a:rPr lang="en-US" smtClean="0"/>
              <a:pPr/>
              <a:t>‹#›</a:t>
            </a:fld>
            <a:endParaRPr lang="en-US" dirty="0"/>
          </a:p>
        </p:txBody>
      </p:sp>
    </p:spTree>
    <p:extLst>
      <p:ext uri="{BB962C8B-B14F-4D97-AF65-F5344CB8AC3E}">
        <p14:creationId xmlns:p14="http://schemas.microsoft.com/office/powerpoint/2010/main" val="604065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7" tIns="46584" rIns="93167" bIns="46584"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7" tIns="46584" rIns="93167" bIns="46584" rtlCol="0"/>
          <a:lstStyle>
            <a:lvl1pPr algn="r">
              <a:defRPr sz="1200"/>
            </a:lvl1pPr>
          </a:lstStyle>
          <a:p>
            <a:fld id="{30DE307B-2DAF-4C38-AF08-7E496B32C2C4}" type="datetimeFigureOut">
              <a:rPr lang="en-US" smtClean="0"/>
              <a:pPr/>
              <a:t>2/8/2017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7" tIns="46584" rIns="93167" bIns="46584"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7" tIns="46584" rIns="93167"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7" tIns="46584" rIns="93167"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7" tIns="46584" rIns="93167" bIns="46584" rtlCol="0" anchor="b"/>
          <a:lstStyle>
            <a:lvl1pPr algn="r">
              <a:defRPr sz="1200"/>
            </a:lvl1pPr>
          </a:lstStyle>
          <a:p>
            <a:fld id="{9CF92D39-75AF-41CB-83E9-FCCCAF306632}" type="slidenum">
              <a:rPr lang="en-US" smtClean="0"/>
              <a:pPr/>
              <a:t>‹#›</a:t>
            </a:fld>
            <a:endParaRPr lang="en-US" dirty="0"/>
          </a:p>
        </p:txBody>
      </p:sp>
    </p:spTree>
    <p:extLst>
      <p:ext uri="{BB962C8B-B14F-4D97-AF65-F5344CB8AC3E}">
        <p14:creationId xmlns:p14="http://schemas.microsoft.com/office/powerpoint/2010/main" val="3105633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ea typeface="+mn-ea"/>
                <a:cs typeface="+mn-cs"/>
              </a:rPr>
              <a:t>When we visit local communities, one of the most common questions is “So why are you doing another plan?” It’s certainly a valid question. </a:t>
            </a:r>
          </a:p>
          <a:p>
            <a:pPr marL="171450" indent="-171450">
              <a:buFont typeface="Arial"/>
              <a:buChar char="•"/>
            </a:pPr>
            <a:r>
              <a:rPr lang="en-US" sz="1200" kern="1200" dirty="0">
                <a:solidFill>
                  <a:schemeClr val="tx1"/>
                </a:solidFill>
                <a:effectLst/>
                <a:ea typeface="+mn-ea"/>
                <a:cs typeface="+mn-cs"/>
              </a:rPr>
              <a:t>Louisiana law requires that the Coastal Master Plan be updated every five years</a:t>
            </a:r>
            <a:r>
              <a:rPr lang="en-US" sz="1200" kern="1200" baseline="0" dirty="0">
                <a:solidFill>
                  <a:schemeClr val="tx1"/>
                </a:solidFill>
                <a:effectLst/>
                <a:ea typeface="+mn-ea"/>
                <a:cs typeface="+mn-cs"/>
              </a:rPr>
              <a:t> and approved by the legislature</a:t>
            </a:r>
            <a:r>
              <a:rPr lang="en-US" sz="1200" kern="1200" dirty="0">
                <a:solidFill>
                  <a:schemeClr val="tx1"/>
                </a:solidFill>
                <a:effectLst/>
                <a:ea typeface="+mn-ea"/>
                <a:cs typeface="+mn-cs"/>
              </a:rPr>
              <a:t> so the state can respond to changes on the ground as well as innovations in science, engineering, and policy. </a:t>
            </a:r>
          </a:p>
          <a:p>
            <a:pPr marL="171450" indent="-171450">
              <a:buFont typeface="Arial"/>
              <a:buChar char="•"/>
            </a:pPr>
            <a:r>
              <a:rPr lang="en-US" sz="1200" kern="1200" dirty="0">
                <a:solidFill>
                  <a:schemeClr val="tx1"/>
                </a:solidFill>
                <a:effectLst/>
                <a:ea typeface="+mn-ea"/>
                <a:cs typeface="+mn-cs"/>
              </a:rPr>
              <a:t>The 2017 Coastal Master Plan is the third installment in what will be a series of Coastal Master Plans, each one improving on work done before and helping to establish clear priorities for the future.</a:t>
            </a:r>
          </a:p>
          <a:p>
            <a:pPr marL="171450" indent="-171450">
              <a:buFont typeface="Arial"/>
              <a:buChar char="•"/>
            </a:pPr>
            <a:r>
              <a:rPr lang="en-US" sz="1200" kern="1200" dirty="0">
                <a:solidFill>
                  <a:schemeClr val="tx1"/>
                </a:solidFill>
                <a:effectLst/>
                <a:ea typeface="+mn-ea"/>
                <a:cs typeface="+mn-cs"/>
              </a:rPr>
              <a:t>The 2017 Coastal Master Plan will carry the planning efforts from 2007 and 2012 forward by advancing a comprehensive and integrated approach to protecting and restoring the communities of coastal Louisiana.</a:t>
            </a:r>
          </a:p>
          <a:p>
            <a:pPr marL="171450" indent="-171450">
              <a:buFont typeface="Arial"/>
              <a:buChar char="•"/>
            </a:pPr>
            <a:r>
              <a:rPr lang="en-US" sz="1200" kern="1200" dirty="0">
                <a:solidFill>
                  <a:schemeClr val="tx1"/>
                </a:solidFill>
                <a:effectLst/>
                <a:ea typeface="+mn-ea"/>
                <a:cs typeface="+mn-cs"/>
              </a:rPr>
              <a:t>Yearly implementation of the Coastal</a:t>
            </a:r>
            <a:r>
              <a:rPr lang="en-US" sz="1200" kern="1200" baseline="0" dirty="0">
                <a:solidFill>
                  <a:schemeClr val="tx1"/>
                </a:solidFill>
                <a:effectLst/>
                <a:ea typeface="+mn-ea"/>
                <a:cs typeface="+mn-cs"/>
              </a:rPr>
              <a:t> Master Plan is outlined in a document called CPRA’s Annual Plan. </a:t>
            </a:r>
            <a:endParaRPr lang="en-US" sz="1200" kern="1200" dirty="0">
              <a:solidFill>
                <a:schemeClr val="tx1"/>
              </a:solidFill>
              <a:effectLst/>
              <a:ea typeface="+mn-ea"/>
              <a:cs typeface="+mn-cs"/>
            </a:endParaRPr>
          </a:p>
          <a:p>
            <a:endParaRPr lang="en-US" altLang="en-US" dirty="0"/>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pPr/>
              <a:t>3</a:t>
            </a:fld>
            <a:endParaRPr lang="en-US" dirty="0"/>
          </a:p>
        </p:txBody>
      </p:sp>
    </p:spTree>
    <p:extLst>
      <p:ext uri="{BB962C8B-B14F-4D97-AF65-F5344CB8AC3E}">
        <p14:creationId xmlns:p14="http://schemas.microsoft.com/office/powerpoint/2010/main" val="240909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The 2017 Coastal Master Plan will build on previous successes, but includes a number of key advancements. </a:t>
            </a:r>
          </a:p>
          <a:p>
            <a:pPr marL="171450" lvl="0" indent="-171450">
              <a:buFont typeface="Arial"/>
              <a:buChar char="•"/>
            </a:pPr>
            <a:r>
              <a:rPr lang="en-US" sz="1200" kern="1200" dirty="0">
                <a:solidFill>
                  <a:schemeClr val="tx1"/>
                </a:solidFill>
                <a:effectLst/>
                <a:ea typeface="+mn-ea"/>
                <a:cs typeface="+mn-cs"/>
              </a:rPr>
              <a:t>CPRA will continue to focus on flood risk reduction and resilience. </a:t>
            </a:r>
          </a:p>
          <a:p>
            <a:pPr marL="628650" lvl="1" indent="-171450">
              <a:buFont typeface="Arial"/>
              <a:buChar char="•"/>
            </a:pPr>
            <a:r>
              <a:rPr lang="en-US" sz="1200" kern="1200" dirty="0">
                <a:solidFill>
                  <a:schemeClr val="tx1"/>
                </a:solidFill>
                <a:effectLst/>
                <a:ea typeface="+mn-ea"/>
                <a:cs typeface="+mn-cs"/>
              </a:rPr>
              <a:t>We need to use all of the tools available to reduce communities’ flood risk and, as such, we are exploring different types of nonstructural options and refining policies to help communities become more resilient. </a:t>
            </a:r>
          </a:p>
          <a:p>
            <a:pPr marL="628650" lvl="1" indent="-171450">
              <a:buFont typeface="Arial"/>
              <a:buChar char="•"/>
            </a:pPr>
            <a:r>
              <a:rPr lang="en-US" sz="1200" kern="1200" dirty="0">
                <a:solidFill>
                  <a:schemeClr val="tx1"/>
                </a:solidFill>
                <a:effectLst/>
                <a:ea typeface="+mn-ea"/>
                <a:cs typeface="+mn-cs"/>
              </a:rPr>
              <a:t>The 2017 Coastal Master Plan will present a much more detailed path forward for nonstructural project recommendations, funding sources, and grant procedures. </a:t>
            </a:r>
          </a:p>
          <a:p>
            <a:pPr marL="628650" lvl="1" indent="-171450">
              <a:buFont typeface="Arial"/>
              <a:buChar char="•"/>
            </a:pPr>
            <a:r>
              <a:rPr lang="en-US" sz="1200" kern="1200" dirty="0">
                <a:solidFill>
                  <a:schemeClr val="tx1"/>
                </a:solidFill>
                <a:effectLst/>
                <a:ea typeface="+mn-ea"/>
                <a:cs typeface="+mn-cs"/>
              </a:rPr>
              <a:t>In addition, we are also expanding outreach through the creation of a new, interactive web-based tool to help residents better understand their flood risk now and in the future.</a:t>
            </a:r>
          </a:p>
          <a:p>
            <a:pPr marL="1085850" lvl="2" indent="-171450">
              <a:buFont typeface="Arial"/>
              <a:buChar char="•"/>
            </a:pPr>
            <a:r>
              <a:rPr lang="en-US" sz="1200" kern="1200" dirty="0">
                <a:solidFill>
                  <a:schemeClr val="tx1"/>
                </a:solidFill>
                <a:effectLst/>
                <a:ea typeface="+mn-ea"/>
                <a:cs typeface="+mn-cs"/>
              </a:rPr>
              <a:t>To view the tool, visit the “Flood Risk and Resilience Viewer” at cims.coastal.la.gov/floodrisk. </a:t>
            </a:r>
          </a:p>
          <a:p>
            <a:pPr marL="171450" lvl="0" indent="-171450">
              <a:buFont typeface="Arial"/>
              <a:buChar char="•"/>
            </a:pPr>
            <a:r>
              <a:rPr lang="en-US" sz="1200" kern="1200" dirty="0">
                <a:solidFill>
                  <a:schemeClr val="tx1"/>
                </a:solidFill>
                <a:effectLst/>
                <a:ea typeface="+mn-ea"/>
                <a:cs typeface="+mn-cs"/>
              </a:rPr>
              <a:t>There will also an emphasis</a:t>
            </a:r>
            <a:r>
              <a:rPr lang="en-US" sz="1200" kern="1200" baseline="0" dirty="0">
                <a:solidFill>
                  <a:schemeClr val="tx1"/>
                </a:solidFill>
                <a:effectLst/>
                <a:ea typeface="+mn-ea"/>
                <a:cs typeface="+mn-cs"/>
              </a:rPr>
              <a:t> on </a:t>
            </a:r>
            <a:r>
              <a:rPr lang="en-US" sz="1200" kern="1200" dirty="0">
                <a:solidFill>
                  <a:schemeClr val="tx1"/>
                </a:solidFill>
                <a:effectLst/>
                <a:ea typeface="+mn-ea"/>
                <a:cs typeface="+mn-cs"/>
              </a:rPr>
              <a:t> communities and possible ways to integrate socio-economics into the analysis. </a:t>
            </a:r>
          </a:p>
          <a:p>
            <a:pPr marL="628650" lvl="1" indent="-171450">
              <a:buFont typeface="Arial"/>
              <a:buChar char="•"/>
            </a:pPr>
            <a:r>
              <a:rPr lang="en-US" sz="1200" kern="1200" dirty="0">
                <a:solidFill>
                  <a:schemeClr val="tx1"/>
                </a:solidFill>
                <a:effectLst/>
                <a:ea typeface="+mn-ea"/>
                <a:cs typeface="+mn-cs"/>
              </a:rPr>
              <a:t>We know coastal restoration and protection goals ultimately intend to support the people who live and work in coastal Louisiana, and the 2017 Coastal Master Plan will place a greater focus on these communities. </a:t>
            </a:r>
          </a:p>
          <a:p>
            <a:pPr marL="628650" lvl="1" indent="-171450">
              <a:buFont typeface="Arial"/>
              <a:buChar char="•"/>
            </a:pPr>
            <a:r>
              <a:rPr lang="en-US" sz="1200" kern="1200" dirty="0">
                <a:solidFill>
                  <a:schemeClr val="tx1"/>
                </a:solidFill>
                <a:effectLst/>
                <a:ea typeface="+mn-ea"/>
                <a:cs typeface="+mn-cs"/>
              </a:rPr>
              <a:t>CPRA appreciates the importance of understanding the cost of continued land loss as well as potential effects for all specific project actions on our culture and our local, regional, and national economy. </a:t>
            </a:r>
          </a:p>
          <a:p>
            <a:pPr marL="628650" lvl="1" indent="-171450">
              <a:buFont typeface="Arial"/>
              <a:buChar char="•"/>
            </a:pPr>
            <a:r>
              <a:rPr lang="en-US" sz="1200" kern="1200" dirty="0">
                <a:solidFill>
                  <a:schemeClr val="tx1"/>
                </a:solidFill>
                <a:effectLst/>
                <a:ea typeface="+mn-ea"/>
                <a:cs typeface="+mn-cs"/>
              </a:rPr>
              <a:t>This information will be quantified and included in our analysis and decision making process.</a:t>
            </a:r>
          </a:p>
          <a:p>
            <a:pPr marL="171450" lvl="0" indent="-171450">
              <a:buFont typeface="Arial"/>
              <a:buChar char="•"/>
            </a:pPr>
            <a:r>
              <a:rPr lang="en-US" sz="1200" kern="1200" dirty="0">
                <a:solidFill>
                  <a:schemeClr val="tx1"/>
                </a:solidFill>
                <a:effectLst/>
                <a:ea typeface="+mn-ea"/>
                <a:cs typeface="+mn-cs"/>
              </a:rPr>
              <a:t>CPRA is incorporating new ideas and information. </a:t>
            </a:r>
          </a:p>
          <a:p>
            <a:pPr marL="628650" lvl="1" indent="-171450">
              <a:buFont typeface="Arial"/>
              <a:buChar char="•"/>
            </a:pPr>
            <a:r>
              <a:rPr lang="en-US" sz="1200" kern="1200" dirty="0">
                <a:solidFill>
                  <a:schemeClr val="tx1"/>
                </a:solidFill>
                <a:effectLst/>
                <a:ea typeface="+mn-ea"/>
                <a:cs typeface="+mn-cs"/>
              </a:rPr>
              <a:t>The 2017 Coastal Master Plan considers an array of new project ideas not modeled in 2012; these new project ideas were submitted from across the coast by stakeholders and members of the public.  </a:t>
            </a:r>
          </a:p>
          <a:p>
            <a:pPr marL="171450" lvl="0" indent="-171450">
              <a:buFont typeface="Arial"/>
              <a:buChar char="•"/>
            </a:pPr>
            <a:r>
              <a:rPr lang="en-US" sz="1200" kern="1200" dirty="0">
                <a:solidFill>
                  <a:schemeClr val="tx1"/>
                </a:solidFill>
                <a:effectLst/>
                <a:ea typeface="+mn-ea"/>
                <a:cs typeface="+mn-cs"/>
              </a:rPr>
              <a:t>Additionally,</a:t>
            </a:r>
            <a:r>
              <a:rPr lang="en-US" sz="1200" kern="1200" baseline="0" dirty="0">
                <a:solidFill>
                  <a:schemeClr val="tx1"/>
                </a:solidFill>
                <a:effectLst/>
                <a:ea typeface="+mn-ea"/>
                <a:cs typeface="+mn-cs"/>
              </a:rPr>
              <a:t> we will see </a:t>
            </a:r>
            <a:r>
              <a:rPr lang="en-US" sz="1200" kern="1200" dirty="0">
                <a:solidFill>
                  <a:schemeClr val="tx1"/>
                </a:solidFill>
                <a:effectLst/>
                <a:ea typeface="+mn-ea"/>
                <a:cs typeface="+mn-cs"/>
              </a:rPr>
              <a:t>significant advancements and improving the models based on the best available science. </a:t>
            </a:r>
          </a:p>
          <a:p>
            <a:pPr marL="628650" lvl="1" indent="-171450">
              <a:buFont typeface="Arial"/>
              <a:buChar char="•"/>
            </a:pPr>
            <a:r>
              <a:rPr lang="en-US" sz="1200" kern="1200" dirty="0">
                <a:solidFill>
                  <a:schemeClr val="tx1"/>
                </a:solidFill>
                <a:effectLst/>
                <a:ea typeface="+mn-ea"/>
                <a:cs typeface="+mn-cs"/>
              </a:rPr>
              <a:t>The 2012 Coastal Master Plan was founded on state-of-the-art science and analysis, and the 2017 effort builds upon this further. </a:t>
            </a:r>
          </a:p>
          <a:p>
            <a:pPr marL="628650" lvl="1" indent="-171450">
              <a:buFont typeface="Arial"/>
              <a:buChar char="•"/>
            </a:pPr>
            <a:r>
              <a:rPr lang="en-US" sz="1200" kern="1200" dirty="0">
                <a:solidFill>
                  <a:schemeClr val="tx1"/>
                </a:solidFill>
                <a:effectLst/>
                <a:ea typeface="+mn-ea"/>
                <a:cs typeface="+mn-cs"/>
              </a:rPr>
              <a:t>The modeling process provides a deeper understanding of our coastal environment today, as well as the changes we can expect over the next 50 years. </a:t>
            </a:r>
          </a:p>
          <a:p>
            <a:pPr marL="628650" lvl="1" indent="-171450">
              <a:buFont typeface="Arial"/>
              <a:buChar char="•"/>
            </a:pPr>
            <a:r>
              <a:rPr lang="en-US" sz="1200" kern="1200" dirty="0">
                <a:solidFill>
                  <a:schemeClr val="tx1"/>
                </a:solidFill>
                <a:effectLst/>
                <a:ea typeface="+mn-ea"/>
                <a:cs typeface="+mn-cs"/>
              </a:rPr>
              <a:t>Recent updates include advancing modeling tools, incorporating a larger geographic area, and increasing spatial detail of land loss and flood risk. </a:t>
            </a:r>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pPr/>
              <a:t>4</a:t>
            </a:fld>
            <a:endParaRPr lang="en-US" dirty="0"/>
          </a:p>
        </p:txBody>
      </p:sp>
    </p:spTree>
    <p:extLst>
      <p:ext uri="{BB962C8B-B14F-4D97-AF65-F5344CB8AC3E}">
        <p14:creationId xmlns:p14="http://schemas.microsoft.com/office/powerpoint/2010/main" val="2385745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ea typeface="+mn-ea"/>
                <a:cs typeface="+mn-cs"/>
              </a:rPr>
              <a:t>The Coastal Master Plan is designed to provide the direction and path forward needed to save our coast.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ea typeface="+mn-ea"/>
                <a:cs typeface="+mn-cs"/>
              </a:rPr>
              <a:t>These objectives reflect the key issues affecting people in and around Louisiana’s coast, seeking to improve flood protection for families and businesses, recreate the natural processes that built Louisiana’s delta, sustain our unique cultural heritage, and ensure that our coast continues to be both a Sportsman’s Paradise and a hub for commerce and industry.</a:t>
            </a:r>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pPr/>
              <a:t>5</a:t>
            </a:fld>
            <a:endParaRPr lang="en-US" dirty="0"/>
          </a:p>
        </p:txBody>
      </p:sp>
    </p:spTree>
    <p:extLst>
      <p:ext uri="{BB962C8B-B14F-4D97-AF65-F5344CB8AC3E}">
        <p14:creationId xmlns:p14="http://schemas.microsoft.com/office/powerpoint/2010/main" val="3973069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Parish Fact</a:t>
            </a:r>
            <a:r>
              <a:rPr lang="en-US" baseline="0" dirty="0"/>
              <a:t> Sheets w</a:t>
            </a:r>
            <a:r>
              <a:rPr lang="en-US" dirty="0"/>
              <a:t>ill show information on:</a:t>
            </a:r>
          </a:p>
          <a:p>
            <a:pPr lvl="1"/>
            <a:r>
              <a:rPr lang="en-US" dirty="0"/>
              <a:t>Predicted future without action land loss maps</a:t>
            </a:r>
          </a:p>
          <a:p>
            <a:pPr lvl="1"/>
            <a:r>
              <a:rPr lang="en-US" dirty="0"/>
              <a:t>Current and future without action flood risk maps</a:t>
            </a:r>
          </a:p>
          <a:p>
            <a:pPr lvl="1"/>
            <a:r>
              <a:rPr lang="en-US" dirty="0"/>
              <a:t>Future without action economic damages</a:t>
            </a:r>
          </a:p>
          <a:p>
            <a:pPr lvl="1"/>
            <a:r>
              <a:rPr lang="en-US" dirty="0"/>
              <a:t>2017 Coastal Master Plan projects within the parish</a:t>
            </a:r>
          </a:p>
          <a:p>
            <a:pPr lvl="2"/>
            <a:r>
              <a:rPr lang="en-US" dirty="0"/>
              <a:t>By phase</a:t>
            </a:r>
          </a:p>
          <a:p>
            <a:pPr lvl="2"/>
            <a:r>
              <a:rPr lang="en-US" dirty="0"/>
              <a:t>Depicted in a map</a:t>
            </a:r>
          </a:p>
          <a:p>
            <a:pPr lvl="1"/>
            <a:r>
              <a:rPr lang="en-US" dirty="0"/>
              <a:t>Reduction in estimated economic damages due to projects implementation</a:t>
            </a:r>
          </a:p>
          <a:p>
            <a:pPr lvl="1"/>
            <a:r>
              <a:rPr lang="en-US" dirty="0"/>
              <a:t>Expected future land change due to projects implementation</a:t>
            </a:r>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42</a:t>
            </a:fld>
            <a:endParaRPr lang="en-US" dirty="0"/>
          </a:p>
        </p:txBody>
      </p:sp>
    </p:spTree>
    <p:extLst>
      <p:ext uri="{BB962C8B-B14F-4D97-AF65-F5344CB8AC3E}">
        <p14:creationId xmlns:p14="http://schemas.microsoft.com/office/powerpoint/2010/main" val="1203453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10.wdp"/><Relationship Id="rId4" Type="http://schemas.openxmlformats.org/officeDocument/2006/relationships/image" Target="../media/image15.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0.wdp"/><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microsoft.com/office/2007/relationships/hdphoto" Target="../media/hdphoto10.wdp"/><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Generic">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85801" y="4419600"/>
            <a:ext cx="7772400" cy="1295400"/>
          </a:xfrm>
        </p:spPr>
        <p:txBody>
          <a:bodyPr anchor="t"/>
          <a:lstStyle>
            <a:lvl1pPr algn="l">
              <a:defRPr sz="4000" b="1" cap="all"/>
            </a:lvl1pPr>
          </a:lstStyle>
          <a:p>
            <a:r>
              <a:rPr lang="en-US" dirty="0"/>
              <a:t>Slideshow Title</a:t>
            </a:r>
          </a:p>
        </p:txBody>
      </p:sp>
      <p:sp>
        <p:nvSpPr>
          <p:cNvPr id="14" name="Text Placeholder 2"/>
          <p:cNvSpPr>
            <a:spLocks noGrp="1"/>
          </p:cNvSpPr>
          <p:nvPr>
            <p:ph type="body" idx="1" hasCustomPrompt="1"/>
          </p:nvPr>
        </p:nvSpPr>
        <p:spPr>
          <a:xfrm>
            <a:off x="685801"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6" name="Picture Placeholder 2"/>
          <p:cNvSpPr>
            <a:spLocks noGrp="1"/>
          </p:cNvSpPr>
          <p:nvPr>
            <p:ph type="pic" idx="10"/>
          </p:nvPr>
        </p:nvSpPr>
        <p:spPr>
          <a:xfrm>
            <a:off x="0" y="683845"/>
            <a:ext cx="9144000" cy="2821355"/>
          </a:xfrm>
          <a:solidFill>
            <a:schemeClr val="accent3">
              <a:lumMod val="75000"/>
            </a:schemeClr>
          </a:solidFill>
        </p:spPr>
        <p:txBody>
          <a:bodyPr/>
          <a:lstStyle>
            <a:lvl1pPr marL="0" indent="0">
              <a:buNone/>
              <a:defRPr sz="3200">
                <a:solidFill>
                  <a:schemeClr val="tx1">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Rectangle 1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chemeClr val="tx2"/>
                </a:solidFill>
              </a:rPr>
              <a:t>2017 COASTAL MASTER PLAN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20"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21258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5328">
          <p15:clr>
            <a:srgbClr val="FBAE40"/>
          </p15:clr>
        </p15:guide>
        <p15:guide id="2" orient="horz" pos="432">
          <p15:clr>
            <a:srgbClr val="FBAE40"/>
          </p15:clr>
        </p15:guide>
        <p15:guide id="3" orient="horz" pos="2208">
          <p15:clr>
            <a:srgbClr val="FBAE40"/>
          </p15:clr>
        </p15:guide>
        <p15:guide id="4" orient="horz" pos="3600">
          <p15:clr>
            <a:srgbClr val="FBAE40"/>
          </p15:clr>
        </p15:guide>
        <p15:guide id="5" orient="horz" pos="2784">
          <p15:clr>
            <a:srgbClr val="FBAE40"/>
          </p15:clr>
        </p15:guide>
        <p15:guide id="6"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Option 4">
    <p:spTree>
      <p:nvGrpSpPr>
        <p:cNvPr id="1" name=""/>
        <p:cNvGrpSpPr/>
        <p:nvPr/>
      </p:nvGrpSpPr>
      <p:grpSpPr>
        <a:xfrm>
          <a:off x="0" y="0"/>
          <a:ext cx="0" cy="0"/>
          <a:chOff x="0" y="0"/>
          <a:chExt cx="0" cy="0"/>
        </a:xfrm>
      </p:grpSpPr>
      <p:pic>
        <p:nvPicPr>
          <p:cNvPr id="3" name="Picture 2" descr="Franklin Floodgate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4724401"/>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4335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76">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Full Bleed Image + Title Option 1">
    <p:spTree>
      <p:nvGrpSpPr>
        <p:cNvPr id="1" name=""/>
        <p:cNvGrpSpPr/>
        <p:nvPr/>
      </p:nvGrpSpPr>
      <p:grpSpPr>
        <a:xfrm>
          <a:off x="0" y="0"/>
          <a:ext cx="0" cy="0"/>
          <a:chOff x="0" y="0"/>
          <a:chExt cx="0" cy="0"/>
        </a:xfrm>
      </p:grpSpPr>
      <p:pic>
        <p:nvPicPr>
          <p:cNvPr id="3" name="Picture 2" descr="Orleans Land Bridge 1.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14117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ull Bleed Image + Title Generic">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0" y="-1"/>
            <a:ext cx="9144000" cy="6258821"/>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92835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Full Bleed Image Option 1">
    <p:spTree>
      <p:nvGrpSpPr>
        <p:cNvPr id="1" name=""/>
        <p:cNvGrpSpPr/>
        <p:nvPr/>
      </p:nvGrpSpPr>
      <p:grpSpPr>
        <a:xfrm>
          <a:off x="0" y="0"/>
          <a:ext cx="0" cy="0"/>
          <a:chOff x="0" y="0"/>
          <a:chExt cx="0" cy="0"/>
        </a:xfrm>
      </p:grpSpPr>
      <p:pic>
        <p:nvPicPr>
          <p:cNvPr id="6" name="Picture 5" descr="Biloxi Marsh 2.jpg"/>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03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 Bleed Image Generic">
    <p:spTree>
      <p:nvGrpSpPr>
        <p:cNvPr id="1" name=""/>
        <p:cNvGrpSpPr/>
        <p:nvPr/>
      </p:nvGrpSpPr>
      <p:grpSpPr>
        <a:xfrm>
          <a:off x="0" y="0"/>
          <a:ext cx="0" cy="0"/>
          <a:chOff x="0" y="0"/>
          <a:chExt cx="0" cy="0"/>
        </a:xfrm>
      </p:grpSpPr>
      <p:sp>
        <p:nvSpPr>
          <p:cNvPr id="6" name="TextBox 5"/>
          <p:cNvSpPr txBox="1"/>
          <p:nvPr userDrawn="1"/>
        </p:nvSpPr>
        <p:spPr>
          <a:xfrm>
            <a:off x="2001212" y="2724727"/>
            <a:ext cx="184666" cy="369332"/>
          </a:xfrm>
          <a:prstGeom prst="rect">
            <a:avLst/>
          </a:prstGeom>
          <a:noFill/>
        </p:spPr>
        <p:txBody>
          <a:bodyPr wrap="none" rtlCol="0">
            <a:spAutoFit/>
          </a:bodyPr>
          <a:lstStyle/>
          <a:p>
            <a:pPr defTabSz="457200"/>
            <a:endParaRPr lang="en-US" dirty="0">
              <a:solidFill>
                <a:srgbClr val="3D3D3D"/>
              </a:solidFill>
            </a:endParaRPr>
          </a:p>
        </p:txBody>
      </p:sp>
      <p:sp>
        <p:nvSpPr>
          <p:cNvPr id="8" name="Picture Placeholder 2"/>
          <p:cNvSpPr>
            <a:spLocks noGrp="1"/>
          </p:cNvSpPr>
          <p:nvPr>
            <p:ph type="pic" idx="10"/>
          </p:nvPr>
        </p:nvSpPr>
        <p:spPr>
          <a:xfrm>
            <a:off x="0" y="0"/>
            <a:ext cx="9144000" cy="6858000"/>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29901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5"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9941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3048000" cy="1295400"/>
          </a:xfrm>
        </p:spPr>
        <p:txBody>
          <a:bodyPr anchor="b">
            <a:noAutofit/>
          </a:bodyPr>
          <a:lstStyle>
            <a:lvl1pPr algn="l">
              <a:defRPr sz="2800" b="1"/>
            </a:lvl1pPr>
          </a:lstStyle>
          <a:p>
            <a:r>
              <a:rPr lang="en-US" dirty="0"/>
              <a:t>CLICK TO EDIT MASTER TITLE STYLE</a:t>
            </a:r>
          </a:p>
        </p:txBody>
      </p:sp>
      <p:sp>
        <p:nvSpPr>
          <p:cNvPr id="4" name="Text Placeholder 3"/>
          <p:cNvSpPr>
            <a:spLocks noGrp="1"/>
          </p:cNvSpPr>
          <p:nvPr>
            <p:ph type="body" sz="half" idx="2"/>
          </p:nvPr>
        </p:nvSpPr>
        <p:spPr>
          <a:xfrm>
            <a:off x="457200" y="1752600"/>
            <a:ext cx="3048000" cy="4419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Content Placeholder 5"/>
          <p:cNvSpPr>
            <a:spLocks noGrp="1"/>
          </p:cNvSpPr>
          <p:nvPr>
            <p:ph sz="quarter" idx="13"/>
          </p:nvPr>
        </p:nvSpPr>
        <p:spPr>
          <a:xfrm>
            <a:off x="3657600" y="304800"/>
            <a:ext cx="5029200" cy="58674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43589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104">
          <p15:clr>
            <a:srgbClr val="FBAE40"/>
          </p15:clr>
        </p15:guide>
        <p15:guide id="2" pos="2208">
          <p15:clr>
            <a:srgbClr val="FBAE40"/>
          </p15:clr>
        </p15:guide>
        <p15:guide id="3" pos="230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52600" y="4501356"/>
            <a:ext cx="5562600" cy="451644"/>
          </a:xfrm>
        </p:spPr>
        <p:txBody>
          <a:bodyPr anchor="b">
            <a:noAutofit/>
          </a:bodyPr>
          <a:lstStyle>
            <a:lvl1pPr algn="l">
              <a:defRPr sz="22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52600" y="304800"/>
            <a:ext cx="5562600" cy="4044156"/>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05400"/>
            <a:ext cx="5562600" cy="10668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97635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1104">
          <p15:clr>
            <a:srgbClr val="FBAE40"/>
          </p15:clr>
        </p15:guide>
        <p15:guide id="2" pos="4608">
          <p15:clr>
            <a:srgbClr val="FBAE40"/>
          </p15:clr>
        </p15:guide>
        <p15:guide id="3" orient="horz" pos="2736">
          <p15:clr>
            <a:srgbClr val="FBAE40"/>
          </p15:clr>
        </p15:guide>
        <p15:guide id="4" orient="horz" pos="3120">
          <p15:clr>
            <a:srgbClr val="FBAE40"/>
          </p15:clr>
        </p15:guide>
        <p15:guide id="5" orient="horz" pos="3216">
          <p15:clr>
            <a:srgbClr val="FBAE40"/>
          </p15:clr>
        </p15:guide>
        <p15:guide id="6" orient="horz" pos="283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TextBox 17"/>
          <p:cNvSpPr txBox="1"/>
          <p:nvPr userDrawn="1"/>
        </p:nvSpPr>
        <p:spPr>
          <a:xfrm>
            <a:off x="457199" y="2209800"/>
            <a:ext cx="8229601" cy="993169"/>
          </a:xfrm>
          <a:prstGeom prst="rect">
            <a:avLst/>
          </a:prstGeom>
          <a:noFill/>
        </p:spPr>
        <p:txBody>
          <a:bodyPr wrap="square" rtlCol="0">
            <a:normAutofit/>
          </a:bodyPr>
          <a:lstStyle/>
          <a:p>
            <a:pPr algn="ctr" defTabSz="457200">
              <a:lnSpc>
                <a:spcPct val="140000"/>
              </a:lnSpc>
            </a:pPr>
            <a:r>
              <a:rPr lang="en-US" sz="4000" dirty="0">
                <a:solidFill>
                  <a:srgbClr val="5A5A5B"/>
                </a:solidFill>
              </a:rPr>
              <a:t>QUESTIONS?</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3" name="Rectangle 2"/>
          <p:cNvSpPr/>
          <p:nvPr userDrawn="1"/>
        </p:nvSpPr>
        <p:spPr>
          <a:xfrm>
            <a:off x="3629157" y="3124402"/>
            <a:ext cx="2261191" cy="609398"/>
          </a:xfrm>
          <a:prstGeom prst="rect">
            <a:avLst/>
          </a:prstGeom>
        </p:spPr>
        <p:txBody>
          <a:bodyPr wrap="square">
            <a:normAutofit/>
          </a:bodyPr>
          <a:lstStyle/>
          <a:p>
            <a:pPr algn="ctr" defTabSz="457200">
              <a:lnSpc>
                <a:spcPct val="140000"/>
              </a:lnSpc>
            </a:pPr>
            <a:r>
              <a:rPr lang="en-US" sz="2400" dirty="0">
                <a:solidFill>
                  <a:srgbClr val="5A5A5B"/>
                </a:solidFill>
              </a:rPr>
              <a:t>coastal.la.gov</a:t>
            </a:r>
          </a:p>
        </p:txBody>
      </p:sp>
      <p:pic>
        <p:nvPicPr>
          <p:cNvPr id="4" name="Picture 3"/>
          <p:cNvPicPr>
            <a:picLocks noChangeAspect="1"/>
          </p:cNvPicPr>
          <p:nvPr userDrawn="1"/>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saturation sat="40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253649" y="3239823"/>
            <a:ext cx="457200" cy="457200"/>
          </a:xfrm>
          <a:prstGeom prst="rect">
            <a:avLst/>
          </a:prstGeom>
        </p:spPr>
      </p:pic>
      <p:pic>
        <p:nvPicPr>
          <p:cNvPr id="12" name="Picture 3"/>
          <p:cNvPicPr>
            <a:picLocks noChangeAspect="1"/>
          </p:cNvPicPr>
          <p:nvPr userDrawn="1"/>
        </p:nvPicPr>
        <p:blipFill rotWithShape="1">
          <a:blip r:embed="rId6"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253691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432">
          <p15:clr>
            <a:srgbClr val="FBAE40"/>
          </p15:clr>
        </p15:guide>
        <p15:guide id="2" orient="horz" pos="2016">
          <p15:clr>
            <a:srgbClr val="FBAE40"/>
          </p15:clr>
        </p15:guide>
        <p15:guide id="3" orient="horz" pos="1392">
          <p15:clr>
            <a:srgbClr val="FBAE40"/>
          </p15:clr>
        </p15:guide>
        <p15:guide id="4" orient="horz" pos="235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Slide Number Placeholder 2"/>
          <p:cNvSpPr>
            <a:spLocks noGrp="1"/>
          </p:cNvSpPr>
          <p:nvPr>
            <p:ph type="sldNum" sz="quarter" idx="10"/>
          </p:nvPr>
        </p:nvSpPr>
        <p:spPr>
          <a:xfrm>
            <a:off x="7772400" y="6356350"/>
            <a:ext cx="914400" cy="365125"/>
          </a:xfrm>
        </p:spPr>
        <p:txBody>
          <a:bodyPr/>
          <a:lstStyle/>
          <a:p>
            <a:pPr defTabSz="457200"/>
            <a:fld id="{0580405D-A643-224E-BD86-D482C39E2277}" type="slidenum">
              <a:rPr lang="en-US" smtClean="0"/>
              <a:pPr defTabSz="457200"/>
              <a:t>‹#›</a:t>
            </a:fld>
            <a:endParaRPr lang="en-US" dirty="0"/>
          </a:p>
        </p:txBody>
      </p:sp>
      <p:sp>
        <p:nvSpPr>
          <p:cNvPr id="15" name="Footer Placeholder 3"/>
          <p:cNvSpPr>
            <a:spLocks noGrp="1"/>
          </p:cNvSpPr>
          <p:nvPr>
            <p:ph type="ftr" sz="quarter" idx="11"/>
          </p:nvPr>
        </p:nvSpPr>
        <p:spPr>
          <a:xfrm>
            <a:off x="457200" y="6356350"/>
            <a:ext cx="7315200" cy="365125"/>
          </a:xfrm>
        </p:spPr>
        <p:txBody>
          <a:bodyPr/>
          <a:lstStyle/>
          <a:p>
            <a:pPr defTabSz="457200"/>
            <a:r>
              <a:rPr lang="en-US" dirty="0"/>
              <a:t>2017 Coastal Master Plan</a:t>
            </a:r>
          </a:p>
        </p:txBody>
      </p:sp>
      <p:sp>
        <p:nvSpPr>
          <p:cNvPr id="17" name="Rectangle 1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spc="300" dirty="0">
                <a:solidFill>
                  <a:srgbClr val="747575"/>
                </a:solidFill>
              </a:rPr>
              <a:t>2017 COASTAL MASTER PLAN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pic>
        <p:nvPicPr>
          <p:cNvPr id="20" name="Picture Placeholder 12" descr="Current 100yr Depth P90.png"/>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0" y="685800"/>
            <a:ext cx="9144000" cy="2847965"/>
          </a:xfrm>
          <a:prstGeom prst="rect">
            <a:avLst/>
          </a:prstGeom>
        </p:spPr>
      </p:pic>
      <p:sp>
        <p:nvSpPr>
          <p:cNvPr id="21" name="TextBox 20"/>
          <p:cNvSpPr txBox="1"/>
          <p:nvPr userDrawn="1"/>
        </p:nvSpPr>
        <p:spPr>
          <a:xfrm>
            <a:off x="457199" y="4112231"/>
            <a:ext cx="8229601" cy="993169"/>
          </a:xfrm>
          <a:prstGeom prst="rect">
            <a:avLst/>
          </a:prstGeom>
          <a:noFill/>
        </p:spPr>
        <p:txBody>
          <a:bodyPr wrap="square" rtlCol="0">
            <a:normAutofit/>
          </a:bodyPr>
          <a:lstStyle/>
          <a:p>
            <a:pPr algn="ctr" defTabSz="457200">
              <a:lnSpc>
                <a:spcPct val="140000"/>
              </a:lnSpc>
            </a:pPr>
            <a:r>
              <a:rPr lang="en-US" sz="4000" dirty="0">
                <a:solidFill>
                  <a:srgbClr val="5A5A5B"/>
                </a:solidFill>
              </a:rPr>
              <a:t>QUESTIONS?</a:t>
            </a:r>
          </a:p>
        </p:txBody>
      </p:sp>
    </p:spTree>
    <p:extLst>
      <p:ext uri="{BB962C8B-B14F-4D97-AF65-F5344CB8AC3E}">
        <p14:creationId xmlns:p14="http://schemas.microsoft.com/office/powerpoint/2010/main" val="6423409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1" name="Rectangle 10"/>
          <p:cNvSpPr/>
          <p:nvPr userDrawn="1"/>
        </p:nvSpPr>
        <p:spPr>
          <a:xfrm>
            <a:off x="0" y="-1"/>
            <a:ext cx="9144000" cy="47244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xt Placeholder 9"/>
          <p:cNvSpPr>
            <a:spLocks noGrp="1"/>
          </p:cNvSpPr>
          <p:nvPr>
            <p:ph type="body" sz="quarter" idx="10"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8" name="Rectangle 7"/>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3" name="TextBox 12"/>
          <p:cNvSpPr txBox="1"/>
          <p:nvPr userDrawn="1"/>
        </p:nvSpPr>
        <p:spPr>
          <a:xfrm>
            <a:off x="457199" y="2209800"/>
            <a:ext cx="8229601" cy="993169"/>
          </a:xfrm>
          <a:prstGeom prst="rect">
            <a:avLst/>
          </a:prstGeom>
          <a:noFill/>
        </p:spPr>
        <p:txBody>
          <a:bodyPr wrap="square" rtlCol="0">
            <a:normAutofit/>
          </a:bodyPr>
          <a:lstStyle/>
          <a:p>
            <a:pPr algn="ctr" defTabSz="457200">
              <a:lnSpc>
                <a:spcPct val="140000"/>
              </a:lnSpc>
            </a:pPr>
            <a:r>
              <a:rPr lang="en-US" sz="4000" dirty="0">
                <a:solidFill>
                  <a:srgbClr val="FFFFFF"/>
                </a:solidFill>
              </a:rPr>
              <a:t>THANK YOU</a:t>
            </a:r>
          </a:p>
        </p:txBody>
      </p:sp>
    </p:spTree>
    <p:extLst>
      <p:ext uri="{BB962C8B-B14F-4D97-AF65-F5344CB8AC3E}">
        <p14:creationId xmlns:p14="http://schemas.microsoft.com/office/powerpoint/2010/main" val="16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432">
          <p15:clr>
            <a:srgbClr val="FBAE40"/>
          </p15:clr>
        </p15:guide>
        <p15:guide id="2" orient="horz" pos="2976">
          <p15:clr>
            <a:srgbClr val="FBAE40"/>
          </p15:clr>
        </p15:guide>
        <p15:guide id="3" orient="horz" pos="3360">
          <p15:clr>
            <a:srgbClr val="FBAE40"/>
          </p15:clr>
        </p15:guide>
        <p15:guide id="4" orient="horz" pos="3072">
          <p15:clr>
            <a:srgbClr val="FBAE40"/>
          </p15:clr>
        </p15:guide>
        <p15:guide id="5" pos="816">
          <p15:clr>
            <a:srgbClr val="FBAE40"/>
          </p15:clr>
        </p15:guide>
        <p15:guide id="6" pos="49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Option 5">
    <p:spTree>
      <p:nvGrpSpPr>
        <p:cNvPr id="1" name=""/>
        <p:cNvGrpSpPr/>
        <p:nvPr/>
      </p:nvGrpSpPr>
      <p:grpSpPr>
        <a:xfrm>
          <a:off x="0" y="0"/>
          <a:ext cx="0" cy="0"/>
          <a:chOff x="0" y="0"/>
          <a:chExt cx="0" cy="0"/>
        </a:xfrm>
      </p:grpSpPr>
      <p:pic>
        <p:nvPicPr>
          <p:cNvPr id="3" name="Picture 2" descr="Cameron Shoreline Restore2.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1000" contrast="40000"/>
                    </a14:imgEffect>
                  </a14:imgLayer>
                </a14:imgProps>
              </a:ext>
              <a:ext uri="{28A0092B-C50C-407E-A947-70E740481C1C}">
                <a14:useLocalDpi xmlns:a14="http://schemas.microsoft.com/office/drawing/2010/main"/>
              </a:ext>
            </a:extLst>
          </a:blip>
          <a:srcRect/>
          <a:stretch/>
        </p:blipFill>
        <p:spPr>
          <a:xfrm>
            <a:off x="0" y="0"/>
            <a:ext cx="9149899" cy="4727448"/>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18750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ection Title Option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4762831"/>
          </a:xfrm>
          <a:prstGeom prst="rect">
            <a:avLst/>
          </a:prstGeom>
          <a:noFill/>
          <a:ln>
            <a:noFill/>
          </a:ln>
        </p:spPr>
      </p:pic>
      <p:sp>
        <p:nvSpPr>
          <p:cNvPr id="2" name="Title 1"/>
          <p:cNvSpPr>
            <a:spLocks noGrp="1"/>
          </p:cNvSpPr>
          <p:nvPr>
            <p:ph type="ctrTitle" hasCustomPrompt="1"/>
          </p:nvPr>
        </p:nvSpPr>
        <p:spPr>
          <a:xfrm>
            <a:off x="685800" y="3297962"/>
            <a:ext cx="7772400" cy="1470025"/>
          </a:xfrm>
        </p:spPr>
        <p:txBody>
          <a:bodyPr/>
          <a:lstStyle>
            <a:lvl1pPr>
              <a:defRPr>
                <a:solidFill>
                  <a:schemeClr val="bg1"/>
                </a:solidFill>
              </a:defRPr>
            </a:lvl1pPr>
          </a:lstStyle>
          <a:p>
            <a:r>
              <a:rPr lang="en-US" dirty="0"/>
              <a:t>Section title</a:t>
            </a:r>
          </a:p>
        </p:txBody>
      </p:sp>
      <p:sp>
        <p:nvSpPr>
          <p:cNvPr id="6" name="Slide Number Placeholder 5"/>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1" name="Footer Placeholder 4"/>
          <p:cNvSpPr>
            <a:spLocks noGrp="1"/>
          </p:cNvSpPr>
          <p:nvPr>
            <p:ph type="ftr" sz="quarter" idx="11"/>
          </p:nvPr>
        </p:nvSpPr>
        <p:spPr>
          <a:xfrm>
            <a:off x="457199" y="6356189"/>
            <a:ext cx="7471317"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46641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293" y="683846"/>
            <a:ext cx="9144000" cy="3634152"/>
          </a:xfrm>
          <a:prstGeom prst="rect">
            <a:avLst/>
          </a:prstGeom>
          <a:ln>
            <a:noFill/>
          </a:ln>
          <a:effectLst/>
        </p:spPr>
      </p:pic>
      <p:sp>
        <p:nvSpPr>
          <p:cNvPr id="3" name="Slide Number Placeholder 2"/>
          <p:cNvSpPr>
            <a:spLocks noGrp="1"/>
          </p:cNvSpPr>
          <p:nvPr>
            <p:ph type="sldNum" sz="quarter" idx="10"/>
          </p:nvPr>
        </p:nvSpPr>
        <p:spPr/>
        <p:txBody>
          <a:bodyPr/>
          <a:lstStyle/>
          <a:p>
            <a:pPr defTabSz="457200"/>
            <a:fld id="{0580405D-A643-224E-BD86-D482C39E2277}" type="slidenum">
              <a:rPr lang="en-US" smtClean="0"/>
              <a:pPr defTabSz="457200"/>
              <a:t>‹#›</a:t>
            </a:fld>
            <a:endParaRPr lang="en-US" dirty="0"/>
          </a:p>
        </p:txBody>
      </p:sp>
      <p:sp>
        <p:nvSpPr>
          <p:cNvPr id="4" name="Footer Placeholder 3"/>
          <p:cNvSpPr>
            <a:spLocks noGrp="1"/>
          </p:cNvSpPr>
          <p:nvPr>
            <p:ph type="ftr" sz="quarter" idx="11"/>
          </p:nvPr>
        </p:nvSpPr>
        <p:spPr/>
        <p:txBody>
          <a:bodyPr/>
          <a:lstStyle/>
          <a:p>
            <a:pPr defTabSz="457200"/>
            <a:r>
              <a:rPr lang="en-US" dirty="0"/>
              <a:t>2017 Coastal Master Plan</a:t>
            </a:r>
          </a:p>
        </p:txBody>
      </p:sp>
      <p:sp>
        <p:nvSpPr>
          <p:cNvPr id="6" name="Text Placeholder 9"/>
          <p:cNvSpPr>
            <a:spLocks noGrp="1"/>
          </p:cNvSpPr>
          <p:nvPr>
            <p:ph type="body" sz="quarter" idx="12"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7" name="Rectangle 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spc="300" dirty="0">
                <a:solidFill>
                  <a:srgbClr val="747575"/>
                </a:solidFill>
              </a:rPr>
              <a:t>2017 COASTAL MASTER PLAN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Tree>
    <p:extLst>
      <p:ext uri="{BB962C8B-B14F-4D97-AF65-F5344CB8AC3E}">
        <p14:creationId xmlns:p14="http://schemas.microsoft.com/office/powerpoint/2010/main" val="128106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Full Bleed Image + Title Generic">
    <p:spTree>
      <p:nvGrpSpPr>
        <p:cNvPr id="1" name=""/>
        <p:cNvGrpSpPr/>
        <p:nvPr/>
      </p:nvGrpSpPr>
      <p:grpSpPr>
        <a:xfrm>
          <a:off x="0" y="0"/>
          <a:ext cx="0" cy="0"/>
          <a:chOff x="0" y="0"/>
          <a:chExt cx="0" cy="0"/>
        </a:xfrm>
      </p:grpSpPr>
      <p:sp>
        <p:nvSpPr>
          <p:cNvPr id="9" name="Slide Number Placeholder 2"/>
          <p:cNvSpPr>
            <a:spLocks noGrp="1"/>
          </p:cNvSpPr>
          <p:nvPr>
            <p:ph type="sldNum" sz="quarter" idx="10"/>
          </p:nvPr>
        </p:nvSpPr>
        <p:spPr>
          <a:xfrm>
            <a:off x="7772400" y="6356350"/>
            <a:ext cx="914400" cy="365125"/>
          </a:xfrm>
        </p:spPr>
        <p:txBody>
          <a:bodyPr/>
          <a:lstStyle/>
          <a:p>
            <a:pPr defTabSz="457200"/>
            <a:fld id="{0580405D-A643-224E-BD86-D482C39E2277}" type="slidenum">
              <a:rPr lang="en-US" smtClean="0"/>
              <a:pPr defTabSz="457200"/>
              <a:t>‹#›</a:t>
            </a:fld>
            <a:endParaRPr lang="en-US" dirty="0"/>
          </a:p>
        </p:txBody>
      </p:sp>
      <p:sp>
        <p:nvSpPr>
          <p:cNvPr id="10" name="Footer Placeholder 3"/>
          <p:cNvSpPr>
            <a:spLocks noGrp="1"/>
          </p:cNvSpPr>
          <p:nvPr>
            <p:ph type="ftr" sz="quarter" idx="11"/>
          </p:nvPr>
        </p:nvSpPr>
        <p:spPr>
          <a:xfrm>
            <a:off x="457200" y="6356350"/>
            <a:ext cx="7315200" cy="365125"/>
          </a:xfrm>
        </p:spPr>
        <p:txBody>
          <a:bodyPr/>
          <a:lstStyle/>
          <a:p>
            <a:pPr defTabSz="457200"/>
            <a:r>
              <a:rPr lang="en-US" dirty="0"/>
              <a:t>2017 Coastal Master Plan</a:t>
            </a:r>
          </a:p>
        </p:txBody>
      </p:sp>
      <p:sp>
        <p:nvSpPr>
          <p:cNvPr id="11" name="Text Placeholder 9"/>
          <p:cNvSpPr>
            <a:spLocks noGrp="1"/>
          </p:cNvSpPr>
          <p:nvPr>
            <p:ph type="body" sz="quarter" idx="12"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12" name="Rectangle 11"/>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spc="300" dirty="0">
                <a:solidFill>
                  <a:srgbClr val="747575"/>
                </a:solidFill>
              </a:rPr>
              <a:t>2017 COASTAL MASTER PLAN</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pic>
        <p:nvPicPr>
          <p:cNvPr id="15" name="Picture Placeholder 12" descr="Current 100yr Depth P90.png"/>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0" y="685800"/>
            <a:ext cx="9144000" cy="2847965"/>
          </a:xfrm>
          <a:prstGeom prst="rect">
            <a:avLst/>
          </a:prstGeom>
        </p:spPr>
      </p:pic>
    </p:spTree>
    <p:extLst>
      <p:ext uri="{BB962C8B-B14F-4D97-AF65-F5344CB8AC3E}">
        <p14:creationId xmlns:p14="http://schemas.microsoft.com/office/powerpoint/2010/main" val="210485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Option 6">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92" t="28786" r="-92" b="2326"/>
          <a:stretch/>
        </p:blipFill>
        <p:spPr>
          <a:xfrm>
            <a:off x="0" y="-4414"/>
            <a:ext cx="9152408" cy="4728815"/>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4547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3168">
          <p15:clr>
            <a:srgbClr val="FBAE40"/>
          </p15:clr>
        </p15:guide>
        <p15:guide id="3" orient="horz" pos="2064">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Generic 1">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304800"/>
            <a:ext cx="8229600" cy="1066800"/>
          </a:xfrm>
        </p:spPr>
        <p:txBody>
          <a:bodyPr/>
          <a:lstStyle/>
          <a:p>
            <a:r>
              <a:rPr lang="en-US" dirty="0"/>
              <a:t>CLICK TO EDIT MASTER TITLE STYLE</a:t>
            </a:r>
          </a:p>
        </p:txBody>
      </p:sp>
      <p:sp>
        <p:nvSpPr>
          <p:cNvPr id="16" name="Content Placeholder 5"/>
          <p:cNvSpPr>
            <a:spLocks noGrp="1"/>
          </p:cNvSpPr>
          <p:nvPr>
            <p:ph sz="quarter" idx="13"/>
          </p:nvPr>
        </p:nvSpPr>
        <p:spPr>
          <a:xfrm>
            <a:off x="457200" y="1600200"/>
            <a:ext cx="8229600" cy="4572000"/>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7"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10211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2" pos="288">
          <p15:clr>
            <a:srgbClr val="FBAE40"/>
          </p15:clr>
        </p15:guide>
        <p15:guide id="3" pos="5472">
          <p15:clr>
            <a:srgbClr val="FBAE40"/>
          </p15:clr>
        </p15:guide>
        <p15:guide id="4" orient="horz" pos="3888">
          <p15:clr>
            <a:srgbClr val="FBAE40"/>
          </p15:clr>
        </p15:guide>
        <p15:guide id="6" orient="horz" pos="10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t="-3979" b="40347"/>
          <a:stretch/>
        </p:blipFill>
        <p:spPr bwMode="auto">
          <a:xfrm>
            <a:off x="0" y="4419600"/>
            <a:ext cx="9144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defTabSz="457200"/>
            <a:fld id="{0580405D-A643-224E-BD86-D482C39E2277}" type="slidenum">
              <a:rPr lang="en-US" smtClean="0"/>
              <a:pPr defTabSz="457200"/>
              <a:t>‹#›</a:t>
            </a:fld>
            <a:endParaRPr lang="en-US" dirty="0"/>
          </a:p>
        </p:txBody>
      </p:sp>
      <p:sp>
        <p:nvSpPr>
          <p:cNvPr id="4" name="Footer Placeholder 3"/>
          <p:cNvSpPr>
            <a:spLocks noGrp="1"/>
          </p:cNvSpPr>
          <p:nvPr>
            <p:ph type="ftr" sz="quarter" idx="11"/>
          </p:nvPr>
        </p:nvSpPr>
        <p:spPr/>
        <p:txBody>
          <a:bodyPr/>
          <a:lstStyle/>
          <a:p>
            <a:pPr defTabSz="457200"/>
            <a:r>
              <a:rPr lang="en-US" dirty="0"/>
              <a:t>2017 Coastal Master Plan</a:t>
            </a:r>
          </a:p>
        </p:txBody>
      </p:sp>
      <p:sp>
        <p:nvSpPr>
          <p:cNvPr id="7" name="Content Placeholder 5"/>
          <p:cNvSpPr>
            <a:spLocks noGrp="1"/>
          </p:cNvSpPr>
          <p:nvPr>
            <p:ph sz="quarter" idx="13"/>
          </p:nvPr>
        </p:nvSpPr>
        <p:spPr>
          <a:xfrm>
            <a:off x="457200" y="16002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890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Generic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3"/>
          </p:nvPr>
        </p:nvSpPr>
        <p:spPr>
          <a:xfrm>
            <a:off x="457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4"/>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1"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031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832">
          <p15:clr>
            <a:srgbClr val="FBAE40"/>
          </p15:clr>
        </p15:guide>
        <p15:guide id="2" pos="29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1">
    <p:spTree>
      <p:nvGrpSpPr>
        <p:cNvPr id="1" name=""/>
        <p:cNvGrpSpPr/>
        <p:nvPr/>
      </p:nvGrpSpPr>
      <p:grpSpPr>
        <a:xfrm>
          <a:off x="0" y="0"/>
          <a:ext cx="0" cy="0"/>
          <a:chOff x="0" y="0"/>
          <a:chExt cx="0" cy="0"/>
        </a:xfrm>
      </p:grpSpPr>
      <p:pic>
        <p:nvPicPr>
          <p:cNvPr id="3" name="Picture 2" descr="Scofield Island Restoration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4648200" y="0"/>
            <a:ext cx="4495800" cy="6172200"/>
          </a:xfrm>
          <a:prstGeom prst="rect">
            <a:avLst/>
          </a:prstGeom>
        </p:spPr>
      </p:pic>
      <p:sp>
        <p:nvSpPr>
          <p:cNvPr id="2" name="Title 1"/>
          <p:cNvSpPr>
            <a:spLocks noGrp="1"/>
          </p:cNvSpPr>
          <p:nvPr>
            <p:ph type="title" hasCustomPrompt="1"/>
          </p:nvPr>
        </p:nvSpPr>
        <p:spPr>
          <a:xfrm>
            <a:off x="457200" y="304800"/>
            <a:ext cx="4038600" cy="1066800"/>
          </a:xfrm>
        </p:spPr>
        <p:txBody>
          <a:bodyPr>
            <a:noAutofit/>
          </a:bodyPr>
          <a:lstStyle>
            <a:lvl1pPr>
              <a:defRPr sz="2800"/>
            </a:lvl1pPr>
          </a:lstStyle>
          <a:p>
            <a:r>
              <a:rPr lang="en-US" dirty="0"/>
              <a:t>CLICK TO EDIT MASTER TITLE STYLE</a:t>
            </a:r>
          </a:p>
        </p:txBody>
      </p:sp>
      <p:sp>
        <p:nvSpPr>
          <p:cNvPr id="5" name="Content Placeholder 4"/>
          <p:cNvSpPr>
            <a:spLocks noGrp="1"/>
          </p:cNvSpPr>
          <p:nvPr>
            <p:ph sz="quarter" idx="13"/>
          </p:nvPr>
        </p:nvSpPr>
        <p:spPr>
          <a:xfrm>
            <a:off x="457200" y="1600200"/>
            <a:ext cx="40386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2311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832">
          <p15:clr>
            <a:srgbClr val="FBAE40"/>
          </p15:clr>
        </p15:guide>
        <p15:guide id="2" pos="292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57200" y="1600200"/>
            <a:ext cx="4038600" cy="45720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34969" t="10086" r="15817"/>
          <a:stretch/>
        </p:blipFill>
        <p:spPr>
          <a:xfrm>
            <a:off x="4659086" y="0"/>
            <a:ext cx="4504208" cy="6172200"/>
          </a:xfrm>
          <a:prstGeom prst="rect">
            <a:avLst/>
          </a:prstGeom>
        </p:spPr>
      </p:pic>
    </p:spTree>
    <p:extLst>
      <p:ext uri="{BB962C8B-B14F-4D97-AF65-F5344CB8AC3E}">
        <p14:creationId xmlns:p14="http://schemas.microsoft.com/office/powerpoint/2010/main" val="209452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832">
          <p15:clr>
            <a:srgbClr val="FBAE40"/>
          </p15:clr>
        </p15:guide>
        <p15:guide id="2" pos="29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34969" t="10086" r="15817"/>
          <a:stretch/>
        </p:blipFill>
        <p:spPr>
          <a:xfrm>
            <a:off x="0" y="0"/>
            <a:ext cx="4504208" cy="6172200"/>
          </a:xfrm>
          <a:prstGeom prst="rect">
            <a:avLst/>
          </a:prstGeom>
        </p:spPr>
      </p:pic>
    </p:spTree>
    <p:extLst>
      <p:ext uri="{BB962C8B-B14F-4D97-AF65-F5344CB8AC3E}">
        <p14:creationId xmlns:p14="http://schemas.microsoft.com/office/powerpoint/2010/main" val="54784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928">
          <p15:clr>
            <a:srgbClr val="FBAE40"/>
          </p15:clr>
        </p15:guide>
        <p15:guide id="2" pos="28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4">
    <p:spTree>
      <p:nvGrpSpPr>
        <p:cNvPr id="1" name=""/>
        <p:cNvGrpSpPr/>
        <p:nvPr/>
      </p:nvGrpSpPr>
      <p:grpSpPr>
        <a:xfrm>
          <a:off x="0" y="0"/>
          <a:ext cx="0" cy="0"/>
          <a:chOff x="0" y="0"/>
          <a:chExt cx="0" cy="0"/>
        </a:xfrm>
      </p:grpSpPr>
      <p:pic>
        <p:nvPicPr>
          <p:cNvPr id="3" name="Picture 2" descr="Lake Borgne Surge Barrier.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7000" contrast="35000"/>
                    </a14:imgEffect>
                  </a14:imgLayer>
                </a14:imgProps>
              </a:ext>
              <a:ext uri="{28A0092B-C50C-407E-A947-70E740481C1C}">
                <a14:useLocalDpi xmlns:a14="http://schemas.microsoft.com/office/drawing/2010/main"/>
              </a:ext>
            </a:extLst>
          </a:blip>
          <a:srcRect/>
          <a:stretch/>
        </p:blipFill>
        <p:spPr>
          <a:xfrm>
            <a:off x="0" y="0"/>
            <a:ext cx="4495800" cy="6172200"/>
          </a:xfrm>
          <a:prstGeom prst="rect">
            <a:avLst/>
          </a:prstGeom>
        </p:spPr>
      </p:pic>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685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928">
          <p15:clr>
            <a:srgbClr val="FBAE40"/>
          </p15:clr>
        </p15:guide>
        <p15:guide id="2" pos="28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12700" y="-26611"/>
            <a:ext cx="9134475" cy="3524250"/>
          </a:xfrm>
          <a:prstGeom prst="rect">
            <a:avLst/>
          </a:prstGeom>
          <a:noFill/>
          <a:ln>
            <a:noFill/>
          </a:ln>
        </p:spPr>
      </p:pic>
      <p:sp>
        <p:nvSpPr>
          <p:cNvPr id="10" name="Rectangle 9"/>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chemeClr val="tx2"/>
                </a:solidFill>
              </a:rPr>
              <a:t>2017 COASTAL MASTER PLAN</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3" name="Title 1"/>
          <p:cNvSpPr>
            <a:spLocks noGrp="1"/>
          </p:cNvSpPr>
          <p:nvPr>
            <p:ph type="title" hasCustomPrompt="1"/>
          </p:nvPr>
        </p:nvSpPr>
        <p:spPr>
          <a:xfrm>
            <a:off x="685801" y="4419600"/>
            <a:ext cx="7772400" cy="1295400"/>
          </a:xfrm>
        </p:spPr>
        <p:txBody>
          <a:bodyPr anchor="t"/>
          <a:lstStyle>
            <a:lvl1pPr algn="l">
              <a:defRPr sz="4000" b="1" cap="all">
                <a:solidFill>
                  <a:schemeClr val="tx1"/>
                </a:solidFill>
              </a:defRPr>
            </a:lvl1pPr>
          </a:lstStyle>
          <a:p>
            <a:r>
              <a:rPr lang="en-US" dirty="0"/>
              <a:t>Slideshow Title</a:t>
            </a:r>
          </a:p>
        </p:txBody>
      </p:sp>
      <p:sp>
        <p:nvSpPr>
          <p:cNvPr id="14" name="Text Placeholder 2"/>
          <p:cNvSpPr>
            <a:spLocks noGrp="1"/>
          </p:cNvSpPr>
          <p:nvPr>
            <p:ph type="body" idx="1" hasCustomPrompt="1"/>
          </p:nvPr>
        </p:nvSpPr>
        <p:spPr>
          <a:xfrm>
            <a:off x="685801"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5"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129845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208">
          <p15:clr>
            <a:srgbClr val="FBAE40"/>
          </p15:clr>
        </p15:guide>
        <p15:guide id="2" orient="horz" pos="3600">
          <p15:clr>
            <a:srgbClr val="FBAE40"/>
          </p15:clr>
        </p15:guide>
        <p15:guide id="3" orient="horz" pos="2784">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Picture Placeholder 8"/>
          <p:cNvSpPr>
            <a:spLocks noGrp="1"/>
          </p:cNvSpPr>
          <p:nvPr>
            <p:ph type="pic" sz="quarter" idx="13"/>
          </p:nvPr>
        </p:nvSpPr>
        <p:spPr>
          <a:xfrm>
            <a:off x="4648200" y="-2"/>
            <a:ext cx="4495800" cy="6172201"/>
          </a:xfrm>
          <a:solidFill>
            <a:schemeClr val="accent3">
              <a:lumMod val="75000"/>
            </a:schemeClr>
          </a:solidFill>
        </p:spPr>
        <p:txBody>
          <a:bodyPr/>
          <a:lstStyle>
            <a:lvl1pPr>
              <a:defRPr>
                <a:solidFill>
                  <a:schemeClr val="tx1">
                    <a:lumMod val="20000"/>
                    <a:lumOff val="80000"/>
                  </a:schemeClr>
                </a:solidFill>
              </a:defRPr>
            </a:lvl1pPr>
          </a:lstStyle>
          <a:p>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5" name="Content Placeholder 4"/>
          <p:cNvSpPr>
            <a:spLocks noGrp="1"/>
          </p:cNvSpPr>
          <p:nvPr>
            <p:ph sz="quarter" idx="14"/>
          </p:nvPr>
        </p:nvSpPr>
        <p:spPr>
          <a:xfrm>
            <a:off x="457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68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832">
          <p15:clr>
            <a:srgbClr val="FBAE40"/>
          </p15:clr>
        </p15:guide>
        <p15:guide id="2" pos="29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Picture Placeholder 8"/>
          <p:cNvSpPr>
            <a:spLocks noGrp="1"/>
          </p:cNvSpPr>
          <p:nvPr>
            <p:ph type="pic" sz="quarter" idx="13"/>
          </p:nvPr>
        </p:nvSpPr>
        <p:spPr>
          <a:xfrm>
            <a:off x="0" y="-2"/>
            <a:ext cx="4495800" cy="6172201"/>
          </a:xfrm>
          <a:solidFill>
            <a:schemeClr val="accent3">
              <a:lumMod val="75000"/>
            </a:schemeClr>
          </a:solidFill>
        </p:spPr>
        <p:txBody>
          <a:bodyPr/>
          <a:lstStyle>
            <a:lvl1pPr>
              <a:defRPr>
                <a:solidFill>
                  <a:schemeClr val="tx1">
                    <a:lumMod val="20000"/>
                    <a:lumOff val="80000"/>
                  </a:schemeClr>
                </a:solidFill>
              </a:defRPr>
            </a:lvl1pPr>
          </a:lstStyle>
          <a:p>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5" name="Content Placeholder 4"/>
          <p:cNvSpPr>
            <a:spLocks noGrp="1"/>
          </p:cNvSpPr>
          <p:nvPr>
            <p:ph sz="quarter" idx="14"/>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43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928">
          <p15:clr>
            <a:srgbClr val="FBAE40"/>
          </p15:clr>
        </p15:guide>
        <p15:guide id="2" pos="28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a:xfrm>
            <a:off x="457200" y="6356350"/>
            <a:ext cx="7315200" cy="365125"/>
          </a:xfrm>
        </p:spPr>
        <p:txBody>
          <a:bodyPr/>
          <a:lstStyle/>
          <a:p>
            <a:r>
              <a:rPr lang="en-US" dirty="0"/>
              <a:t>2017 Coastal Master Plan</a:t>
            </a:r>
          </a:p>
        </p:txBody>
      </p:sp>
      <p:sp>
        <p:nvSpPr>
          <p:cNvPr id="5" name="Text Placeholder 3"/>
          <p:cNvSpPr>
            <a:spLocks noGrp="1"/>
          </p:cNvSpPr>
          <p:nvPr>
            <p:ph type="body" sz="quarter" idx="12"/>
          </p:nvPr>
        </p:nvSpPr>
        <p:spPr>
          <a:xfrm>
            <a:off x="457200" y="5257800"/>
            <a:ext cx="8229600" cy="914399"/>
          </a:xfrm>
        </p:spPr>
        <p:txBody>
          <a:bodyPr/>
          <a:lstStyle/>
          <a:p>
            <a:pPr lvl="0"/>
            <a:r>
              <a:rPr lang="en-US"/>
              <a:t>Click to edit Master text styles</a:t>
            </a:r>
          </a:p>
        </p:txBody>
      </p:sp>
      <p:sp>
        <p:nvSpPr>
          <p:cNvPr id="6" name="Picture Placeholder 4"/>
          <p:cNvSpPr>
            <a:spLocks noGrp="1"/>
          </p:cNvSpPr>
          <p:nvPr>
            <p:ph type="pic" sz="quarter" idx="13"/>
          </p:nvPr>
        </p:nvSpPr>
        <p:spPr>
          <a:xfrm>
            <a:off x="0" y="1600200"/>
            <a:ext cx="9144000" cy="3502025"/>
          </a:xfrm>
          <a:solidFill>
            <a:schemeClr val="accent3">
              <a:lumMod val="75000"/>
            </a:schemeClr>
          </a:solidFill>
        </p:spPr>
      </p:sp>
    </p:spTree>
    <p:extLst>
      <p:ext uri="{BB962C8B-B14F-4D97-AF65-F5344CB8AC3E}">
        <p14:creationId xmlns:p14="http://schemas.microsoft.com/office/powerpoint/2010/main" val="16227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3216">
          <p15:clr>
            <a:srgbClr val="FBAE40"/>
          </p15:clr>
        </p15:guide>
        <p15:guide id="2" orient="horz" pos="331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2017 Coastal Master Plan</a:t>
            </a:r>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53481"/>
            <a:ext cx="9144000" cy="3551919"/>
          </a:xfrm>
          <a:prstGeom prst="rect">
            <a:avLst/>
          </a:prstGeom>
        </p:spPr>
      </p:pic>
      <p:sp>
        <p:nvSpPr>
          <p:cNvPr id="9" name="Text Placeholder 3"/>
          <p:cNvSpPr>
            <a:spLocks noGrp="1"/>
          </p:cNvSpPr>
          <p:nvPr>
            <p:ph type="body" sz="quarter" idx="12"/>
          </p:nvPr>
        </p:nvSpPr>
        <p:spPr>
          <a:xfrm>
            <a:off x="457200" y="5257800"/>
            <a:ext cx="8229600" cy="914399"/>
          </a:xfrm>
        </p:spPr>
        <p:txBody>
          <a:bodyPr/>
          <a:lstStyle/>
          <a:p>
            <a:pPr lvl="0"/>
            <a:r>
              <a:rPr lang="en-US"/>
              <a:t>Click to edit Master text styles</a:t>
            </a:r>
          </a:p>
        </p:txBody>
      </p:sp>
    </p:spTree>
    <p:extLst>
      <p:ext uri="{BB962C8B-B14F-4D97-AF65-F5344CB8AC3E}">
        <p14:creationId xmlns:p14="http://schemas.microsoft.com/office/powerpoint/2010/main" val="89962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3312">
          <p15:clr>
            <a:srgbClr val="FBAE40"/>
          </p15:clr>
        </p15:guide>
        <p15:guide id="2" orient="horz" pos="32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438400"/>
            <a:ext cx="8229600" cy="1143000"/>
          </a:xfrm>
        </p:spPr>
        <p:txBody>
          <a:bodyPr/>
          <a:lstStyle>
            <a:lvl1pPr>
              <a:defRPr>
                <a:solidFill>
                  <a:schemeClr val="tx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0580405D-A643-224E-BD86-D482C39E2277}" type="slidenum">
              <a:rPr lang="en-US" smtClean="0"/>
              <a:pPr/>
              <a:t>‹#›</a:t>
            </a:fld>
            <a:endParaRPr lang="en-US" dirty="0"/>
          </a:p>
        </p:txBody>
      </p:sp>
      <p:sp>
        <p:nvSpPr>
          <p:cNvPr id="6"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69456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256">
          <p15:clr>
            <a:srgbClr val="FBAE40"/>
          </p15:clr>
        </p15:guide>
        <p15:guide id="2" orient="horz" pos="15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Full Bleed Image + Title Option 1">
    <p:spTree>
      <p:nvGrpSpPr>
        <p:cNvPr id="1" name=""/>
        <p:cNvGrpSpPr/>
        <p:nvPr/>
      </p:nvGrpSpPr>
      <p:grpSpPr>
        <a:xfrm>
          <a:off x="0" y="0"/>
          <a:ext cx="0" cy="0"/>
          <a:chOff x="0" y="0"/>
          <a:chExt cx="0" cy="0"/>
        </a:xfrm>
      </p:grpSpPr>
      <p:pic>
        <p:nvPicPr>
          <p:cNvPr id="3" name="Picture 2" descr="Orleans Land Bridge 1.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3944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Bleed Image + Title Generic">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0" y="-1"/>
            <a:ext cx="9144000" cy="6258821"/>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94452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Full Bleed Image Option 1">
    <p:spTree>
      <p:nvGrpSpPr>
        <p:cNvPr id="1" name=""/>
        <p:cNvGrpSpPr/>
        <p:nvPr/>
      </p:nvGrpSpPr>
      <p:grpSpPr>
        <a:xfrm>
          <a:off x="0" y="0"/>
          <a:ext cx="0" cy="0"/>
          <a:chOff x="0" y="0"/>
          <a:chExt cx="0" cy="0"/>
        </a:xfrm>
      </p:grpSpPr>
      <p:pic>
        <p:nvPicPr>
          <p:cNvPr id="6" name="Picture 5" descr="Biloxi Marsh 2.jpg"/>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274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Bleed Image Generic">
    <p:spTree>
      <p:nvGrpSpPr>
        <p:cNvPr id="1" name=""/>
        <p:cNvGrpSpPr/>
        <p:nvPr/>
      </p:nvGrpSpPr>
      <p:grpSpPr>
        <a:xfrm>
          <a:off x="0" y="0"/>
          <a:ext cx="0" cy="0"/>
          <a:chOff x="0" y="0"/>
          <a:chExt cx="0" cy="0"/>
        </a:xfrm>
      </p:grpSpPr>
      <p:sp>
        <p:nvSpPr>
          <p:cNvPr id="6" name="TextBox 5"/>
          <p:cNvSpPr txBox="1"/>
          <p:nvPr userDrawn="1"/>
        </p:nvSpPr>
        <p:spPr>
          <a:xfrm>
            <a:off x="2001212" y="2724727"/>
            <a:ext cx="184666" cy="369332"/>
          </a:xfrm>
          <a:prstGeom prst="rect">
            <a:avLst/>
          </a:prstGeom>
          <a:noFill/>
        </p:spPr>
        <p:txBody>
          <a:bodyPr wrap="none" rtlCol="0">
            <a:spAutoFit/>
          </a:bodyPr>
          <a:lstStyle/>
          <a:p>
            <a:pPr defTabSz="457200"/>
            <a:endParaRPr lang="en-US" dirty="0">
              <a:solidFill>
                <a:srgbClr val="3D3D3D"/>
              </a:solidFill>
            </a:endParaRPr>
          </a:p>
        </p:txBody>
      </p:sp>
      <p:sp>
        <p:nvSpPr>
          <p:cNvPr id="8" name="Picture Placeholder 2"/>
          <p:cNvSpPr>
            <a:spLocks noGrp="1"/>
          </p:cNvSpPr>
          <p:nvPr>
            <p:ph type="pic" idx="10"/>
          </p:nvPr>
        </p:nvSpPr>
        <p:spPr>
          <a:xfrm>
            <a:off x="0" y="0"/>
            <a:ext cx="9144000" cy="6858000"/>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0593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5"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5575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2"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1" y="2133600"/>
            <a:ext cx="7772400" cy="1371600"/>
          </a:xfrm>
        </p:spPr>
        <p:txBody>
          <a:bodyPr anchor="t">
            <a:normAutofit/>
          </a:bodyPr>
          <a:lstStyle>
            <a:lvl1pPr algn="l">
              <a:defRPr sz="3600" b="1" cap="all"/>
            </a:lvl1pPr>
          </a:lstStyle>
          <a:p>
            <a:r>
              <a:rPr lang="en-US" dirty="0"/>
              <a:t>Slideshow Title</a:t>
            </a:r>
          </a:p>
        </p:txBody>
      </p:sp>
      <p:sp>
        <p:nvSpPr>
          <p:cNvPr id="3" name="Text Placeholder 2"/>
          <p:cNvSpPr>
            <a:spLocks noGrp="1"/>
          </p:cNvSpPr>
          <p:nvPr>
            <p:ph type="body" idx="1" hasCustomPrompt="1"/>
          </p:nvPr>
        </p:nvSpPr>
        <p:spPr>
          <a:xfrm>
            <a:off x="685801" y="3521770"/>
            <a:ext cx="7772400" cy="440630"/>
          </a:xfrm>
        </p:spPr>
        <p:txBody>
          <a:bodyPr anchor="b">
            <a:no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chemeClr val="tx2"/>
                </a:solidFill>
              </a:rPr>
              <a:t>2017 COASTAL MASTER PLAN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0" name="Rectangle 9"/>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3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78182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44">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3048000" cy="1295400"/>
          </a:xfrm>
        </p:spPr>
        <p:txBody>
          <a:bodyPr anchor="b">
            <a:noAutofit/>
          </a:bodyPr>
          <a:lstStyle>
            <a:lvl1pPr algn="l">
              <a:defRPr sz="2800" b="1"/>
            </a:lvl1pPr>
          </a:lstStyle>
          <a:p>
            <a:r>
              <a:rPr lang="en-US" dirty="0"/>
              <a:t>CLICK TO EDIT MASTER TITLE STYLE</a:t>
            </a:r>
          </a:p>
        </p:txBody>
      </p:sp>
      <p:sp>
        <p:nvSpPr>
          <p:cNvPr id="4" name="Text Placeholder 3"/>
          <p:cNvSpPr>
            <a:spLocks noGrp="1"/>
          </p:cNvSpPr>
          <p:nvPr>
            <p:ph type="body" sz="half" idx="2"/>
          </p:nvPr>
        </p:nvSpPr>
        <p:spPr>
          <a:xfrm>
            <a:off x="457200" y="1752600"/>
            <a:ext cx="3048000" cy="4419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Content Placeholder 5"/>
          <p:cNvSpPr>
            <a:spLocks noGrp="1"/>
          </p:cNvSpPr>
          <p:nvPr>
            <p:ph sz="quarter" idx="13"/>
          </p:nvPr>
        </p:nvSpPr>
        <p:spPr>
          <a:xfrm>
            <a:off x="3657600" y="304800"/>
            <a:ext cx="5029200" cy="58674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4708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104">
          <p15:clr>
            <a:srgbClr val="FBAE40"/>
          </p15:clr>
        </p15:guide>
        <p15:guide id="2" pos="2208">
          <p15:clr>
            <a:srgbClr val="FBAE40"/>
          </p15:clr>
        </p15:guide>
        <p15:guide id="3" pos="23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52600" y="4501356"/>
            <a:ext cx="5562600" cy="451644"/>
          </a:xfrm>
        </p:spPr>
        <p:txBody>
          <a:bodyPr anchor="b">
            <a:noAutofit/>
          </a:bodyPr>
          <a:lstStyle>
            <a:lvl1pPr algn="l">
              <a:defRPr sz="22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52600" y="304800"/>
            <a:ext cx="5562600" cy="4044156"/>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05400"/>
            <a:ext cx="5562600" cy="10668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32800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1104">
          <p15:clr>
            <a:srgbClr val="FBAE40"/>
          </p15:clr>
        </p15:guide>
        <p15:guide id="2" pos="4608">
          <p15:clr>
            <a:srgbClr val="FBAE40"/>
          </p15:clr>
        </p15:guide>
        <p15:guide id="3" orient="horz" pos="2736">
          <p15:clr>
            <a:srgbClr val="FBAE40"/>
          </p15:clr>
        </p15:guide>
        <p15:guide id="4" orient="horz" pos="3120">
          <p15:clr>
            <a:srgbClr val="FBAE40"/>
          </p15:clr>
        </p15:guide>
        <p15:guide id="5" orient="horz" pos="3216">
          <p15:clr>
            <a:srgbClr val="FBAE40"/>
          </p15:clr>
        </p15:guide>
        <p15:guide id="6" orient="horz" pos="28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TextBox 17"/>
          <p:cNvSpPr txBox="1"/>
          <p:nvPr userDrawn="1"/>
        </p:nvSpPr>
        <p:spPr>
          <a:xfrm>
            <a:off x="457199" y="2209800"/>
            <a:ext cx="8229601" cy="993169"/>
          </a:xfrm>
          <a:prstGeom prst="rect">
            <a:avLst/>
          </a:prstGeom>
          <a:noFill/>
        </p:spPr>
        <p:txBody>
          <a:bodyPr wrap="square" rtlCol="0">
            <a:normAutofit/>
          </a:bodyPr>
          <a:lstStyle/>
          <a:p>
            <a:pPr algn="ctr" defTabSz="457200">
              <a:lnSpc>
                <a:spcPct val="140000"/>
              </a:lnSpc>
            </a:pPr>
            <a:r>
              <a:rPr lang="en-US" sz="4000" dirty="0">
                <a:solidFill>
                  <a:schemeClr val="tx1"/>
                </a:solidFill>
              </a:rPr>
              <a:t>QUESTIONS?</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chemeClr val="tx2"/>
                </a:solidFill>
              </a:rPr>
              <a:t>2017 COASTAL MASTER PLAN</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3" name="Rectangle 2"/>
          <p:cNvSpPr/>
          <p:nvPr userDrawn="1"/>
        </p:nvSpPr>
        <p:spPr>
          <a:xfrm>
            <a:off x="3629157" y="3124402"/>
            <a:ext cx="2261191" cy="609398"/>
          </a:xfrm>
          <a:prstGeom prst="rect">
            <a:avLst/>
          </a:prstGeom>
        </p:spPr>
        <p:txBody>
          <a:bodyPr wrap="square">
            <a:normAutofit/>
          </a:bodyPr>
          <a:lstStyle/>
          <a:p>
            <a:pPr algn="ctr" defTabSz="457200">
              <a:lnSpc>
                <a:spcPct val="140000"/>
              </a:lnSpc>
            </a:pPr>
            <a:r>
              <a:rPr lang="en-US" sz="2400" b="0" dirty="0">
                <a:solidFill>
                  <a:schemeClr val="tx1"/>
                </a:solidFill>
              </a:rPr>
              <a:t>coastal.la.gov</a:t>
            </a:r>
          </a:p>
        </p:txBody>
      </p:sp>
      <p:pic>
        <p:nvPicPr>
          <p:cNvPr id="4" name="Picture 3"/>
          <p:cNvPicPr>
            <a:picLocks noChangeAspect="1"/>
          </p:cNvPicPr>
          <p:nvPr userDrawn="1"/>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saturation sat="40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253649" y="3239823"/>
            <a:ext cx="457200" cy="457200"/>
          </a:xfrm>
          <a:prstGeom prst="rect">
            <a:avLst/>
          </a:prstGeom>
        </p:spPr>
      </p:pic>
      <p:pic>
        <p:nvPicPr>
          <p:cNvPr id="12" name="Picture 3"/>
          <p:cNvPicPr>
            <a:picLocks noChangeAspect="1"/>
          </p:cNvPicPr>
          <p:nvPr userDrawn="1"/>
        </p:nvPicPr>
        <p:blipFill rotWithShape="1">
          <a:blip r:embed="rId6"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169983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432">
          <p15:clr>
            <a:srgbClr val="FBAE40"/>
          </p15:clr>
        </p15:guide>
        <p15:guide id="2" orient="horz" pos="2016">
          <p15:clr>
            <a:srgbClr val="FBAE40"/>
          </p15:clr>
        </p15:guide>
        <p15:guide id="3" orient="horz" pos="1392">
          <p15:clr>
            <a:srgbClr val="FBAE40"/>
          </p15:clr>
        </p15:guide>
        <p15:guide id="4" orient="horz" pos="235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Slide Number Placeholder 2"/>
          <p:cNvSpPr>
            <a:spLocks noGrp="1"/>
          </p:cNvSpPr>
          <p:nvPr>
            <p:ph type="sldNum" sz="quarter" idx="10"/>
          </p:nvPr>
        </p:nvSpPr>
        <p:spPr>
          <a:xfrm>
            <a:off x="7772400" y="6356350"/>
            <a:ext cx="914400" cy="365125"/>
          </a:xfrm>
        </p:spPr>
        <p:txBody>
          <a:bodyPr/>
          <a:lstStyle/>
          <a:p>
            <a:pPr defTabSz="457200"/>
            <a:fld id="{0580405D-A643-224E-BD86-D482C39E2277}" type="slidenum">
              <a:rPr lang="en-US" smtClean="0"/>
              <a:pPr defTabSz="457200"/>
              <a:t>‹#›</a:t>
            </a:fld>
            <a:endParaRPr lang="en-US" dirty="0"/>
          </a:p>
        </p:txBody>
      </p:sp>
      <p:sp>
        <p:nvSpPr>
          <p:cNvPr id="15" name="Footer Placeholder 3"/>
          <p:cNvSpPr>
            <a:spLocks noGrp="1"/>
          </p:cNvSpPr>
          <p:nvPr>
            <p:ph type="ftr" sz="quarter" idx="11"/>
          </p:nvPr>
        </p:nvSpPr>
        <p:spPr>
          <a:xfrm>
            <a:off x="457200" y="6356350"/>
            <a:ext cx="7315200" cy="365125"/>
          </a:xfrm>
        </p:spPr>
        <p:txBody>
          <a:bodyPr/>
          <a:lstStyle/>
          <a:p>
            <a:pPr defTabSz="457200"/>
            <a:r>
              <a:rPr lang="en-US" dirty="0"/>
              <a:t>2017 Coastal Master Plan</a:t>
            </a:r>
          </a:p>
        </p:txBody>
      </p:sp>
      <p:sp>
        <p:nvSpPr>
          <p:cNvPr id="17" name="Rectangle 1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b="0" spc="300" dirty="0">
                <a:solidFill>
                  <a:schemeClr val="tx2"/>
                </a:solidFill>
              </a:rPr>
              <a:t>2017 COASTAL MASTER PLAN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pic>
        <p:nvPicPr>
          <p:cNvPr id="20" name="Picture Placeholder 12" descr="Current 100yr Depth P90.png"/>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0" y="685800"/>
            <a:ext cx="9144000" cy="2847965"/>
          </a:xfrm>
          <a:prstGeom prst="rect">
            <a:avLst/>
          </a:prstGeom>
        </p:spPr>
      </p:pic>
      <p:sp>
        <p:nvSpPr>
          <p:cNvPr id="21" name="TextBox 20"/>
          <p:cNvSpPr txBox="1"/>
          <p:nvPr userDrawn="1"/>
        </p:nvSpPr>
        <p:spPr>
          <a:xfrm>
            <a:off x="457199" y="4112231"/>
            <a:ext cx="8229601" cy="993169"/>
          </a:xfrm>
          <a:prstGeom prst="rect">
            <a:avLst/>
          </a:prstGeom>
          <a:noFill/>
        </p:spPr>
        <p:txBody>
          <a:bodyPr wrap="square" rtlCol="0">
            <a:normAutofit/>
          </a:bodyPr>
          <a:lstStyle/>
          <a:p>
            <a:pPr algn="ctr" defTabSz="457200">
              <a:lnSpc>
                <a:spcPct val="140000"/>
              </a:lnSpc>
            </a:pPr>
            <a:r>
              <a:rPr lang="en-US" sz="4000" dirty="0">
                <a:solidFill>
                  <a:schemeClr val="tx1"/>
                </a:solidFill>
              </a:rPr>
              <a:t>QUESTIONS?</a:t>
            </a:r>
          </a:p>
        </p:txBody>
      </p:sp>
    </p:spTree>
    <p:extLst>
      <p:ext uri="{BB962C8B-B14F-4D97-AF65-F5344CB8AC3E}">
        <p14:creationId xmlns:p14="http://schemas.microsoft.com/office/powerpoint/2010/main" val="13195580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1" name="Rectangle 10"/>
          <p:cNvSpPr/>
          <p:nvPr userDrawn="1"/>
        </p:nvSpPr>
        <p:spPr>
          <a:xfrm>
            <a:off x="0" y="-1"/>
            <a:ext cx="9144000" cy="47244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xt Placeholder 9"/>
          <p:cNvSpPr>
            <a:spLocks noGrp="1"/>
          </p:cNvSpPr>
          <p:nvPr>
            <p:ph type="body" sz="quarter" idx="10"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8" name="Rectangle 7"/>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chemeClr val="tx2"/>
                </a:solidFill>
              </a:rPr>
              <a:t>2017 COASTAL MASTER PLAN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3" name="TextBox 12"/>
          <p:cNvSpPr txBox="1"/>
          <p:nvPr userDrawn="1"/>
        </p:nvSpPr>
        <p:spPr>
          <a:xfrm>
            <a:off x="457199" y="2209800"/>
            <a:ext cx="8229601" cy="993169"/>
          </a:xfrm>
          <a:prstGeom prst="rect">
            <a:avLst/>
          </a:prstGeom>
          <a:noFill/>
        </p:spPr>
        <p:txBody>
          <a:bodyPr wrap="square" rtlCol="0">
            <a:normAutofit/>
          </a:bodyPr>
          <a:lstStyle/>
          <a:p>
            <a:pPr algn="ctr" defTabSz="457200">
              <a:lnSpc>
                <a:spcPct val="140000"/>
              </a:lnSpc>
            </a:pPr>
            <a:r>
              <a:rPr lang="en-US" sz="4000" dirty="0">
                <a:solidFill>
                  <a:schemeClr val="bg1"/>
                </a:solidFill>
              </a:rPr>
              <a:t>THANK YOU</a:t>
            </a:r>
          </a:p>
        </p:txBody>
      </p:sp>
    </p:spTree>
    <p:extLst>
      <p:ext uri="{BB962C8B-B14F-4D97-AF65-F5344CB8AC3E}">
        <p14:creationId xmlns:p14="http://schemas.microsoft.com/office/powerpoint/2010/main" val="70381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432">
          <p15:clr>
            <a:srgbClr val="FBAE40"/>
          </p15:clr>
        </p15:guide>
        <p15:guide id="2" orient="horz" pos="2976">
          <p15:clr>
            <a:srgbClr val="FBAE40"/>
          </p15:clr>
        </p15:guide>
        <p15:guide id="3" orient="horz" pos="3360">
          <p15:clr>
            <a:srgbClr val="FBAE40"/>
          </p15:clr>
        </p15:guide>
        <p15:guide id="4" orient="horz" pos="3072">
          <p15:clr>
            <a:srgbClr val="FBAE40"/>
          </p15:clr>
        </p15:guide>
        <p15:guide id="5" pos="816">
          <p15:clr>
            <a:srgbClr val="FBAE40"/>
          </p15:clr>
        </p15:guide>
        <p15:guide id="6" pos="494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Title Option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4762831"/>
          </a:xfrm>
          <a:prstGeom prst="rect">
            <a:avLst/>
          </a:prstGeom>
          <a:noFill/>
          <a:ln>
            <a:noFill/>
          </a:ln>
        </p:spPr>
      </p:pic>
      <p:sp>
        <p:nvSpPr>
          <p:cNvPr id="2" name="Title 1"/>
          <p:cNvSpPr>
            <a:spLocks noGrp="1"/>
          </p:cNvSpPr>
          <p:nvPr>
            <p:ph type="ctrTitle" hasCustomPrompt="1"/>
          </p:nvPr>
        </p:nvSpPr>
        <p:spPr>
          <a:xfrm>
            <a:off x="685800" y="3297962"/>
            <a:ext cx="7772400" cy="1470025"/>
          </a:xfrm>
        </p:spPr>
        <p:txBody>
          <a:bodyPr/>
          <a:lstStyle>
            <a:lvl1pPr>
              <a:defRPr>
                <a:solidFill>
                  <a:schemeClr val="bg1"/>
                </a:solidFill>
              </a:defRPr>
            </a:lvl1pPr>
          </a:lstStyle>
          <a:p>
            <a:r>
              <a:rPr lang="en-US" dirty="0"/>
              <a:t>Section title</a:t>
            </a:r>
          </a:p>
        </p:txBody>
      </p:sp>
      <p:sp>
        <p:nvSpPr>
          <p:cNvPr id="6" name="Slide Number Placeholder 5"/>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1" name="Footer Placeholder 4"/>
          <p:cNvSpPr>
            <a:spLocks noGrp="1"/>
          </p:cNvSpPr>
          <p:nvPr>
            <p:ph type="ftr" sz="quarter" idx="11"/>
          </p:nvPr>
        </p:nvSpPr>
        <p:spPr>
          <a:xfrm>
            <a:off x="457199" y="6356189"/>
            <a:ext cx="7471317"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13752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293" y="683846"/>
            <a:ext cx="9144000" cy="3634152"/>
          </a:xfrm>
          <a:prstGeom prst="rect">
            <a:avLst/>
          </a:prstGeom>
          <a:ln>
            <a:noFill/>
          </a:ln>
          <a:effectLst/>
        </p:spPr>
      </p:pic>
      <p:sp>
        <p:nvSpPr>
          <p:cNvPr id="3" name="Slide Number Placeholder 2"/>
          <p:cNvSpPr>
            <a:spLocks noGrp="1"/>
          </p:cNvSpPr>
          <p:nvPr>
            <p:ph type="sldNum" sz="quarter" idx="10"/>
          </p:nvPr>
        </p:nvSpPr>
        <p:spPr/>
        <p:txBody>
          <a:bodyPr/>
          <a:lstStyle/>
          <a:p>
            <a:pPr defTabSz="457200"/>
            <a:fld id="{0580405D-A643-224E-BD86-D482C39E2277}" type="slidenum">
              <a:rPr lang="en-US" smtClean="0"/>
              <a:pPr defTabSz="457200"/>
              <a:t>‹#›</a:t>
            </a:fld>
            <a:endParaRPr lang="en-US" dirty="0"/>
          </a:p>
        </p:txBody>
      </p:sp>
      <p:sp>
        <p:nvSpPr>
          <p:cNvPr id="4" name="Footer Placeholder 3"/>
          <p:cNvSpPr>
            <a:spLocks noGrp="1"/>
          </p:cNvSpPr>
          <p:nvPr>
            <p:ph type="ftr" sz="quarter" idx="11"/>
          </p:nvPr>
        </p:nvSpPr>
        <p:spPr/>
        <p:txBody>
          <a:bodyPr/>
          <a:lstStyle/>
          <a:p>
            <a:pPr defTabSz="457200"/>
            <a:r>
              <a:rPr lang="en-US" dirty="0"/>
              <a:t>2017 Coastal Master Plan</a:t>
            </a:r>
          </a:p>
        </p:txBody>
      </p:sp>
      <p:sp>
        <p:nvSpPr>
          <p:cNvPr id="6" name="Text Placeholder 9"/>
          <p:cNvSpPr>
            <a:spLocks noGrp="1"/>
          </p:cNvSpPr>
          <p:nvPr>
            <p:ph type="body" sz="quarter" idx="12"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7" name="Rectangle 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b="0" spc="300" dirty="0">
                <a:solidFill>
                  <a:schemeClr val="tx2"/>
                </a:solidFill>
              </a:rPr>
              <a:t>2017 COASTAL MASTER PLAN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Tree>
    <p:extLst>
      <p:ext uri="{BB962C8B-B14F-4D97-AF65-F5344CB8AC3E}">
        <p14:creationId xmlns:p14="http://schemas.microsoft.com/office/powerpoint/2010/main" val="7986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Full Bleed Image + Title Generic">
    <p:spTree>
      <p:nvGrpSpPr>
        <p:cNvPr id="1" name=""/>
        <p:cNvGrpSpPr/>
        <p:nvPr/>
      </p:nvGrpSpPr>
      <p:grpSpPr>
        <a:xfrm>
          <a:off x="0" y="0"/>
          <a:ext cx="0" cy="0"/>
          <a:chOff x="0" y="0"/>
          <a:chExt cx="0" cy="0"/>
        </a:xfrm>
      </p:grpSpPr>
      <p:sp>
        <p:nvSpPr>
          <p:cNvPr id="9" name="Slide Number Placeholder 2"/>
          <p:cNvSpPr>
            <a:spLocks noGrp="1"/>
          </p:cNvSpPr>
          <p:nvPr>
            <p:ph type="sldNum" sz="quarter" idx="10"/>
          </p:nvPr>
        </p:nvSpPr>
        <p:spPr>
          <a:xfrm>
            <a:off x="7772400" y="6356350"/>
            <a:ext cx="914400" cy="365125"/>
          </a:xfrm>
        </p:spPr>
        <p:txBody>
          <a:bodyPr/>
          <a:lstStyle/>
          <a:p>
            <a:pPr defTabSz="457200"/>
            <a:fld id="{0580405D-A643-224E-BD86-D482C39E2277}" type="slidenum">
              <a:rPr lang="en-US" smtClean="0"/>
              <a:pPr defTabSz="457200"/>
              <a:t>‹#›</a:t>
            </a:fld>
            <a:endParaRPr lang="en-US" dirty="0"/>
          </a:p>
        </p:txBody>
      </p:sp>
      <p:sp>
        <p:nvSpPr>
          <p:cNvPr id="10" name="Footer Placeholder 3"/>
          <p:cNvSpPr>
            <a:spLocks noGrp="1"/>
          </p:cNvSpPr>
          <p:nvPr>
            <p:ph type="ftr" sz="quarter" idx="11"/>
          </p:nvPr>
        </p:nvSpPr>
        <p:spPr>
          <a:xfrm>
            <a:off x="457200" y="6356350"/>
            <a:ext cx="7315200" cy="365125"/>
          </a:xfrm>
        </p:spPr>
        <p:txBody>
          <a:bodyPr/>
          <a:lstStyle/>
          <a:p>
            <a:pPr defTabSz="457200"/>
            <a:r>
              <a:rPr lang="en-US" dirty="0"/>
              <a:t>2017 Coastal Master Plan</a:t>
            </a:r>
          </a:p>
        </p:txBody>
      </p:sp>
      <p:sp>
        <p:nvSpPr>
          <p:cNvPr id="11" name="Text Placeholder 9"/>
          <p:cNvSpPr>
            <a:spLocks noGrp="1"/>
          </p:cNvSpPr>
          <p:nvPr>
            <p:ph type="body" sz="quarter" idx="12"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12" name="Rectangle 11"/>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b="0" spc="300" dirty="0">
                <a:solidFill>
                  <a:schemeClr val="tx2"/>
                </a:solidFill>
              </a:rPr>
              <a:t>2017 COASTAL MASTER PLAN</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pic>
        <p:nvPicPr>
          <p:cNvPr id="15" name="Picture Placeholder 12" descr="Current 100yr Depth P90.png"/>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0" y="685800"/>
            <a:ext cx="9144000" cy="2847965"/>
          </a:xfrm>
          <a:prstGeom prst="rect">
            <a:avLst/>
          </a:prstGeom>
        </p:spPr>
      </p:pic>
    </p:spTree>
    <p:extLst>
      <p:ext uri="{BB962C8B-B14F-4D97-AF65-F5344CB8AC3E}">
        <p14:creationId xmlns:p14="http://schemas.microsoft.com/office/powerpoint/2010/main" val="35189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Generic">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85801" y="4419600"/>
            <a:ext cx="7772400" cy="1295400"/>
          </a:xfrm>
        </p:spPr>
        <p:txBody>
          <a:bodyPr anchor="t"/>
          <a:lstStyle>
            <a:lvl1pPr algn="l">
              <a:defRPr sz="4000" b="1" cap="all"/>
            </a:lvl1pPr>
          </a:lstStyle>
          <a:p>
            <a:r>
              <a:rPr lang="en-US" dirty="0"/>
              <a:t>Slideshow Title</a:t>
            </a:r>
          </a:p>
        </p:txBody>
      </p:sp>
      <p:sp>
        <p:nvSpPr>
          <p:cNvPr id="14" name="Text Placeholder 2"/>
          <p:cNvSpPr>
            <a:spLocks noGrp="1"/>
          </p:cNvSpPr>
          <p:nvPr>
            <p:ph type="body" idx="1" hasCustomPrompt="1"/>
          </p:nvPr>
        </p:nvSpPr>
        <p:spPr>
          <a:xfrm>
            <a:off x="685801"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6" name="Picture Placeholder 2"/>
          <p:cNvSpPr>
            <a:spLocks noGrp="1"/>
          </p:cNvSpPr>
          <p:nvPr>
            <p:ph type="pic" idx="10"/>
          </p:nvPr>
        </p:nvSpPr>
        <p:spPr>
          <a:xfrm>
            <a:off x="0" y="683845"/>
            <a:ext cx="9144000" cy="2821355"/>
          </a:xfrm>
          <a:solidFill>
            <a:schemeClr val="accent3">
              <a:lumMod val="75000"/>
            </a:schemeClr>
          </a:solidFill>
        </p:spPr>
        <p:txBody>
          <a:bodyPr/>
          <a:lstStyle>
            <a:lvl1pPr marL="0" indent="0">
              <a:buNone/>
              <a:defRPr sz="3200">
                <a:solidFill>
                  <a:schemeClr val="tx1">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Rectangle 1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512" y="152400"/>
            <a:ext cx="500881" cy="4572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313" y="152400"/>
            <a:ext cx="457200" cy="457200"/>
          </a:xfrm>
          <a:prstGeom prst="rect">
            <a:avLst/>
          </a:prstGeom>
        </p:spPr>
      </p:pic>
      <p:sp>
        <p:nvSpPr>
          <p:cNvPr id="20"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427111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5328">
          <p15:clr>
            <a:srgbClr val="FBAE40"/>
          </p15:clr>
        </p15:guide>
        <p15:guide id="2" orient="horz" pos="432">
          <p15:clr>
            <a:srgbClr val="FBAE40"/>
          </p15:clr>
        </p15:guide>
        <p15:guide id="3" orient="horz" pos="2208">
          <p15:clr>
            <a:srgbClr val="FBAE40"/>
          </p15:clr>
        </p15:guide>
        <p15:guide id="4" orient="horz" pos="3600">
          <p15:clr>
            <a:srgbClr val="FBAE40"/>
          </p15:clr>
        </p15:guide>
        <p15:guide id="5" orient="horz" pos="2784">
          <p15:clr>
            <a:srgbClr val="FBAE40"/>
          </p15:clr>
        </p15:guide>
        <p15:guide id="6" pos="43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12700" y="-26611"/>
            <a:ext cx="9134475" cy="3524250"/>
          </a:xfrm>
          <a:prstGeom prst="rect">
            <a:avLst/>
          </a:prstGeom>
          <a:noFill/>
          <a:ln>
            <a:noFill/>
          </a:ln>
        </p:spPr>
      </p:pic>
      <p:sp>
        <p:nvSpPr>
          <p:cNvPr id="10" name="Rectangle 9"/>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4512" y="152400"/>
            <a:ext cx="500881" cy="45720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2313" y="152400"/>
            <a:ext cx="457200" cy="457200"/>
          </a:xfrm>
          <a:prstGeom prst="rect">
            <a:avLst/>
          </a:prstGeom>
        </p:spPr>
      </p:pic>
      <p:sp>
        <p:nvSpPr>
          <p:cNvPr id="13" name="Title 1"/>
          <p:cNvSpPr>
            <a:spLocks noGrp="1"/>
          </p:cNvSpPr>
          <p:nvPr>
            <p:ph type="title" hasCustomPrompt="1"/>
          </p:nvPr>
        </p:nvSpPr>
        <p:spPr>
          <a:xfrm>
            <a:off x="685801" y="4419600"/>
            <a:ext cx="7772400" cy="1295400"/>
          </a:xfrm>
        </p:spPr>
        <p:txBody>
          <a:bodyPr anchor="t"/>
          <a:lstStyle>
            <a:lvl1pPr algn="l">
              <a:defRPr sz="4000" b="1" cap="all">
                <a:solidFill>
                  <a:schemeClr val="tx1"/>
                </a:solidFill>
              </a:defRPr>
            </a:lvl1pPr>
          </a:lstStyle>
          <a:p>
            <a:r>
              <a:rPr lang="en-US" dirty="0"/>
              <a:t>Slideshow Title</a:t>
            </a:r>
          </a:p>
        </p:txBody>
      </p:sp>
      <p:sp>
        <p:nvSpPr>
          <p:cNvPr id="14" name="Text Placeholder 2"/>
          <p:cNvSpPr>
            <a:spLocks noGrp="1"/>
          </p:cNvSpPr>
          <p:nvPr>
            <p:ph type="body" idx="1" hasCustomPrompt="1"/>
          </p:nvPr>
        </p:nvSpPr>
        <p:spPr>
          <a:xfrm>
            <a:off x="685801"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5"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11993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208">
          <p15:clr>
            <a:srgbClr val="FBAE40"/>
          </p15:clr>
        </p15:guide>
        <p15:guide id="2" orient="horz" pos="3600">
          <p15:clr>
            <a:srgbClr val="FBAE40"/>
          </p15:clr>
        </p15:guide>
        <p15:guide id="3" orient="horz" pos="2784">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Option 2">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685801" y="2356684"/>
            <a:ext cx="7772400" cy="1148516"/>
          </a:xfrm>
        </p:spPr>
        <p:txBody>
          <a:bodyPr anchor="t">
            <a:normAutofit/>
          </a:bodyPr>
          <a:lstStyle>
            <a:lvl1pPr algn="l">
              <a:defRPr sz="3200" b="1" cap="all"/>
            </a:lvl1pPr>
          </a:lstStyle>
          <a:p>
            <a:r>
              <a:rPr lang="en-US" dirty="0"/>
              <a:t>Slideshow Title</a:t>
            </a:r>
          </a:p>
        </p:txBody>
      </p:sp>
      <p:sp>
        <p:nvSpPr>
          <p:cNvPr id="3" name="Text Placeholder 2"/>
          <p:cNvSpPr>
            <a:spLocks noGrp="1"/>
          </p:cNvSpPr>
          <p:nvPr>
            <p:ph type="body" idx="1" hasCustomPrompt="1"/>
          </p:nvPr>
        </p:nvSpPr>
        <p:spPr>
          <a:xfrm>
            <a:off x="685801" y="3521770"/>
            <a:ext cx="7772400" cy="440630"/>
          </a:xfrm>
        </p:spPr>
        <p:txBody>
          <a:bodyPr anchor="b">
            <a:no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chemeClr val="tx2"/>
                </a:solidFill>
              </a:rPr>
              <a:t>2017 COASTAL MASTER PLAN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pic>
        <p:nvPicPr>
          <p:cNvPr id="13"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3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
        <p:nvSpPr>
          <p:cNvPr id="15" name="Title 5"/>
          <p:cNvSpPr txBox="1">
            <a:spLocks/>
          </p:cNvSpPr>
          <p:nvPr userDrawn="1"/>
        </p:nvSpPr>
        <p:spPr>
          <a:xfrm>
            <a:off x="685800" y="1747084"/>
            <a:ext cx="7772400" cy="6151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cap="all" baseline="0">
                <a:solidFill>
                  <a:schemeClr val="tx1"/>
                </a:solidFill>
                <a:latin typeface="+mj-lt"/>
                <a:ea typeface="+mj-ea"/>
                <a:cs typeface="+mj-cs"/>
              </a:defRPr>
            </a:lvl1pPr>
          </a:lstStyle>
          <a:p>
            <a:r>
              <a:rPr lang="en-US" sz="4000" b="1" dirty="0">
                <a:solidFill>
                  <a:schemeClr val="accent2">
                    <a:lumMod val="75000"/>
                  </a:schemeClr>
                </a:solidFill>
              </a:rPr>
              <a:t>2017 Coastal Master Plan</a:t>
            </a:r>
            <a:endParaRPr lang="en-US" sz="4000" b="1" dirty="0"/>
          </a:p>
        </p:txBody>
      </p:sp>
    </p:spTree>
    <p:extLst>
      <p:ext uri="{BB962C8B-B14F-4D97-AF65-F5344CB8AC3E}">
        <p14:creationId xmlns:p14="http://schemas.microsoft.com/office/powerpoint/2010/main" val="116853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488">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2"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1" y="2133600"/>
            <a:ext cx="7772400" cy="1371600"/>
          </a:xfrm>
        </p:spPr>
        <p:txBody>
          <a:bodyPr anchor="t">
            <a:normAutofit/>
          </a:bodyPr>
          <a:lstStyle>
            <a:lvl1pPr algn="l">
              <a:defRPr sz="3600" b="1" cap="all"/>
            </a:lvl1pPr>
          </a:lstStyle>
          <a:p>
            <a:r>
              <a:rPr lang="en-US" dirty="0"/>
              <a:t>Slideshow Title</a:t>
            </a:r>
          </a:p>
        </p:txBody>
      </p:sp>
      <p:sp>
        <p:nvSpPr>
          <p:cNvPr id="3" name="Text Placeholder 2"/>
          <p:cNvSpPr>
            <a:spLocks noGrp="1"/>
          </p:cNvSpPr>
          <p:nvPr>
            <p:ph type="body" idx="1" hasCustomPrompt="1"/>
          </p:nvPr>
        </p:nvSpPr>
        <p:spPr>
          <a:xfrm>
            <a:off x="685801" y="3521770"/>
            <a:ext cx="7772400" cy="440630"/>
          </a:xfrm>
        </p:spPr>
        <p:txBody>
          <a:bodyPr anchor="b">
            <a:no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2313" y="152400"/>
            <a:ext cx="457200" cy="457200"/>
          </a:xfrm>
          <a:prstGeom prst="rect">
            <a:avLst/>
          </a:prstGeom>
        </p:spPr>
      </p:pic>
      <p:sp>
        <p:nvSpPr>
          <p:cNvPr id="10" name="Rectangle 9"/>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3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284613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44">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Option 2">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685801" y="2356684"/>
            <a:ext cx="7772400" cy="1148516"/>
          </a:xfrm>
        </p:spPr>
        <p:txBody>
          <a:bodyPr anchor="t">
            <a:normAutofit/>
          </a:bodyPr>
          <a:lstStyle>
            <a:lvl1pPr algn="l">
              <a:defRPr sz="3200" b="1" cap="all"/>
            </a:lvl1pPr>
          </a:lstStyle>
          <a:p>
            <a:r>
              <a:rPr lang="en-US" dirty="0"/>
              <a:t>Slideshow Title</a:t>
            </a:r>
          </a:p>
        </p:txBody>
      </p:sp>
      <p:sp>
        <p:nvSpPr>
          <p:cNvPr id="3" name="Text Placeholder 2"/>
          <p:cNvSpPr>
            <a:spLocks noGrp="1"/>
          </p:cNvSpPr>
          <p:nvPr>
            <p:ph type="body" idx="1" hasCustomPrompt="1"/>
          </p:nvPr>
        </p:nvSpPr>
        <p:spPr>
          <a:xfrm>
            <a:off x="685801" y="3521770"/>
            <a:ext cx="7772400" cy="440630"/>
          </a:xfrm>
        </p:spPr>
        <p:txBody>
          <a:bodyPr anchor="b">
            <a:no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313" y="152400"/>
            <a:ext cx="457200" cy="457200"/>
          </a:xfrm>
          <a:prstGeom prst="rect">
            <a:avLst/>
          </a:prstGeom>
        </p:spPr>
      </p:pic>
      <p:pic>
        <p:nvPicPr>
          <p:cNvPr id="13"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3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
        <p:nvSpPr>
          <p:cNvPr id="15" name="Title 5"/>
          <p:cNvSpPr txBox="1">
            <a:spLocks/>
          </p:cNvSpPr>
          <p:nvPr userDrawn="1"/>
        </p:nvSpPr>
        <p:spPr>
          <a:xfrm>
            <a:off x="685800" y="1747084"/>
            <a:ext cx="7772400" cy="6151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cap="all" baseline="0">
                <a:solidFill>
                  <a:schemeClr val="tx1"/>
                </a:solidFill>
                <a:latin typeface="+mj-lt"/>
                <a:ea typeface="+mj-ea"/>
                <a:cs typeface="+mj-cs"/>
              </a:defRPr>
            </a:lvl1pPr>
          </a:lstStyle>
          <a:p>
            <a:r>
              <a:rPr lang="en-US" sz="4000" dirty="0">
                <a:solidFill>
                  <a:srgbClr val="5FC6C5">
                    <a:lumMod val="75000"/>
                  </a:srgbClr>
                </a:solidFill>
              </a:rPr>
              <a:t>2017 Coastal Master Plan</a:t>
            </a:r>
            <a:endParaRPr lang="en-US" sz="4000" dirty="0">
              <a:solidFill>
                <a:srgbClr val="5A5A5B"/>
              </a:solidFill>
            </a:endParaRPr>
          </a:p>
        </p:txBody>
      </p:sp>
    </p:spTree>
    <p:extLst>
      <p:ext uri="{BB962C8B-B14F-4D97-AF65-F5344CB8AC3E}">
        <p14:creationId xmlns:p14="http://schemas.microsoft.com/office/powerpoint/2010/main" val="376693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488">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Section Title Solid Color">
    <p:spTree>
      <p:nvGrpSpPr>
        <p:cNvPr id="1" name=""/>
        <p:cNvGrpSpPr/>
        <p:nvPr/>
      </p:nvGrpSpPr>
      <p:grpSpPr>
        <a:xfrm>
          <a:off x="0" y="0"/>
          <a:ext cx="0" cy="0"/>
          <a:chOff x="0" y="0"/>
          <a:chExt cx="0" cy="0"/>
        </a:xfrm>
      </p:grpSpPr>
      <p:sp>
        <p:nvSpPr>
          <p:cNvPr id="7" name="Rectangle 6"/>
          <p:cNvSpPr/>
          <p:nvPr userDrawn="1"/>
        </p:nvSpPr>
        <p:spPr>
          <a:xfrm>
            <a:off x="0" y="-1"/>
            <a:ext cx="9144000" cy="47244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6"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80080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432">
          <p15:clr>
            <a:srgbClr val="FBAE40"/>
          </p15:clr>
        </p15:guide>
        <p15:guide id="2" pos="5328">
          <p15:clr>
            <a:srgbClr val="FBAE40"/>
          </p15:clr>
        </p15:guide>
        <p15:guide id="3" orient="horz" pos="2976">
          <p15:clr>
            <a:srgbClr val="FBAE40"/>
          </p15:clr>
        </p15:guide>
        <p15:guide id="4" orient="horz" pos="3168">
          <p15:clr>
            <a:srgbClr val="FBAE40"/>
          </p15:clr>
        </p15:guide>
        <p15:guide id="5" orient="horz" pos="3600">
          <p15:clr>
            <a:srgbClr val="FBAE40"/>
          </p15:clr>
        </p15:guide>
        <p15:guide id="6" orient="horz" pos="20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Generic">
    <p:spTree>
      <p:nvGrpSpPr>
        <p:cNvPr id="1" name=""/>
        <p:cNvGrpSpPr/>
        <p:nvPr/>
      </p:nvGrpSpPr>
      <p:grpSpPr>
        <a:xfrm>
          <a:off x="0" y="0"/>
          <a:ext cx="0" cy="0"/>
          <a:chOff x="0" y="0"/>
          <a:chExt cx="0" cy="0"/>
        </a:xfrm>
      </p:grpSpPr>
      <p:sp>
        <p:nvSpPr>
          <p:cNvPr id="23" name="Picture Placeholder 2"/>
          <p:cNvSpPr>
            <a:spLocks noGrp="1"/>
          </p:cNvSpPr>
          <p:nvPr>
            <p:ph type="pic" idx="10"/>
          </p:nvPr>
        </p:nvSpPr>
        <p:spPr>
          <a:xfrm>
            <a:off x="0" y="0"/>
            <a:ext cx="9144000" cy="4724401"/>
          </a:xfrm>
          <a:solidFill>
            <a:schemeClr val="accent3">
              <a:lumMod val="75000"/>
            </a:schemeClr>
          </a:solidFill>
        </p:spPr>
        <p:txBody>
          <a:bodyPr/>
          <a:lstStyle>
            <a:lvl1pPr marL="0" indent="0">
              <a:buNone/>
              <a:defRPr sz="3200">
                <a:solidFill>
                  <a:schemeClr val="tx1">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9"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20"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21"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22"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2510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Option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4724402"/>
          </a:xfrm>
          <a:prstGeom prst="rect">
            <a:avLst/>
          </a:prstGeom>
        </p:spPr>
      </p:pic>
      <p:sp>
        <p:nvSpPr>
          <p:cNvPr id="16"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7"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48297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pos="432">
          <p15:clr>
            <a:srgbClr val="FBAE40"/>
          </p15:clr>
        </p15:guide>
        <p15:guide id="3" pos="5328">
          <p15:clr>
            <a:srgbClr val="FBAE40"/>
          </p15:clr>
        </p15:guide>
        <p15:guide id="4" orient="horz" pos="3168">
          <p15:clr>
            <a:srgbClr val="FBAE40"/>
          </p15:clr>
        </p15:guide>
        <p15:guide id="5" orient="horz" pos="2064">
          <p15:clr>
            <a:srgbClr val="FBAE40"/>
          </p15:clr>
        </p15:guide>
        <p15:guide id="6" orient="horz" pos="360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Option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4724402"/>
          </a:xfrm>
          <a:prstGeom prst="rect">
            <a:avLst/>
          </a:prstGeom>
          <a:noFill/>
          <a:ln>
            <a:noFill/>
          </a:ln>
        </p:spPr>
      </p:pic>
      <p:sp>
        <p:nvSpPr>
          <p:cNvPr id="15"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6"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56084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Option 3">
    <p:spTree>
      <p:nvGrpSpPr>
        <p:cNvPr id="1" name=""/>
        <p:cNvGrpSpPr/>
        <p:nvPr/>
      </p:nvGrpSpPr>
      <p:grpSpPr>
        <a:xfrm>
          <a:off x="0" y="0"/>
          <a:ext cx="0" cy="0"/>
          <a:chOff x="0" y="0"/>
          <a:chExt cx="0" cy="0"/>
        </a:xfrm>
      </p:grpSpPr>
      <p:pic>
        <p:nvPicPr>
          <p:cNvPr id="3" name="Picture 2" descr="Seabrook Sector Gate Complex.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4724400"/>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7651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Option 4">
    <p:spTree>
      <p:nvGrpSpPr>
        <p:cNvPr id="1" name=""/>
        <p:cNvGrpSpPr/>
        <p:nvPr/>
      </p:nvGrpSpPr>
      <p:grpSpPr>
        <a:xfrm>
          <a:off x="0" y="0"/>
          <a:ext cx="0" cy="0"/>
          <a:chOff x="0" y="0"/>
          <a:chExt cx="0" cy="0"/>
        </a:xfrm>
      </p:grpSpPr>
      <p:pic>
        <p:nvPicPr>
          <p:cNvPr id="3" name="Picture 2" descr="Franklin Floodgate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4724401"/>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61152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7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Option 5">
    <p:spTree>
      <p:nvGrpSpPr>
        <p:cNvPr id="1" name=""/>
        <p:cNvGrpSpPr/>
        <p:nvPr/>
      </p:nvGrpSpPr>
      <p:grpSpPr>
        <a:xfrm>
          <a:off x="0" y="0"/>
          <a:ext cx="0" cy="0"/>
          <a:chOff x="0" y="0"/>
          <a:chExt cx="0" cy="0"/>
        </a:xfrm>
      </p:grpSpPr>
      <p:pic>
        <p:nvPicPr>
          <p:cNvPr id="3" name="Picture 2" descr="Cameron Shoreline Restore2.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1000" contrast="40000"/>
                    </a14:imgEffect>
                  </a14:imgLayer>
                </a14:imgProps>
              </a:ext>
              <a:ext uri="{28A0092B-C50C-407E-A947-70E740481C1C}">
                <a14:useLocalDpi xmlns:a14="http://schemas.microsoft.com/office/drawing/2010/main"/>
              </a:ext>
            </a:extLst>
          </a:blip>
          <a:srcRect/>
          <a:stretch/>
        </p:blipFill>
        <p:spPr>
          <a:xfrm>
            <a:off x="0" y="0"/>
            <a:ext cx="9149899" cy="4727448"/>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37778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Option 6">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92" t="28786" r="-92" b="2326"/>
          <a:stretch/>
        </p:blipFill>
        <p:spPr>
          <a:xfrm>
            <a:off x="0" y="-4414"/>
            <a:ext cx="9152408" cy="4728815"/>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09485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3168">
          <p15:clr>
            <a:srgbClr val="FBAE40"/>
          </p15:clr>
        </p15:guide>
        <p15:guide id="3" orient="horz" pos="2064">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Title Solid Color">
    <p:spTree>
      <p:nvGrpSpPr>
        <p:cNvPr id="1" name=""/>
        <p:cNvGrpSpPr/>
        <p:nvPr/>
      </p:nvGrpSpPr>
      <p:grpSpPr>
        <a:xfrm>
          <a:off x="0" y="0"/>
          <a:ext cx="0" cy="0"/>
          <a:chOff x="0" y="0"/>
          <a:chExt cx="0" cy="0"/>
        </a:xfrm>
      </p:grpSpPr>
      <p:sp>
        <p:nvSpPr>
          <p:cNvPr id="7" name="Rectangle 6"/>
          <p:cNvSpPr/>
          <p:nvPr userDrawn="1"/>
        </p:nvSpPr>
        <p:spPr>
          <a:xfrm>
            <a:off x="0" y="-1"/>
            <a:ext cx="9144000" cy="47244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6"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52680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432">
          <p15:clr>
            <a:srgbClr val="FBAE40"/>
          </p15:clr>
        </p15:guide>
        <p15:guide id="2" pos="5328">
          <p15:clr>
            <a:srgbClr val="FBAE40"/>
          </p15:clr>
        </p15:guide>
        <p15:guide id="3" orient="horz" pos="2976">
          <p15:clr>
            <a:srgbClr val="FBAE40"/>
          </p15:clr>
        </p15:guide>
        <p15:guide id="4" orient="horz" pos="3168">
          <p15:clr>
            <a:srgbClr val="FBAE40"/>
          </p15:clr>
        </p15:guide>
        <p15:guide id="5" orient="horz" pos="3600">
          <p15:clr>
            <a:srgbClr val="FBAE40"/>
          </p15:clr>
        </p15:guide>
        <p15:guide id="6" orient="horz" pos="206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Generic 1">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304800"/>
            <a:ext cx="8229600" cy="1066800"/>
          </a:xfrm>
        </p:spPr>
        <p:txBody>
          <a:bodyPr/>
          <a:lstStyle/>
          <a:p>
            <a:r>
              <a:rPr lang="en-US" dirty="0"/>
              <a:t>CLICK TO EDIT MASTER TITLE STYLE</a:t>
            </a:r>
          </a:p>
        </p:txBody>
      </p:sp>
      <p:sp>
        <p:nvSpPr>
          <p:cNvPr id="16" name="Content Placeholder 5"/>
          <p:cNvSpPr>
            <a:spLocks noGrp="1"/>
          </p:cNvSpPr>
          <p:nvPr>
            <p:ph sz="quarter" idx="13"/>
          </p:nvPr>
        </p:nvSpPr>
        <p:spPr>
          <a:xfrm>
            <a:off x="457200" y="1600200"/>
            <a:ext cx="8229600" cy="4572000"/>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7"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69720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2" pos="288">
          <p15:clr>
            <a:srgbClr val="FBAE40"/>
          </p15:clr>
        </p15:guide>
        <p15:guide id="3" pos="5472">
          <p15:clr>
            <a:srgbClr val="FBAE40"/>
          </p15:clr>
        </p15:guide>
        <p15:guide id="4" orient="horz" pos="3888">
          <p15:clr>
            <a:srgbClr val="FBAE40"/>
          </p15:clr>
        </p15:guide>
        <p15:guide id="6" orient="horz" pos="100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979" b="40347"/>
          <a:stretch/>
        </p:blipFill>
        <p:spPr bwMode="auto">
          <a:xfrm>
            <a:off x="0" y="4419600"/>
            <a:ext cx="9144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defTabSz="457200"/>
            <a:fld id="{0580405D-A643-224E-BD86-D482C39E2277}" type="slidenum">
              <a:rPr lang="en-US" smtClean="0"/>
              <a:pPr defTabSz="457200"/>
              <a:t>‹#›</a:t>
            </a:fld>
            <a:endParaRPr lang="en-US" dirty="0"/>
          </a:p>
        </p:txBody>
      </p:sp>
      <p:sp>
        <p:nvSpPr>
          <p:cNvPr id="4" name="Footer Placeholder 3"/>
          <p:cNvSpPr>
            <a:spLocks noGrp="1"/>
          </p:cNvSpPr>
          <p:nvPr>
            <p:ph type="ftr" sz="quarter" idx="11"/>
          </p:nvPr>
        </p:nvSpPr>
        <p:spPr/>
        <p:txBody>
          <a:bodyPr/>
          <a:lstStyle/>
          <a:p>
            <a:pPr defTabSz="457200"/>
            <a:r>
              <a:rPr lang="en-US" dirty="0"/>
              <a:t>2017 Coastal Master Plan</a:t>
            </a:r>
          </a:p>
        </p:txBody>
      </p:sp>
      <p:sp>
        <p:nvSpPr>
          <p:cNvPr id="7" name="Content Placeholder 5"/>
          <p:cNvSpPr>
            <a:spLocks noGrp="1"/>
          </p:cNvSpPr>
          <p:nvPr>
            <p:ph sz="quarter" idx="13"/>
          </p:nvPr>
        </p:nvSpPr>
        <p:spPr>
          <a:xfrm>
            <a:off x="457200" y="16002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22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Generic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3"/>
          </p:nvPr>
        </p:nvSpPr>
        <p:spPr>
          <a:xfrm>
            <a:off x="457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4"/>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1"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08866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832">
          <p15:clr>
            <a:srgbClr val="FBAE40"/>
          </p15:clr>
        </p15:guide>
        <p15:guide id="2" pos="292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1">
    <p:spTree>
      <p:nvGrpSpPr>
        <p:cNvPr id="1" name=""/>
        <p:cNvGrpSpPr/>
        <p:nvPr/>
      </p:nvGrpSpPr>
      <p:grpSpPr>
        <a:xfrm>
          <a:off x="0" y="0"/>
          <a:ext cx="0" cy="0"/>
          <a:chOff x="0" y="0"/>
          <a:chExt cx="0" cy="0"/>
        </a:xfrm>
      </p:grpSpPr>
      <p:pic>
        <p:nvPicPr>
          <p:cNvPr id="3" name="Picture 2" descr="Scofield Island Restoration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4648200" y="0"/>
            <a:ext cx="4495800" cy="6172200"/>
          </a:xfrm>
          <a:prstGeom prst="rect">
            <a:avLst/>
          </a:prstGeom>
        </p:spPr>
      </p:pic>
      <p:sp>
        <p:nvSpPr>
          <p:cNvPr id="2" name="Title 1"/>
          <p:cNvSpPr>
            <a:spLocks noGrp="1"/>
          </p:cNvSpPr>
          <p:nvPr>
            <p:ph type="title" hasCustomPrompt="1"/>
          </p:nvPr>
        </p:nvSpPr>
        <p:spPr>
          <a:xfrm>
            <a:off x="457200" y="304800"/>
            <a:ext cx="4038600" cy="1066800"/>
          </a:xfrm>
        </p:spPr>
        <p:txBody>
          <a:bodyPr>
            <a:noAutofit/>
          </a:bodyPr>
          <a:lstStyle>
            <a:lvl1pPr>
              <a:defRPr sz="2800"/>
            </a:lvl1pPr>
          </a:lstStyle>
          <a:p>
            <a:r>
              <a:rPr lang="en-US" dirty="0"/>
              <a:t>CLICK TO EDIT MASTER TITLE STYLE</a:t>
            </a:r>
          </a:p>
        </p:txBody>
      </p:sp>
      <p:sp>
        <p:nvSpPr>
          <p:cNvPr id="5" name="Content Placeholder 4"/>
          <p:cNvSpPr>
            <a:spLocks noGrp="1"/>
          </p:cNvSpPr>
          <p:nvPr>
            <p:ph sz="quarter" idx="13"/>
          </p:nvPr>
        </p:nvSpPr>
        <p:spPr>
          <a:xfrm>
            <a:off x="457200" y="1600200"/>
            <a:ext cx="40386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45492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832">
          <p15:clr>
            <a:srgbClr val="FBAE40"/>
          </p15:clr>
        </p15:guide>
        <p15:guide id="2" pos="292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57200" y="1600200"/>
            <a:ext cx="4038600" cy="45720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4969" t="10086" r="15817"/>
          <a:stretch/>
        </p:blipFill>
        <p:spPr>
          <a:xfrm>
            <a:off x="4659086" y="0"/>
            <a:ext cx="4504208" cy="6172200"/>
          </a:xfrm>
          <a:prstGeom prst="rect">
            <a:avLst/>
          </a:prstGeom>
        </p:spPr>
      </p:pic>
    </p:spTree>
    <p:extLst>
      <p:ext uri="{BB962C8B-B14F-4D97-AF65-F5344CB8AC3E}">
        <p14:creationId xmlns:p14="http://schemas.microsoft.com/office/powerpoint/2010/main" val="393707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832">
          <p15:clr>
            <a:srgbClr val="FBAE40"/>
          </p15:clr>
        </p15:guide>
        <p15:guide id="2" pos="292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4969" t="10086" r="15817"/>
          <a:stretch/>
        </p:blipFill>
        <p:spPr>
          <a:xfrm>
            <a:off x="0" y="0"/>
            <a:ext cx="4504208" cy="6172200"/>
          </a:xfrm>
          <a:prstGeom prst="rect">
            <a:avLst/>
          </a:prstGeom>
        </p:spPr>
      </p:pic>
    </p:spTree>
    <p:extLst>
      <p:ext uri="{BB962C8B-B14F-4D97-AF65-F5344CB8AC3E}">
        <p14:creationId xmlns:p14="http://schemas.microsoft.com/office/powerpoint/2010/main" val="382301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928">
          <p15:clr>
            <a:srgbClr val="FBAE40"/>
          </p15:clr>
        </p15:guide>
        <p15:guide id="2" pos="283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4">
    <p:spTree>
      <p:nvGrpSpPr>
        <p:cNvPr id="1" name=""/>
        <p:cNvGrpSpPr/>
        <p:nvPr/>
      </p:nvGrpSpPr>
      <p:grpSpPr>
        <a:xfrm>
          <a:off x="0" y="0"/>
          <a:ext cx="0" cy="0"/>
          <a:chOff x="0" y="0"/>
          <a:chExt cx="0" cy="0"/>
        </a:xfrm>
      </p:grpSpPr>
      <p:pic>
        <p:nvPicPr>
          <p:cNvPr id="3" name="Picture 2" descr="Lake Borgne Surge Barrier.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7000" contrast="35000"/>
                    </a14:imgEffect>
                  </a14:imgLayer>
                </a14:imgProps>
              </a:ext>
              <a:ext uri="{28A0092B-C50C-407E-A947-70E740481C1C}">
                <a14:useLocalDpi xmlns:a14="http://schemas.microsoft.com/office/drawing/2010/main"/>
              </a:ext>
            </a:extLst>
          </a:blip>
          <a:srcRect/>
          <a:stretch/>
        </p:blipFill>
        <p:spPr>
          <a:xfrm>
            <a:off x="0" y="0"/>
            <a:ext cx="4495800" cy="6172200"/>
          </a:xfrm>
          <a:prstGeom prst="rect">
            <a:avLst/>
          </a:prstGeom>
        </p:spPr>
      </p:pic>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4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928">
          <p15:clr>
            <a:srgbClr val="FBAE40"/>
          </p15:clr>
        </p15:guide>
        <p15:guide id="2" pos="283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Picture Placeholder 8"/>
          <p:cNvSpPr>
            <a:spLocks noGrp="1"/>
          </p:cNvSpPr>
          <p:nvPr>
            <p:ph type="pic" sz="quarter" idx="13"/>
          </p:nvPr>
        </p:nvSpPr>
        <p:spPr>
          <a:xfrm>
            <a:off x="4648200" y="-2"/>
            <a:ext cx="4495800" cy="6172201"/>
          </a:xfrm>
          <a:solidFill>
            <a:schemeClr val="accent3">
              <a:lumMod val="75000"/>
            </a:schemeClr>
          </a:solidFill>
        </p:spPr>
        <p:txBody>
          <a:bodyPr/>
          <a:lstStyle>
            <a:lvl1pPr>
              <a:defRPr>
                <a:solidFill>
                  <a:schemeClr val="tx1">
                    <a:lumMod val="20000"/>
                    <a:lumOff val="80000"/>
                  </a:schemeClr>
                </a:solidFill>
              </a:defRPr>
            </a:lvl1pPr>
          </a:lstStyle>
          <a:p>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5" name="Content Placeholder 4"/>
          <p:cNvSpPr>
            <a:spLocks noGrp="1"/>
          </p:cNvSpPr>
          <p:nvPr>
            <p:ph sz="quarter" idx="14"/>
          </p:nvPr>
        </p:nvSpPr>
        <p:spPr>
          <a:xfrm>
            <a:off x="457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53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832">
          <p15:clr>
            <a:srgbClr val="FBAE40"/>
          </p15:clr>
        </p15:guide>
        <p15:guide id="2" pos="292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Picture Placeholder 8"/>
          <p:cNvSpPr>
            <a:spLocks noGrp="1"/>
          </p:cNvSpPr>
          <p:nvPr>
            <p:ph type="pic" sz="quarter" idx="13"/>
          </p:nvPr>
        </p:nvSpPr>
        <p:spPr>
          <a:xfrm>
            <a:off x="0" y="-2"/>
            <a:ext cx="4495800" cy="6172201"/>
          </a:xfrm>
          <a:solidFill>
            <a:schemeClr val="accent3">
              <a:lumMod val="75000"/>
            </a:schemeClr>
          </a:solidFill>
        </p:spPr>
        <p:txBody>
          <a:bodyPr/>
          <a:lstStyle>
            <a:lvl1pPr>
              <a:defRPr>
                <a:solidFill>
                  <a:schemeClr val="tx1">
                    <a:lumMod val="20000"/>
                    <a:lumOff val="80000"/>
                  </a:schemeClr>
                </a:solidFill>
              </a:defRPr>
            </a:lvl1pPr>
          </a:lstStyle>
          <a:p>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5" name="Content Placeholder 4"/>
          <p:cNvSpPr>
            <a:spLocks noGrp="1"/>
          </p:cNvSpPr>
          <p:nvPr>
            <p:ph sz="quarter" idx="14"/>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797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928">
          <p15:clr>
            <a:srgbClr val="FBAE40"/>
          </p15:clr>
        </p15:guide>
        <p15:guide id="2" pos="283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a:xfrm>
            <a:off x="457200" y="6356350"/>
            <a:ext cx="7315200" cy="365125"/>
          </a:xfrm>
        </p:spPr>
        <p:txBody>
          <a:bodyPr/>
          <a:lstStyle/>
          <a:p>
            <a:r>
              <a:rPr lang="en-US" dirty="0"/>
              <a:t>2017 Coastal Master Plan</a:t>
            </a:r>
          </a:p>
        </p:txBody>
      </p:sp>
      <p:sp>
        <p:nvSpPr>
          <p:cNvPr id="5" name="Text Placeholder 3"/>
          <p:cNvSpPr>
            <a:spLocks noGrp="1"/>
          </p:cNvSpPr>
          <p:nvPr>
            <p:ph type="body" sz="quarter" idx="12"/>
          </p:nvPr>
        </p:nvSpPr>
        <p:spPr>
          <a:xfrm>
            <a:off x="457200" y="5257800"/>
            <a:ext cx="8229600" cy="914399"/>
          </a:xfrm>
        </p:spPr>
        <p:txBody>
          <a:bodyPr/>
          <a:lstStyle/>
          <a:p>
            <a:pPr lvl="0"/>
            <a:r>
              <a:rPr lang="en-US"/>
              <a:t>Click to edit Master text styles</a:t>
            </a:r>
          </a:p>
        </p:txBody>
      </p:sp>
      <p:sp>
        <p:nvSpPr>
          <p:cNvPr id="6" name="Picture Placeholder 4"/>
          <p:cNvSpPr>
            <a:spLocks noGrp="1"/>
          </p:cNvSpPr>
          <p:nvPr>
            <p:ph type="pic" sz="quarter" idx="13"/>
          </p:nvPr>
        </p:nvSpPr>
        <p:spPr>
          <a:xfrm>
            <a:off x="0" y="1600200"/>
            <a:ext cx="9144000" cy="3502025"/>
          </a:xfrm>
          <a:solidFill>
            <a:schemeClr val="accent3">
              <a:lumMod val="75000"/>
            </a:schemeClr>
          </a:solidFill>
        </p:spPr>
      </p:sp>
    </p:spTree>
    <p:extLst>
      <p:ext uri="{BB962C8B-B14F-4D97-AF65-F5344CB8AC3E}">
        <p14:creationId xmlns:p14="http://schemas.microsoft.com/office/powerpoint/2010/main" val="300599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3216">
          <p15:clr>
            <a:srgbClr val="FBAE40"/>
          </p15:clr>
        </p15:guide>
        <p15:guide id="2" orient="horz" pos="33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Generic">
    <p:spTree>
      <p:nvGrpSpPr>
        <p:cNvPr id="1" name=""/>
        <p:cNvGrpSpPr/>
        <p:nvPr/>
      </p:nvGrpSpPr>
      <p:grpSpPr>
        <a:xfrm>
          <a:off x="0" y="0"/>
          <a:ext cx="0" cy="0"/>
          <a:chOff x="0" y="0"/>
          <a:chExt cx="0" cy="0"/>
        </a:xfrm>
      </p:grpSpPr>
      <p:sp>
        <p:nvSpPr>
          <p:cNvPr id="23" name="Picture Placeholder 2"/>
          <p:cNvSpPr>
            <a:spLocks noGrp="1"/>
          </p:cNvSpPr>
          <p:nvPr>
            <p:ph type="pic" idx="10"/>
          </p:nvPr>
        </p:nvSpPr>
        <p:spPr>
          <a:xfrm>
            <a:off x="0" y="0"/>
            <a:ext cx="9144000" cy="4724401"/>
          </a:xfrm>
          <a:solidFill>
            <a:schemeClr val="accent3">
              <a:lumMod val="75000"/>
            </a:schemeClr>
          </a:solidFill>
        </p:spPr>
        <p:txBody>
          <a:bodyPr/>
          <a:lstStyle>
            <a:lvl1pPr marL="0" indent="0">
              <a:buNone/>
              <a:defRPr sz="3200">
                <a:solidFill>
                  <a:schemeClr val="tx1">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9"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20"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21"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22"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13301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2017 Coastal Master Plan</a:t>
            </a:r>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53481"/>
            <a:ext cx="9144000" cy="3551919"/>
          </a:xfrm>
          <a:prstGeom prst="rect">
            <a:avLst/>
          </a:prstGeom>
        </p:spPr>
      </p:pic>
      <p:sp>
        <p:nvSpPr>
          <p:cNvPr id="9" name="Text Placeholder 3"/>
          <p:cNvSpPr>
            <a:spLocks noGrp="1"/>
          </p:cNvSpPr>
          <p:nvPr>
            <p:ph type="body" sz="quarter" idx="12"/>
          </p:nvPr>
        </p:nvSpPr>
        <p:spPr>
          <a:xfrm>
            <a:off x="457200" y="5257800"/>
            <a:ext cx="8229600" cy="914399"/>
          </a:xfrm>
        </p:spPr>
        <p:txBody>
          <a:bodyPr/>
          <a:lstStyle/>
          <a:p>
            <a:pPr lvl="0"/>
            <a:r>
              <a:rPr lang="en-US"/>
              <a:t>Click to edit Master text styles</a:t>
            </a:r>
          </a:p>
        </p:txBody>
      </p:sp>
    </p:spTree>
    <p:extLst>
      <p:ext uri="{BB962C8B-B14F-4D97-AF65-F5344CB8AC3E}">
        <p14:creationId xmlns:p14="http://schemas.microsoft.com/office/powerpoint/2010/main" val="36542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3312">
          <p15:clr>
            <a:srgbClr val="FBAE40"/>
          </p15:clr>
        </p15:guide>
        <p15:guide id="2" orient="horz" pos="321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438400"/>
            <a:ext cx="8229600" cy="1143000"/>
          </a:xfrm>
        </p:spPr>
        <p:txBody>
          <a:bodyPr/>
          <a:lstStyle>
            <a:lvl1pPr>
              <a:defRPr>
                <a:solidFill>
                  <a:schemeClr val="tx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0580405D-A643-224E-BD86-D482C39E2277}" type="slidenum">
              <a:rPr lang="en-US" smtClean="0"/>
              <a:pPr/>
              <a:t>‹#›</a:t>
            </a:fld>
            <a:endParaRPr lang="en-US" dirty="0"/>
          </a:p>
        </p:txBody>
      </p:sp>
      <p:sp>
        <p:nvSpPr>
          <p:cNvPr id="6"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35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256">
          <p15:clr>
            <a:srgbClr val="FBAE40"/>
          </p15:clr>
        </p15:guide>
        <p15:guide id="2" orient="horz" pos="153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Full Bleed Image + Title Option 1">
    <p:spTree>
      <p:nvGrpSpPr>
        <p:cNvPr id="1" name=""/>
        <p:cNvGrpSpPr/>
        <p:nvPr/>
      </p:nvGrpSpPr>
      <p:grpSpPr>
        <a:xfrm>
          <a:off x="0" y="0"/>
          <a:ext cx="0" cy="0"/>
          <a:chOff x="0" y="0"/>
          <a:chExt cx="0" cy="0"/>
        </a:xfrm>
      </p:grpSpPr>
      <p:pic>
        <p:nvPicPr>
          <p:cNvPr id="3" name="Picture 2" descr="Orleans Land Bridge 1.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12724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ull Bleed Image + Title Generic">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0" y="-1"/>
            <a:ext cx="9144000" cy="6258821"/>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43607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Full Bleed Image Option 1">
    <p:spTree>
      <p:nvGrpSpPr>
        <p:cNvPr id="1" name=""/>
        <p:cNvGrpSpPr/>
        <p:nvPr/>
      </p:nvGrpSpPr>
      <p:grpSpPr>
        <a:xfrm>
          <a:off x="0" y="0"/>
          <a:ext cx="0" cy="0"/>
          <a:chOff x="0" y="0"/>
          <a:chExt cx="0" cy="0"/>
        </a:xfrm>
      </p:grpSpPr>
      <p:pic>
        <p:nvPicPr>
          <p:cNvPr id="6" name="Picture 5" descr="Biloxi Marsh 2.jpg"/>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154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ull Bleed Image Generic">
    <p:spTree>
      <p:nvGrpSpPr>
        <p:cNvPr id="1" name=""/>
        <p:cNvGrpSpPr/>
        <p:nvPr/>
      </p:nvGrpSpPr>
      <p:grpSpPr>
        <a:xfrm>
          <a:off x="0" y="0"/>
          <a:ext cx="0" cy="0"/>
          <a:chOff x="0" y="0"/>
          <a:chExt cx="0" cy="0"/>
        </a:xfrm>
      </p:grpSpPr>
      <p:sp>
        <p:nvSpPr>
          <p:cNvPr id="6" name="TextBox 5"/>
          <p:cNvSpPr txBox="1"/>
          <p:nvPr userDrawn="1"/>
        </p:nvSpPr>
        <p:spPr>
          <a:xfrm>
            <a:off x="2001212" y="2724727"/>
            <a:ext cx="184666" cy="369332"/>
          </a:xfrm>
          <a:prstGeom prst="rect">
            <a:avLst/>
          </a:prstGeom>
          <a:noFill/>
        </p:spPr>
        <p:txBody>
          <a:bodyPr wrap="none" rtlCol="0">
            <a:spAutoFit/>
          </a:bodyPr>
          <a:lstStyle/>
          <a:p>
            <a:pPr defTabSz="457200"/>
            <a:endParaRPr lang="en-US" dirty="0">
              <a:solidFill>
                <a:srgbClr val="3D3D3D"/>
              </a:solidFill>
            </a:endParaRPr>
          </a:p>
        </p:txBody>
      </p:sp>
      <p:sp>
        <p:nvSpPr>
          <p:cNvPr id="8" name="Picture Placeholder 2"/>
          <p:cNvSpPr>
            <a:spLocks noGrp="1"/>
          </p:cNvSpPr>
          <p:nvPr>
            <p:ph type="pic" idx="10"/>
          </p:nvPr>
        </p:nvSpPr>
        <p:spPr>
          <a:xfrm>
            <a:off x="0" y="0"/>
            <a:ext cx="9144000" cy="6858000"/>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77072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5"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86767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3048000" cy="1295400"/>
          </a:xfrm>
        </p:spPr>
        <p:txBody>
          <a:bodyPr anchor="b">
            <a:noAutofit/>
          </a:bodyPr>
          <a:lstStyle>
            <a:lvl1pPr algn="l">
              <a:defRPr sz="2800" b="1"/>
            </a:lvl1pPr>
          </a:lstStyle>
          <a:p>
            <a:r>
              <a:rPr lang="en-US" dirty="0"/>
              <a:t>CLICK TO EDIT MASTER TITLE STYLE</a:t>
            </a:r>
          </a:p>
        </p:txBody>
      </p:sp>
      <p:sp>
        <p:nvSpPr>
          <p:cNvPr id="4" name="Text Placeholder 3"/>
          <p:cNvSpPr>
            <a:spLocks noGrp="1"/>
          </p:cNvSpPr>
          <p:nvPr>
            <p:ph type="body" sz="half" idx="2"/>
          </p:nvPr>
        </p:nvSpPr>
        <p:spPr>
          <a:xfrm>
            <a:off x="457200" y="1752600"/>
            <a:ext cx="3048000" cy="4419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Content Placeholder 5"/>
          <p:cNvSpPr>
            <a:spLocks noGrp="1"/>
          </p:cNvSpPr>
          <p:nvPr>
            <p:ph sz="quarter" idx="13"/>
          </p:nvPr>
        </p:nvSpPr>
        <p:spPr>
          <a:xfrm>
            <a:off x="3657600" y="304800"/>
            <a:ext cx="5029200" cy="58674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77809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104">
          <p15:clr>
            <a:srgbClr val="FBAE40"/>
          </p15:clr>
        </p15:guide>
        <p15:guide id="2" pos="2208">
          <p15:clr>
            <a:srgbClr val="FBAE40"/>
          </p15:clr>
        </p15:guide>
        <p15:guide id="3" pos="230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52600" y="4501356"/>
            <a:ext cx="5562600" cy="451644"/>
          </a:xfrm>
        </p:spPr>
        <p:txBody>
          <a:bodyPr anchor="b">
            <a:noAutofit/>
          </a:bodyPr>
          <a:lstStyle>
            <a:lvl1pPr algn="l">
              <a:defRPr sz="22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52600" y="304800"/>
            <a:ext cx="5562600" cy="4044156"/>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05400"/>
            <a:ext cx="5562600" cy="10668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68798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1104">
          <p15:clr>
            <a:srgbClr val="FBAE40"/>
          </p15:clr>
        </p15:guide>
        <p15:guide id="2" pos="4608">
          <p15:clr>
            <a:srgbClr val="FBAE40"/>
          </p15:clr>
        </p15:guide>
        <p15:guide id="3" orient="horz" pos="2736">
          <p15:clr>
            <a:srgbClr val="FBAE40"/>
          </p15:clr>
        </p15:guide>
        <p15:guide id="4" orient="horz" pos="3120">
          <p15:clr>
            <a:srgbClr val="FBAE40"/>
          </p15:clr>
        </p15:guide>
        <p15:guide id="5" orient="horz" pos="3216">
          <p15:clr>
            <a:srgbClr val="FBAE40"/>
          </p15:clr>
        </p15:guide>
        <p15:guide id="6" orient="horz" pos="283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TextBox 17"/>
          <p:cNvSpPr txBox="1"/>
          <p:nvPr userDrawn="1"/>
        </p:nvSpPr>
        <p:spPr>
          <a:xfrm>
            <a:off x="457199" y="2209800"/>
            <a:ext cx="8229601" cy="993169"/>
          </a:xfrm>
          <a:prstGeom prst="rect">
            <a:avLst/>
          </a:prstGeom>
          <a:noFill/>
        </p:spPr>
        <p:txBody>
          <a:bodyPr wrap="square" rtlCol="0">
            <a:normAutofit/>
          </a:bodyPr>
          <a:lstStyle/>
          <a:p>
            <a:pPr algn="ctr" defTabSz="457200">
              <a:lnSpc>
                <a:spcPct val="140000"/>
              </a:lnSpc>
            </a:pPr>
            <a:r>
              <a:rPr lang="en-US" sz="4000" dirty="0">
                <a:solidFill>
                  <a:srgbClr val="5A5A5B"/>
                </a:solidFill>
              </a:rPr>
              <a:t>QUESTIONS?</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313" y="152400"/>
            <a:ext cx="457200" cy="457200"/>
          </a:xfrm>
          <a:prstGeom prst="rect">
            <a:avLst/>
          </a:prstGeom>
        </p:spPr>
      </p:pic>
      <p:sp>
        <p:nvSpPr>
          <p:cNvPr id="3" name="Rectangle 2"/>
          <p:cNvSpPr/>
          <p:nvPr userDrawn="1"/>
        </p:nvSpPr>
        <p:spPr>
          <a:xfrm>
            <a:off x="3629157" y="3124402"/>
            <a:ext cx="2261191" cy="609398"/>
          </a:xfrm>
          <a:prstGeom prst="rect">
            <a:avLst/>
          </a:prstGeom>
        </p:spPr>
        <p:txBody>
          <a:bodyPr wrap="square">
            <a:normAutofit/>
          </a:bodyPr>
          <a:lstStyle/>
          <a:p>
            <a:pPr algn="ctr" defTabSz="457200">
              <a:lnSpc>
                <a:spcPct val="140000"/>
              </a:lnSpc>
            </a:pPr>
            <a:r>
              <a:rPr lang="en-US" sz="2400" dirty="0">
                <a:solidFill>
                  <a:srgbClr val="5A5A5B"/>
                </a:solidFill>
              </a:rPr>
              <a:t>coastal.la.gov</a:t>
            </a:r>
          </a:p>
        </p:txBody>
      </p:sp>
      <p:pic>
        <p:nvPicPr>
          <p:cNvPr id="4" name="Picture 3"/>
          <p:cNvPicPr>
            <a:picLocks noChangeAspect="1"/>
          </p:cNvPicPr>
          <p:nvPr userDrawn="1"/>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saturation sat="4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53649" y="3239823"/>
            <a:ext cx="457200" cy="457200"/>
          </a:xfrm>
          <a:prstGeom prst="rect">
            <a:avLst/>
          </a:prstGeom>
        </p:spPr>
      </p:pic>
      <p:pic>
        <p:nvPicPr>
          <p:cNvPr id="12" name="Picture 3"/>
          <p:cNvPicPr>
            <a:picLocks noChangeAspect="1"/>
          </p:cNvPicPr>
          <p:nvPr userDrawn="1"/>
        </p:nvPicPr>
        <p:blipFill rotWithShape="1">
          <a:blip r:embed="rId6" cstate="print">
            <a:extLst>
              <a:ext uri="{28A0092B-C50C-407E-A947-70E740481C1C}">
                <a14:useLocalDpi xmlns:a14="http://schemas.microsoft.com/office/drawing/2010/main" val="0"/>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33982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432">
          <p15:clr>
            <a:srgbClr val="FBAE40"/>
          </p15:clr>
        </p15:guide>
        <p15:guide id="2" orient="horz" pos="2016">
          <p15:clr>
            <a:srgbClr val="FBAE40"/>
          </p15:clr>
        </p15:guide>
        <p15:guide id="3" orient="horz" pos="1392">
          <p15:clr>
            <a:srgbClr val="FBAE40"/>
          </p15:clr>
        </p15:guide>
        <p15:guide id="4" orient="horz" pos="23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Option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4724402"/>
          </a:xfrm>
          <a:prstGeom prst="rect">
            <a:avLst/>
          </a:prstGeom>
        </p:spPr>
      </p:pic>
      <p:sp>
        <p:nvSpPr>
          <p:cNvPr id="16"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7"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11422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pos="432">
          <p15:clr>
            <a:srgbClr val="FBAE40"/>
          </p15:clr>
        </p15:guide>
        <p15:guide id="3" pos="5328">
          <p15:clr>
            <a:srgbClr val="FBAE40"/>
          </p15:clr>
        </p15:guide>
        <p15:guide id="4" orient="horz" pos="3168">
          <p15:clr>
            <a:srgbClr val="FBAE40"/>
          </p15:clr>
        </p15:guide>
        <p15:guide id="5" orient="horz" pos="2064">
          <p15:clr>
            <a:srgbClr val="FBAE40"/>
          </p15:clr>
        </p15:guide>
        <p15:guide id="6" orient="horz" pos="36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Slide Number Placeholder 2"/>
          <p:cNvSpPr>
            <a:spLocks noGrp="1"/>
          </p:cNvSpPr>
          <p:nvPr>
            <p:ph type="sldNum" sz="quarter" idx="10"/>
          </p:nvPr>
        </p:nvSpPr>
        <p:spPr>
          <a:xfrm>
            <a:off x="7772400" y="6356350"/>
            <a:ext cx="914400" cy="365125"/>
          </a:xfrm>
        </p:spPr>
        <p:txBody>
          <a:bodyPr/>
          <a:lstStyle/>
          <a:p>
            <a:pPr defTabSz="457200"/>
            <a:fld id="{0580405D-A643-224E-BD86-D482C39E2277}" type="slidenum">
              <a:rPr lang="en-US" smtClean="0"/>
              <a:pPr defTabSz="457200"/>
              <a:t>‹#›</a:t>
            </a:fld>
            <a:endParaRPr lang="en-US" dirty="0"/>
          </a:p>
        </p:txBody>
      </p:sp>
      <p:sp>
        <p:nvSpPr>
          <p:cNvPr id="15" name="Footer Placeholder 3"/>
          <p:cNvSpPr>
            <a:spLocks noGrp="1"/>
          </p:cNvSpPr>
          <p:nvPr>
            <p:ph type="ftr" sz="quarter" idx="11"/>
          </p:nvPr>
        </p:nvSpPr>
        <p:spPr>
          <a:xfrm>
            <a:off x="457200" y="6356350"/>
            <a:ext cx="7315200" cy="365125"/>
          </a:xfrm>
        </p:spPr>
        <p:txBody>
          <a:bodyPr/>
          <a:lstStyle/>
          <a:p>
            <a:pPr defTabSz="457200"/>
            <a:r>
              <a:rPr lang="en-US" dirty="0"/>
              <a:t>2017 Coastal Master Plan</a:t>
            </a:r>
          </a:p>
        </p:txBody>
      </p:sp>
      <p:sp>
        <p:nvSpPr>
          <p:cNvPr id="17" name="Rectangle 1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spc="300" dirty="0">
                <a:solidFill>
                  <a:srgbClr val="747575"/>
                </a:solidFill>
              </a:rPr>
              <a:t>2017 COASTAL MASTER PLAN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512" y="152400"/>
            <a:ext cx="500881" cy="4572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313" y="152400"/>
            <a:ext cx="457200" cy="457200"/>
          </a:xfrm>
          <a:prstGeom prst="rect">
            <a:avLst/>
          </a:prstGeom>
        </p:spPr>
      </p:pic>
      <p:sp>
        <p:nvSpPr>
          <p:cNvPr id="21" name="TextBox 20"/>
          <p:cNvSpPr txBox="1"/>
          <p:nvPr userDrawn="1"/>
        </p:nvSpPr>
        <p:spPr>
          <a:xfrm>
            <a:off x="457199" y="4112231"/>
            <a:ext cx="8229601" cy="993169"/>
          </a:xfrm>
          <a:prstGeom prst="rect">
            <a:avLst/>
          </a:prstGeom>
          <a:noFill/>
        </p:spPr>
        <p:txBody>
          <a:bodyPr wrap="square" rtlCol="0">
            <a:normAutofit/>
          </a:bodyPr>
          <a:lstStyle/>
          <a:p>
            <a:pPr algn="ctr" defTabSz="457200">
              <a:lnSpc>
                <a:spcPct val="140000"/>
              </a:lnSpc>
            </a:pPr>
            <a:r>
              <a:rPr lang="en-US" sz="4000" dirty="0">
                <a:solidFill>
                  <a:srgbClr val="5A5A5B"/>
                </a:solidFill>
              </a:rPr>
              <a:t>QUESTIONS?</a:t>
            </a: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713509"/>
            <a:ext cx="9144000" cy="3325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30072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1" name="Rectangle 10"/>
          <p:cNvSpPr/>
          <p:nvPr userDrawn="1"/>
        </p:nvSpPr>
        <p:spPr>
          <a:xfrm>
            <a:off x="0" y="-1"/>
            <a:ext cx="9144000" cy="47244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xt Placeholder 9"/>
          <p:cNvSpPr>
            <a:spLocks noGrp="1"/>
          </p:cNvSpPr>
          <p:nvPr>
            <p:ph type="body" sz="quarter" idx="10"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8" name="Rectangle 7"/>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512" y="152400"/>
            <a:ext cx="500881" cy="4572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313" y="152400"/>
            <a:ext cx="457200" cy="457200"/>
          </a:xfrm>
          <a:prstGeom prst="rect">
            <a:avLst/>
          </a:prstGeom>
        </p:spPr>
      </p:pic>
      <p:sp>
        <p:nvSpPr>
          <p:cNvPr id="13" name="TextBox 12"/>
          <p:cNvSpPr txBox="1"/>
          <p:nvPr userDrawn="1"/>
        </p:nvSpPr>
        <p:spPr>
          <a:xfrm>
            <a:off x="457199" y="2209800"/>
            <a:ext cx="8229601" cy="993169"/>
          </a:xfrm>
          <a:prstGeom prst="rect">
            <a:avLst/>
          </a:prstGeom>
          <a:noFill/>
        </p:spPr>
        <p:txBody>
          <a:bodyPr wrap="square" rtlCol="0">
            <a:normAutofit/>
          </a:bodyPr>
          <a:lstStyle/>
          <a:p>
            <a:pPr algn="ctr" defTabSz="457200">
              <a:lnSpc>
                <a:spcPct val="140000"/>
              </a:lnSpc>
            </a:pPr>
            <a:r>
              <a:rPr lang="en-US" sz="4000" dirty="0">
                <a:solidFill>
                  <a:srgbClr val="FFFFFF"/>
                </a:solidFill>
              </a:rPr>
              <a:t>THANK YOU</a:t>
            </a:r>
          </a:p>
        </p:txBody>
      </p:sp>
    </p:spTree>
    <p:extLst>
      <p:ext uri="{BB962C8B-B14F-4D97-AF65-F5344CB8AC3E}">
        <p14:creationId xmlns:p14="http://schemas.microsoft.com/office/powerpoint/2010/main" val="315319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432">
          <p15:clr>
            <a:srgbClr val="FBAE40"/>
          </p15:clr>
        </p15:guide>
        <p15:guide id="2" orient="horz" pos="2976">
          <p15:clr>
            <a:srgbClr val="FBAE40"/>
          </p15:clr>
        </p15:guide>
        <p15:guide id="3" orient="horz" pos="3360">
          <p15:clr>
            <a:srgbClr val="FBAE40"/>
          </p15:clr>
        </p15:guide>
        <p15:guide id="4" orient="horz" pos="3072">
          <p15:clr>
            <a:srgbClr val="FBAE40"/>
          </p15:clr>
        </p15:guide>
        <p15:guide id="5" pos="816">
          <p15:clr>
            <a:srgbClr val="FBAE40"/>
          </p15:clr>
        </p15:guide>
        <p15:guide id="6" pos="49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Title Option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4762831"/>
          </a:xfrm>
          <a:prstGeom prst="rect">
            <a:avLst/>
          </a:prstGeom>
          <a:noFill/>
          <a:ln>
            <a:noFill/>
          </a:ln>
        </p:spPr>
      </p:pic>
      <p:sp>
        <p:nvSpPr>
          <p:cNvPr id="2" name="Title 1"/>
          <p:cNvSpPr>
            <a:spLocks noGrp="1"/>
          </p:cNvSpPr>
          <p:nvPr>
            <p:ph type="ctrTitle" hasCustomPrompt="1"/>
          </p:nvPr>
        </p:nvSpPr>
        <p:spPr>
          <a:xfrm>
            <a:off x="685800" y="3297962"/>
            <a:ext cx="7772400" cy="1470025"/>
          </a:xfrm>
        </p:spPr>
        <p:txBody>
          <a:bodyPr/>
          <a:lstStyle>
            <a:lvl1pPr>
              <a:defRPr>
                <a:solidFill>
                  <a:schemeClr val="bg1"/>
                </a:solidFill>
              </a:defRPr>
            </a:lvl1pPr>
          </a:lstStyle>
          <a:p>
            <a:r>
              <a:rPr lang="en-US" dirty="0"/>
              <a:t>Section title</a:t>
            </a:r>
          </a:p>
        </p:txBody>
      </p:sp>
      <p:sp>
        <p:nvSpPr>
          <p:cNvPr id="6" name="Slide Number Placeholder 5"/>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1" name="Footer Placeholder 4"/>
          <p:cNvSpPr>
            <a:spLocks noGrp="1"/>
          </p:cNvSpPr>
          <p:nvPr>
            <p:ph type="ftr" sz="quarter" idx="11"/>
          </p:nvPr>
        </p:nvSpPr>
        <p:spPr>
          <a:xfrm>
            <a:off x="457199" y="6356189"/>
            <a:ext cx="7471317"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84088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293" y="683846"/>
            <a:ext cx="9144000" cy="3634152"/>
          </a:xfrm>
          <a:prstGeom prst="rect">
            <a:avLst/>
          </a:prstGeom>
          <a:ln>
            <a:noFill/>
          </a:ln>
          <a:effectLst/>
        </p:spPr>
      </p:pic>
      <p:sp>
        <p:nvSpPr>
          <p:cNvPr id="3" name="Slide Number Placeholder 2"/>
          <p:cNvSpPr>
            <a:spLocks noGrp="1"/>
          </p:cNvSpPr>
          <p:nvPr>
            <p:ph type="sldNum" sz="quarter" idx="10"/>
          </p:nvPr>
        </p:nvSpPr>
        <p:spPr/>
        <p:txBody>
          <a:bodyPr/>
          <a:lstStyle/>
          <a:p>
            <a:pPr defTabSz="457200"/>
            <a:fld id="{0580405D-A643-224E-BD86-D482C39E2277}" type="slidenum">
              <a:rPr lang="en-US" smtClean="0"/>
              <a:pPr defTabSz="457200"/>
              <a:t>‹#›</a:t>
            </a:fld>
            <a:endParaRPr lang="en-US" dirty="0"/>
          </a:p>
        </p:txBody>
      </p:sp>
      <p:sp>
        <p:nvSpPr>
          <p:cNvPr id="4" name="Footer Placeholder 3"/>
          <p:cNvSpPr>
            <a:spLocks noGrp="1"/>
          </p:cNvSpPr>
          <p:nvPr>
            <p:ph type="ftr" sz="quarter" idx="11"/>
          </p:nvPr>
        </p:nvSpPr>
        <p:spPr/>
        <p:txBody>
          <a:bodyPr/>
          <a:lstStyle/>
          <a:p>
            <a:pPr defTabSz="457200"/>
            <a:r>
              <a:rPr lang="en-US" dirty="0"/>
              <a:t>2017 Coastal Master Plan</a:t>
            </a:r>
          </a:p>
        </p:txBody>
      </p:sp>
      <p:sp>
        <p:nvSpPr>
          <p:cNvPr id="6" name="Text Placeholder 9"/>
          <p:cNvSpPr>
            <a:spLocks noGrp="1"/>
          </p:cNvSpPr>
          <p:nvPr>
            <p:ph type="body" sz="quarter" idx="12"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7" name="Rectangle 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spc="300" dirty="0">
                <a:solidFill>
                  <a:srgbClr val="747575"/>
                </a:solidFill>
              </a:rPr>
              <a:t>2017 COASTAL MASTER PLAN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4512" y="152400"/>
            <a:ext cx="500881" cy="4572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2313" y="152400"/>
            <a:ext cx="457200" cy="457200"/>
          </a:xfrm>
          <a:prstGeom prst="rect">
            <a:avLst/>
          </a:prstGeom>
        </p:spPr>
      </p:pic>
    </p:spTree>
    <p:extLst>
      <p:ext uri="{BB962C8B-B14F-4D97-AF65-F5344CB8AC3E}">
        <p14:creationId xmlns:p14="http://schemas.microsoft.com/office/powerpoint/2010/main" val="321618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Full Bleed Image + Title Generic">
    <p:spTree>
      <p:nvGrpSpPr>
        <p:cNvPr id="1" name=""/>
        <p:cNvGrpSpPr/>
        <p:nvPr/>
      </p:nvGrpSpPr>
      <p:grpSpPr>
        <a:xfrm>
          <a:off x="0" y="0"/>
          <a:ext cx="0" cy="0"/>
          <a:chOff x="0" y="0"/>
          <a:chExt cx="0" cy="0"/>
        </a:xfrm>
      </p:grpSpPr>
      <p:sp>
        <p:nvSpPr>
          <p:cNvPr id="9" name="Slide Number Placeholder 2"/>
          <p:cNvSpPr>
            <a:spLocks noGrp="1"/>
          </p:cNvSpPr>
          <p:nvPr>
            <p:ph type="sldNum" sz="quarter" idx="10"/>
          </p:nvPr>
        </p:nvSpPr>
        <p:spPr>
          <a:xfrm>
            <a:off x="7772400" y="6356350"/>
            <a:ext cx="914400" cy="365125"/>
          </a:xfrm>
        </p:spPr>
        <p:txBody>
          <a:bodyPr/>
          <a:lstStyle/>
          <a:p>
            <a:pPr defTabSz="457200"/>
            <a:fld id="{0580405D-A643-224E-BD86-D482C39E2277}" type="slidenum">
              <a:rPr lang="en-US" smtClean="0"/>
              <a:pPr defTabSz="457200"/>
              <a:t>‹#›</a:t>
            </a:fld>
            <a:endParaRPr lang="en-US" dirty="0"/>
          </a:p>
        </p:txBody>
      </p:sp>
      <p:sp>
        <p:nvSpPr>
          <p:cNvPr id="10" name="Footer Placeholder 3"/>
          <p:cNvSpPr>
            <a:spLocks noGrp="1"/>
          </p:cNvSpPr>
          <p:nvPr>
            <p:ph type="ftr" sz="quarter" idx="11"/>
          </p:nvPr>
        </p:nvSpPr>
        <p:spPr>
          <a:xfrm>
            <a:off x="457200" y="6356350"/>
            <a:ext cx="7315200" cy="365125"/>
          </a:xfrm>
        </p:spPr>
        <p:txBody>
          <a:bodyPr/>
          <a:lstStyle/>
          <a:p>
            <a:pPr defTabSz="457200"/>
            <a:r>
              <a:rPr lang="en-US" dirty="0"/>
              <a:t>2017 Coastal Master Plan</a:t>
            </a:r>
          </a:p>
        </p:txBody>
      </p:sp>
      <p:sp>
        <p:nvSpPr>
          <p:cNvPr id="11" name="Text Placeholder 9"/>
          <p:cNvSpPr>
            <a:spLocks noGrp="1"/>
          </p:cNvSpPr>
          <p:nvPr>
            <p:ph type="body" sz="quarter" idx="12"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12" name="Rectangle 11"/>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spc="300" dirty="0">
                <a:solidFill>
                  <a:srgbClr val="747575"/>
                </a:solidFill>
              </a:rPr>
              <a:t>2017 COASTAL MASTER PLAN</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512" y="152400"/>
            <a:ext cx="500881" cy="4572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313" y="152400"/>
            <a:ext cx="457200" cy="457200"/>
          </a:xfrm>
          <a:prstGeom prst="rect">
            <a:avLst/>
          </a:prstGeom>
        </p:spPr>
      </p:pic>
      <p:pic>
        <p:nvPicPr>
          <p:cNvPr id="16"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713509"/>
            <a:ext cx="9144000" cy="3325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24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0"/>
            <a:ext cx="8610600" cy="4876800"/>
          </a:xfrm>
        </p:spPr>
        <p:txBody>
          <a:bodyPr/>
          <a:lstStyle>
            <a:lvl1pPr>
              <a:buClr>
                <a:srgbClr val="7C93A0"/>
              </a:buClr>
              <a:defRPr b="0">
                <a:solidFill>
                  <a:schemeClr val="tx1">
                    <a:lumMod val="85000"/>
                    <a:lumOff val="15000"/>
                  </a:schemeClr>
                </a:solidFill>
                <a:latin typeface="Franklin Gothic Book" pitchFamily="34" charset="0"/>
              </a:defRPr>
            </a:lvl1pPr>
            <a:lvl2pPr>
              <a:buClr>
                <a:srgbClr val="7C93A0"/>
              </a:buClr>
              <a:defRPr b="0">
                <a:solidFill>
                  <a:schemeClr val="tx1">
                    <a:lumMod val="85000"/>
                    <a:lumOff val="15000"/>
                  </a:schemeClr>
                </a:solidFill>
                <a:latin typeface="Franklin Gothic Book" pitchFamily="34" charset="0"/>
              </a:defRPr>
            </a:lvl2pPr>
            <a:lvl3pPr>
              <a:buClr>
                <a:srgbClr val="7C93A0"/>
              </a:buClr>
              <a:defRPr b="0">
                <a:solidFill>
                  <a:schemeClr val="tx1">
                    <a:lumMod val="85000"/>
                    <a:lumOff val="15000"/>
                  </a:schemeClr>
                </a:solidFill>
                <a:latin typeface="Franklin Gothic Book" pitchFamily="34" charset="0"/>
              </a:defRPr>
            </a:lvl3pPr>
            <a:lvl4pPr>
              <a:buClr>
                <a:srgbClr val="7C93A0"/>
              </a:buClr>
              <a:defRPr b="0">
                <a:solidFill>
                  <a:schemeClr val="tx1">
                    <a:lumMod val="85000"/>
                    <a:lumOff val="15000"/>
                  </a:schemeClr>
                </a:solidFill>
                <a:latin typeface="Franklin Gothic Book" pitchFamily="34" charset="0"/>
              </a:defRPr>
            </a:lvl4pPr>
            <a:lvl5pPr>
              <a:buClr>
                <a:srgbClr val="7C93A0"/>
              </a:buClr>
              <a:defRPr b="0">
                <a:solidFill>
                  <a:schemeClr val="tx1">
                    <a:lumMod val="95000"/>
                    <a:lumOff val="5000"/>
                  </a:schemeClr>
                </a:solidFill>
                <a:latin typeface="Franklin Gothic Book"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Rectangle 4"/>
          <p:cNvSpPr>
            <a:spLocks noGrp="1" noChangeArrowheads="1"/>
          </p:cNvSpPr>
          <p:nvPr>
            <p:ph type="title"/>
          </p:nvPr>
        </p:nvSpPr>
        <p:spPr bwMode="auto">
          <a:xfrm>
            <a:off x="304799" y="457200"/>
            <a:ext cx="8610601" cy="914400"/>
          </a:xfrm>
          <a:prstGeom prst="rect">
            <a:avLst/>
          </a:prstGeom>
          <a:noFill/>
          <a:ln w="9525">
            <a:noFill/>
            <a:miter lim="800000"/>
            <a:headEnd/>
            <a:tailEnd/>
          </a:ln>
          <a:effectLst/>
        </p:spPr>
        <p:txBody>
          <a:bodyPr/>
          <a:lstStyle>
            <a:lvl1pPr>
              <a:defRPr>
                <a:solidFill>
                  <a:schemeClr val="tx1">
                    <a:lumMod val="85000"/>
                    <a:lumOff val="15000"/>
                  </a:schemeClr>
                </a:solidFill>
                <a:latin typeface="Franklin Gothic Demi" pitchFamily="34" charset="0"/>
              </a:defRPr>
            </a:lvl1pPr>
          </a:lstStyle>
          <a:p>
            <a:pPr lvl="0"/>
            <a:r>
              <a:rPr lang="en-US" dirty="0"/>
              <a:t>Click to edit Master title style</a:t>
            </a:r>
          </a:p>
        </p:txBody>
      </p:sp>
      <p:sp>
        <p:nvSpPr>
          <p:cNvPr id="4" name="Slide Number Placeholder 10"/>
          <p:cNvSpPr>
            <a:spLocks noGrp="1"/>
          </p:cNvSpPr>
          <p:nvPr>
            <p:ph type="sldNum" sz="quarter" idx="10"/>
          </p:nvPr>
        </p:nvSpPr>
        <p:spPr/>
        <p:txBody>
          <a:bodyPr/>
          <a:lstStyle>
            <a:lvl1pPr algn="r">
              <a:defRPr sz="800">
                <a:solidFill>
                  <a:srgbClr val="B7B7A9"/>
                </a:solidFill>
                <a:latin typeface="Franklin Gothic Book" pitchFamily="34" charset="0"/>
              </a:defRPr>
            </a:lvl1pPr>
          </a:lstStyle>
          <a:p>
            <a:pPr>
              <a:defRPr/>
            </a:pPr>
            <a:fld id="{DFB488E2-E5C4-44B9-9C41-A4C42F9ACAEC}" type="slidenum">
              <a:rPr lang="en-US"/>
              <a:pPr>
                <a:defRPr/>
              </a:pPr>
              <a:t>‹#›</a:t>
            </a:fld>
            <a:endParaRPr lang="en-US" dirty="0"/>
          </a:p>
        </p:txBody>
      </p:sp>
      <p:sp>
        <p:nvSpPr>
          <p:cNvPr id="5" name="Footer Placeholder 9"/>
          <p:cNvSpPr>
            <a:spLocks noGrp="1"/>
          </p:cNvSpPr>
          <p:nvPr>
            <p:ph type="ftr" sz="quarter" idx="11"/>
          </p:nvPr>
        </p:nvSpPr>
        <p:spPr/>
        <p:txBody>
          <a:bodyPr/>
          <a:lstStyle>
            <a:lvl1pPr algn="l">
              <a:defRPr sz="1000">
                <a:solidFill>
                  <a:srgbClr val="B7B7A9"/>
                </a:solidFill>
                <a:latin typeface="Franklin Gothic Book" pitchFamily="34" charset="0"/>
              </a:defRPr>
            </a:lvl1pPr>
          </a:lstStyle>
          <a:p>
            <a:pPr>
              <a:defRPr/>
            </a:pPr>
            <a:r>
              <a:rPr lang="en-US" dirty="0"/>
              <a:t>2017 Coastal Master Plan</a:t>
            </a:r>
          </a:p>
        </p:txBody>
      </p:sp>
    </p:spTree>
    <p:extLst>
      <p:ext uri="{BB962C8B-B14F-4D97-AF65-F5344CB8AC3E}">
        <p14:creationId xmlns:p14="http://schemas.microsoft.com/office/powerpoint/2010/main" val="424405908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Slide Generic">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85801" y="4419600"/>
            <a:ext cx="7772400" cy="1295400"/>
          </a:xfrm>
        </p:spPr>
        <p:txBody>
          <a:bodyPr anchor="t"/>
          <a:lstStyle>
            <a:lvl1pPr algn="l">
              <a:defRPr sz="4000" b="1" cap="all"/>
            </a:lvl1pPr>
          </a:lstStyle>
          <a:p>
            <a:r>
              <a:rPr lang="en-US" dirty="0"/>
              <a:t>Slideshow Title</a:t>
            </a:r>
          </a:p>
        </p:txBody>
      </p:sp>
      <p:sp>
        <p:nvSpPr>
          <p:cNvPr id="14" name="Text Placeholder 2"/>
          <p:cNvSpPr>
            <a:spLocks noGrp="1"/>
          </p:cNvSpPr>
          <p:nvPr>
            <p:ph type="body" idx="1" hasCustomPrompt="1"/>
          </p:nvPr>
        </p:nvSpPr>
        <p:spPr>
          <a:xfrm>
            <a:off x="685801"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6" name="Picture Placeholder 2"/>
          <p:cNvSpPr>
            <a:spLocks noGrp="1"/>
          </p:cNvSpPr>
          <p:nvPr>
            <p:ph type="pic" idx="10"/>
          </p:nvPr>
        </p:nvSpPr>
        <p:spPr>
          <a:xfrm>
            <a:off x="0" y="683845"/>
            <a:ext cx="9144000" cy="2821355"/>
          </a:xfrm>
          <a:solidFill>
            <a:schemeClr val="accent3">
              <a:lumMod val="75000"/>
            </a:schemeClr>
          </a:solidFill>
        </p:spPr>
        <p:txBody>
          <a:bodyPr/>
          <a:lstStyle>
            <a:lvl1pPr marL="0" indent="0">
              <a:buNone/>
              <a:defRPr sz="3200">
                <a:solidFill>
                  <a:schemeClr val="tx1">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Rectangle 1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20"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141680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5328">
          <p15:clr>
            <a:srgbClr val="FBAE40"/>
          </p15:clr>
        </p15:guide>
        <p15:guide id="2" orient="horz" pos="432">
          <p15:clr>
            <a:srgbClr val="FBAE40"/>
          </p15:clr>
        </p15:guide>
        <p15:guide id="3" orient="horz" pos="2208">
          <p15:clr>
            <a:srgbClr val="FBAE40"/>
          </p15:clr>
        </p15:guide>
        <p15:guide id="4" orient="horz" pos="3600">
          <p15:clr>
            <a:srgbClr val="FBAE40"/>
          </p15:clr>
        </p15:guide>
        <p15:guide id="5" orient="horz" pos="2784">
          <p15:clr>
            <a:srgbClr val="FBAE40"/>
          </p15:clr>
        </p15:guide>
        <p15:guide id="6" pos="43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12700" y="-26611"/>
            <a:ext cx="9134475" cy="3524250"/>
          </a:xfrm>
          <a:prstGeom prst="rect">
            <a:avLst/>
          </a:prstGeom>
          <a:noFill/>
          <a:ln>
            <a:noFill/>
          </a:ln>
        </p:spPr>
      </p:pic>
      <p:sp>
        <p:nvSpPr>
          <p:cNvPr id="10" name="Rectangle 9"/>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3" name="Title 1"/>
          <p:cNvSpPr>
            <a:spLocks noGrp="1"/>
          </p:cNvSpPr>
          <p:nvPr>
            <p:ph type="title" hasCustomPrompt="1"/>
          </p:nvPr>
        </p:nvSpPr>
        <p:spPr>
          <a:xfrm>
            <a:off x="685801" y="4419600"/>
            <a:ext cx="7772400" cy="1295400"/>
          </a:xfrm>
        </p:spPr>
        <p:txBody>
          <a:bodyPr anchor="t"/>
          <a:lstStyle>
            <a:lvl1pPr algn="l">
              <a:defRPr sz="4000" b="1" cap="all">
                <a:solidFill>
                  <a:schemeClr val="tx1"/>
                </a:solidFill>
              </a:defRPr>
            </a:lvl1pPr>
          </a:lstStyle>
          <a:p>
            <a:r>
              <a:rPr lang="en-US" dirty="0"/>
              <a:t>Slideshow Title</a:t>
            </a:r>
          </a:p>
        </p:txBody>
      </p:sp>
      <p:sp>
        <p:nvSpPr>
          <p:cNvPr id="14" name="Text Placeholder 2"/>
          <p:cNvSpPr>
            <a:spLocks noGrp="1"/>
          </p:cNvSpPr>
          <p:nvPr>
            <p:ph type="body" idx="1" hasCustomPrompt="1"/>
          </p:nvPr>
        </p:nvSpPr>
        <p:spPr>
          <a:xfrm>
            <a:off x="685801"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5"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97091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208">
          <p15:clr>
            <a:srgbClr val="FBAE40"/>
          </p15:clr>
        </p15:guide>
        <p15:guide id="2" orient="horz" pos="3600">
          <p15:clr>
            <a:srgbClr val="FBAE40"/>
          </p15:clr>
        </p15:guide>
        <p15:guide id="3" orient="horz" pos="2784">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2"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1" y="2133600"/>
            <a:ext cx="7772400" cy="1371600"/>
          </a:xfrm>
        </p:spPr>
        <p:txBody>
          <a:bodyPr anchor="t">
            <a:normAutofit/>
          </a:bodyPr>
          <a:lstStyle>
            <a:lvl1pPr algn="l">
              <a:defRPr sz="3600" b="1" cap="all"/>
            </a:lvl1pPr>
          </a:lstStyle>
          <a:p>
            <a:r>
              <a:rPr lang="en-US" dirty="0"/>
              <a:t>Slideshow Title</a:t>
            </a:r>
          </a:p>
        </p:txBody>
      </p:sp>
      <p:sp>
        <p:nvSpPr>
          <p:cNvPr id="3" name="Text Placeholder 2"/>
          <p:cNvSpPr>
            <a:spLocks noGrp="1"/>
          </p:cNvSpPr>
          <p:nvPr>
            <p:ph type="body" idx="1" hasCustomPrompt="1"/>
          </p:nvPr>
        </p:nvSpPr>
        <p:spPr>
          <a:xfrm>
            <a:off x="685801" y="3521770"/>
            <a:ext cx="7772400" cy="440630"/>
          </a:xfrm>
        </p:spPr>
        <p:txBody>
          <a:bodyPr anchor="b">
            <a:no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0" name="Rectangle 9"/>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3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278232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344">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Option 2">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685801" y="2356684"/>
            <a:ext cx="7772400" cy="1148516"/>
          </a:xfrm>
        </p:spPr>
        <p:txBody>
          <a:bodyPr anchor="t">
            <a:normAutofit/>
          </a:bodyPr>
          <a:lstStyle>
            <a:lvl1pPr algn="l">
              <a:defRPr sz="3200" b="1" cap="all"/>
            </a:lvl1pPr>
          </a:lstStyle>
          <a:p>
            <a:r>
              <a:rPr lang="en-US" dirty="0"/>
              <a:t>Slideshow Title</a:t>
            </a:r>
          </a:p>
        </p:txBody>
      </p:sp>
      <p:sp>
        <p:nvSpPr>
          <p:cNvPr id="3" name="Text Placeholder 2"/>
          <p:cNvSpPr>
            <a:spLocks noGrp="1"/>
          </p:cNvSpPr>
          <p:nvPr>
            <p:ph type="body" idx="1" hasCustomPrompt="1"/>
          </p:nvPr>
        </p:nvSpPr>
        <p:spPr>
          <a:xfrm>
            <a:off x="685801" y="3521770"/>
            <a:ext cx="7772400" cy="440630"/>
          </a:xfrm>
        </p:spPr>
        <p:txBody>
          <a:bodyPr anchor="b">
            <a:no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pic>
        <p:nvPicPr>
          <p:cNvPr id="13"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3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
        <p:nvSpPr>
          <p:cNvPr id="15" name="Title 5"/>
          <p:cNvSpPr txBox="1">
            <a:spLocks/>
          </p:cNvSpPr>
          <p:nvPr userDrawn="1"/>
        </p:nvSpPr>
        <p:spPr>
          <a:xfrm>
            <a:off x="685800" y="1747084"/>
            <a:ext cx="7772400" cy="6151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cap="all" baseline="0">
                <a:solidFill>
                  <a:schemeClr val="tx1"/>
                </a:solidFill>
                <a:latin typeface="+mj-lt"/>
                <a:ea typeface="+mj-ea"/>
                <a:cs typeface="+mj-cs"/>
              </a:defRPr>
            </a:lvl1pPr>
          </a:lstStyle>
          <a:p>
            <a:r>
              <a:rPr lang="en-US" sz="4000" dirty="0">
                <a:solidFill>
                  <a:srgbClr val="5FC6C5">
                    <a:lumMod val="75000"/>
                  </a:srgbClr>
                </a:solidFill>
              </a:rPr>
              <a:t>2017 Coastal Master Plan</a:t>
            </a:r>
            <a:endParaRPr lang="en-US" sz="4000" dirty="0">
              <a:solidFill>
                <a:srgbClr val="5A5A5B"/>
              </a:solidFill>
            </a:endParaRPr>
          </a:p>
        </p:txBody>
      </p:sp>
    </p:spTree>
    <p:extLst>
      <p:ext uri="{BB962C8B-B14F-4D97-AF65-F5344CB8AC3E}">
        <p14:creationId xmlns:p14="http://schemas.microsoft.com/office/powerpoint/2010/main" val="243308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1488">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Option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4724402"/>
          </a:xfrm>
          <a:prstGeom prst="rect">
            <a:avLst/>
          </a:prstGeom>
          <a:noFill/>
          <a:ln>
            <a:noFill/>
          </a:ln>
        </p:spPr>
      </p:pic>
      <p:sp>
        <p:nvSpPr>
          <p:cNvPr id="15"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6"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55765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Section Title Solid Color">
    <p:spTree>
      <p:nvGrpSpPr>
        <p:cNvPr id="1" name=""/>
        <p:cNvGrpSpPr/>
        <p:nvPr/>
      </p:nvGrpSpPr>
      <p:grpSpPr>
        <a:xfrm>
          <a:off x="0" y="0"/>
          <a:ext cx="0" cy="0"/>
          <a:chOff x="0" y="0"/>
          <a:chExt cx="0" cy="0"/>
        </a:xfrm>
      </p:grpSpPr>
      <p:sp>
        <p:nvSpPr>
          <p:cNvPr id="7" name="Rectangle 6"/>
          <p:cNvSpPr/>
          <p:nvPr userDrawn="1"/>
        </p:nvSpPr>
        <p:spPr>
          <a:xfrm>
            <a:off x="0" y="-1"/>
            <a:ext cx="9144000" cy="47244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6"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93567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432">
          <p15:clr>
            <a:srgbClr val="FBAE40"/>
          </p15:clr>
        </p15:guide>
        <p15:guide id="2" pos="5328">
          <p15:clr>
            <a:srgbClr val="FBAE40"/>
          </p15:clr>
        </p15:guide>
        <p15:guide id="3" orient="horz" pos="2976">
          <p15:clr>
            <a:srgbClr val="FBAE40"/>
          </p15:clr>
        </p15:guide>
        <p15:guide id="4" orient="horz" pos="3168">
          <p15:clr>
            <a:srgbClr val="FBAE40"/>
          </p15:clr>
        </p15:guide>
        <p15:guide id="5" orient="horz" pos="3600">
          <p15:clr>
            <a:srgbClr val="FBAE40"/>
          </p15:clr>
        </p15:guide>
        <p15:guide id="6" orient="horz" pos="206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Generic">
    <p:spTree>
      <p:nvGrpSpPr>
        <p:cNvPr id="1" name=""/>
        <p:cNvGrpSpPr/>
        <p:nvPr/>
      </p:nvGrpSpPr>
      <p:grpSpPr>
        <a:xfrm>
          <a:off x="0" y="0"/>
          <a:ext cx="0" cy="0"/>
          <a:chOff x="0" y="0"/>
          <a:chExt cx="0" cy="0"/>
        </a:xfrm>
      </p:grpSpPr>
      <p:sp>
        <p:nvSpPr>
          <p:cNvPr id="23" name="Picture Placeholder 2"/>
          <p:cNvSpPr>
            <a:spLocks noGrp="1"/>
          </p:cNvSpPr>
          <p:nvPr>
            <p:ph type="pic" idx="10"/>
          </p:nvPr>
        </p:nvSpPr>
        <p:spPr>
          <a:xfrm>
            <a:off x="0" y="0"/>
            <a:ext cx="9144000" cy="4724401"/>
          </a:xfrm>
          <a:solidFill>
            <a:schemeClr val="accent3">
              <a:lumMod val="75000"/>
            </a:schemeClr>
          </a:solidFill>
        </p:spPr>
        <p:txBody>
          <a:bodyPr/>
          <a:lstStyle>
            <a:lvl1pPr marL="0" indent="0">
              <a:buNone/>
              <a:defRPr sz="3200">
                <a:solidFill>
                  <a:schemeClr val="tx1">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9"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20"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21"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22"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20302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Option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4724402"/>
          </a:xfrm>
          <a:prstGeom prst="rect">
            <a:avLst/>
          </a:prstGeom>
        </p:spPr>
      </p:pic>
      <p:sp>
        <p:nvSpPr>
          <p:cNvPr id="16"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7"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14289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pos="432">
          <p15:clr>
            <a:srgbClr val="FBAE40"/>
          </p15:clr>
        </p15:guide>
        <p15:guide id="3" pos="5328">
          <p15:clr>
            <a:srgbClr val="FBAE40"/>
          </p15:clr>
        </p15:guide>
        <p15:guide id="4" orient="horz" pos="3168">
          <p15:clr>
            <a:srgbClr val="FBAE40"/>
          </p15:clr>
        </p15:guide>
        <p15:guide id="5" orient="horz" pos="2064">
          <p15:clr>
            <a:srgbClr val="FBAE40"/>
          </p15:clr>
        </p15:guide>
        <p15:guide id="6" orient="horz" pos="360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Option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4724402"/>
          </a:xfrm>
          <a:prstGeom prst="rect">
            <a:avLst/>
          </a:prstGeom>
          <a:noFill/>
          <a:ln>
            <a:noFill/>
          </a:ln>
        </p:spPr>
      </p:pic>
      <p:sp>
        <p:nvSpPr>
          <p:cNvPr id="15"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6"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04638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Option 3">
    <p:spTree>
      <p:nvGrpSpPr>
        <p:cNvPr id="1" name=""/>
        <p:cNvGrpSpPr/>
        <p:nvPr/>
      </p:nvGrpSpPr>
      <p:grpSpPr>
        <a:xfrm>
          <a:off x="0" y="0"/>
          <a:ext cx="0" cy="0"/>
          <a:chOff x="0" y="0"/>
          <a:chExt cx="0" cy="0"/>
        </a:xfrm>
      </p:grpSpPr>
      <p:pic>
        <p:nvPicPr>
          <p:cNvPr id="3" name="Picture 2" descr="Seabrook Sector Gate Complex.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4724400"/>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0115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Option 4">
    <p:spTree>
      <p:nvGrpSpPr>
        <p:cNvPr id="1" name=""/>
        <p:cNvGrpSpPr/>
        <p:nvPr/>
      </p:nvGrpSpPr>
      <p:grpSpPr>
        <a:xfrm>
          <a:off x="0" y="0"/>
          <a:ext cx="0" cy="0"/>
          <a:chOff x="0" y="0"/>
          <a:chExt cx="0" cy="0"/>
        </a:xfrm>
      </p:grpSpPr>
      <p:pic>
        <p:nvPicPr>
          <p:cNvPr id="3" name="Picture 2" descr="Franklin Floodgate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4724401"/>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83499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7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Option 5">
    <p:spTree>
      <p:nvGrpSpPr>
        <p:cNvPr id="1" name=""/>
        <p:cNvGrpSpPr/>
        <p:nvPr/>
      </p:nvGrpSpPr>
      <p:grpSpPr>
        <a:xfrm>
          <a:off x="0" y="0"/>
          <a:ext cx="0" cy="0"/>
          <a:chOff x="0" y="0"/>
          <a:chExt cx="0" cy="0"/>
        </a:xfrm>
      </p:grpSpPr>
      <p:pic>
        <p:nvPicPr>
          <p:cNvPr id="3" name="Picture 2" descr="Cameron Shoreline Restore2.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1000" contrast="40000"/>
                    </a14:imgEffect>
                  </a14:imgLayer>
                </a14:imgProps>
              </a:ext>
              <a:ext uri="{28A0092B-C50C-407E-A947-70E740481C1C}">
                <a14:useLocalDpi xmlns:a14="http://schemas.microsoft.com/office/drawing/2010/main"/>
              </a:ext>
            </a:extLst>
          </a:blip>
          <a:srcRect/>
          <a:stretch/>
        </p:blipFill>
        <p:spPr>
          <a:xfrm>
            <a:off x="0" y="0"/>
            <a:ext cx="9149899" cy="4727448"/>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5960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Option 6">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92" t="28786" r="-92" b="2326"/>
          <a:stretch/>
        </p:blipFill>
        <p:spPr>
          <a:xfrm>
            <a:off x="0" y="-4414"/>
            <a:ext cx="9152408" cy="4728815"/>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11592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3168">
          <p15:clr>
            <a:srgbClr val="FBAE40"/>
          </p15:clr>
        </p15:guide>
        <p15:guide id="3" orient="horz" pos="2064">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Generic 1">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304800"/>
            <a:ext cx="8229600" cy="1066800"/>
          </a:xfrm>
        </p:spPr>
        <p:txBody>
          <a:bodyPr/>
          <a:lstStyle/>
          <a:p>
            <a:r>
              <a:rPr lang="en-US" dirty="0"/>
              <a:t>CLICK TO EDIT MASTER TITLE STYLE</a:t>
            </a:r>
          </a:p>
        </p:txBody>
      </p:sp>
      <p:sp>
        <p:nvSpPr>
          <p:cNvPr id="16" name="Content Placeholder 5"/>
          <p:cNvSpPr>
            <a:spLocks noGrp="1"/>
          </p:cNvSpPr>
          <p:nvPr>
            <p:ph sz="quarter" idx="13"/>
          </p:nvPr>
        </p:nvSpPr>
        <p:spPr>
          <a:xfrm>
            <a:off x="457200" y="1600200"/>
            <a:ext cx="8229600" cy="4572000"/>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7"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74250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2" pos="288">
          <p15:clr>
            <a:srgbClr val="FBAE40"/>
          </p15:clr>
        </p15:guide>
        <p15:guide id="3" pos="5472">
          <p15:clr>
            <a:srgbClr val="FBAE40"/>
          </p15:clr>
        </p15:guide>
        <p15:guide id="4" orient="horz" pos="3888">
          <p15:clr>
            <a:srgbClr val="FBAE40"/>
          </p15:clr>
        </p15:guide>
        <p15:guide id="6" orient="horz" pos="100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t="-3979" b="40347"/>
          <a:stretch/>
        </p:blipFill>
        <p:spPr bwMode="auto">
          <a:xfrm>
            <a:off x="0" y="4419600"/>
            <a:ext cx="9144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defTabSz="457200"/>
            <a:fld id="{0580405D-A643-224E-BD86-D482C39E2277}" type="slidenum">
              <a:rPr lang="en-US" smtClean="0"/>
              <a:pPr defTabSz="457200"/>
              <a:t>‹#›</a:t>
            </a:fld>
            <a:endParaRPr lang="en-US" dirty="0"/>
          </a:p>
        </p:txBody>
      </p:sp>
      <p:sp>
        <p:nvSpPr>
          <p:cNvPr id="4" name="Footer Placeholder 3"/>
          <p:cNvSpPr>
            <a:spLocks noGrp="1"/>
          </p:cNvSpPr>
          <p:nvPr>
            <p:ph type="ftr" sz="quarter" idx="11"/>
          </p:nvPr>
        </p:nvSpPr>
        <p:spPr/>
        <p:txBody>
          <a:bodyPr/>
          <a:lstStyle/>
          <a:p>
            <a:pPr defTabSz="457200"/>
            <a:r>
              <a:rPr lang="en-US" dirty="0"/>
              <a:t>2017 Coastal Master Plan</a:t>
            </a:r>
          </a:p>
        </p:txBody>
      </p:sp>
      <p:sp>
        <p:nvSpPr>
          <p:cNvPr id="7" name="Content Placeholder 5"/>
          <p:cNvSpPr>
            <a:spLocks noGrp="1"/>
          </p:cNvSpPr>
          <p:nvPr>
            <p:ph sz="quarter" idx="13"/>
          </p:nvPr>
        </p:nvSpPr>
        <p:spPr>
          <a:xfrm>
            <a:off x="457200" y="16002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581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Option 3">
    <p:spTree>
      <p:nvGrpSpPr>
        <p:cNvPr id="1" name=""/>
        <p:cNvGrpSpPr/>
        <p:nvPr/>
      </p:nvGrpSpPr>
      <p:grpSpPr>
        <a:xfrm>
          <a:off x="0" y="0"/>
          <a:ext cx="0" cy="0"/>
          <a:chOff x="0" y="0"/>
          <a:chExt cx="0" cy="0"/>
        </a:xfrm>
      </p:grpSpPr>
      <p:pic>
        <p:nvPicPr>
          <p:cNvPr id="3" name="Picture 2" descr="Seabrook Sector Gate Complex.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4724400"/>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91998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lide Generic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3"/>
          </p:nvPr>
        </p:nvSpPr>
        <p:spPr>
          <a:xfrm>
            <a:off x="457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4"/>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1"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84664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832">
          <p15:clr>
            <a:srgbClr val="FBAE40"/>
          </p15:clr>
        </p15:guide>
        <p15:guide id="2" pos="292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1">
    <p:spTree>
      <p:nvGrpSpPr>
        <p:cNvPr id="1" name=""/>
        <p:cNvGrpSpPr/>
        <p:nvPr/>
      </p:nvGrpSpPr>
      <p:grpSpPr>
        <a:xfrm>
          <a:off x="0" y="0"/>
          <a:ext cx="0" cy="0"/>
          <a:chOff x="0" y="0"/>
          <a:chExt cx="0" cy="0"/>
        </a:xfrm>
      </p:grpSpPr>
      <p:pic>
        <p:nvPicPr>
          <p:cNvPr id="3" name="Picture 2" descr="Scofield Island Restoration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4648200" y="0"/>
            <a:ext cx="4495800" cy="6172200"/>
          </a:xfrm>
          <a:prstGeom prst="rect">
            <a:avLst/>
          </a:prstGeom>
        </p:spPr>
      </p:pic>
      <p:sp>
        <p:nvSpPr>
          <p:cNvPr id="2" name="Title 1"/>
          <p:cNvSpPr>
            <a:spLocks noGrp="1"/>
          </p:cNvSpPr>
          <p:nvPr>
            <p:ph type="title" hasCustomPrompt="1"/>
          </p:nvPr>
        </p:nvSpPr>
        <p:spPr>
          <a:xfrm>
            <a:off x="457200" y="304800"/>
            <a:ext cx="4038600" cy="1066800"/>
          </a:xfrm>
        </p:spPr>
        <p:txBody>
          <a:bodyPr>
            <a:noAutofit/>
          </a:bodyPr>
          <a:lstStyle>
            <a:lvl1pPr>
              <a:defRPr sz="2800"/>
            </a:lvl1pPr>
          </a:lstStyle>
          <a:p>
            <a:r>
              <a:rPr lang="en-US" dirty="0"/>
              <a:t>CLICK TO EDIT MASTER TITLE STYLE</a:t>
            </a:r>
          </a:p>
        </p:txBody>
      </p:sp>
      <p:sp>
        <p:nvSpPr>
          <p:cNvPr id="5" name="Content Placeholder 4"/>
          <p:cNvSpPr>
            <a:spLocks noGrp="1"/>
          </p:cNvSpPr>
          <p:nvPr>
            <p:ph sz="quarter" idx="13"/>
          </p:nvPr>
        </p:nvSpPr>
        <p:spPr>
          <a:xfrm>
            <a:off x="457200" y="1600200"/>
            <a:ext cx="40386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719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832">
          <p15:clr>
            <a:srgbClr val="FBAE40"/>
          </p15:clr>
        </p15:guide>
        <p15:guide id="2" pos="292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57200" y="1600200"/>
            <a:ext cx="4038600" cy="45720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34969" t="10086" r="15817"/>
          <a:stretch/>
        </p:blipFill>
        <p:spPr>
          <a:xfrm>
            <a:off x="4659086" y="0"/>
            <a:ext cx="4504208" cy="6172200"/>
          </a:xfrm>
          <a:prstGeom prst="rect">
            <a:avLst/>
          </a:prstGeom>
        </p:spPr>
      </p:pic>
    </p:spTree>
    <p:extLst>
      <p:ext uri="{BB962C8B-B14F-4D97-AF65-F5344CB8AC3E}">
        <p14:creationId xmlns:p14="http://schemas.microsoft.com/office/powerpoint/2010/main" val="251364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832">
          <p15:clr>
            <a:srgbClr val="FBAE40"/>
          </p15:clr>
        </p15:guide>
        <p15:guide id="2" pos="292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34969" t="10086" r="15817"/>
          <a:stretch/>
        </p:blipFill>
        <p:spPr>
          <a:xfrm>
            <a:off x="0" y="0"/>
            <a:ext cx="4504208" cy="6172200"/>
          </a:xfrm>
          <a:prstGeom prst="rect">
            <a:avLst/>
          </a:prstGeom>
        </p:spPr>
      </p:pic>
    </p:spTree>
    <p:extLst>
      <p:ext uri="{BB962C8B-B14F-4D97-AF65-F5344CB8AC3E}">
        <p14:creationId xmlns:p14="http://schemas.microsoft.com/office/powerpoint/2010/main" val="372568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928">
          <p15:clr>
            <a:srgbClr val="FBAE40"/>
          </p15:clr>
        </p15:guide>
        <p15:guide id="2" pos="283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4">
    <p:spTree>
      <p:nvGrpSpPr>
        <p:cNvPr id="1" name=""/>
        <p:cNvGrpSpPr/>
        <p:nvPr/>
      </p:nvGrpSpPr>
      <p:grpSpPr>
        <a:xfrm>
          <a:off x="0" y="0"/>
          <a:ext cx="0" cy="0"/>
          <a:chOff x="0" y="0"/>
          <a:chExt cx="0" cy="0"/>
        </a:xfrm>
      </p:grpSpPr>
      <p:pic>
        <p:nvPicPr>
          <p:cNvPr id="3" name="Picture 2" descr="Lake Borgne Surge Barrier.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7000" contrast="35000"/>
                    </a14:imgEffect>
                  </a14:imgLayer>
                </a14:imgProps>
              </a:ext>
              <a:ext uri="{28A0092B-C50C-407E-A947-70E740481C1C}">
                <a14:useLocalDpi xmlns:a14="http://schemas.microsoft.com/office/drawing/2010/main"/>
              </a:ext>
            </a:extLst>
          </a:blip>
          <a:srcRect/>
          <a:stretch/>
        </p:blipFill>
        <p:spPr>
          <a:xfrm>
            <a:off x="0" y="0"/>
            <a:ext cx="4495800" cy="6172200"/>
          </a:xfrm>
          <a:prstGeom prst="rect">
            <a:avLst/>
          </a:prstGeom>
        </p:spPr>
      </p:pic>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416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928">
          <p15:clr>
            <a:srgbClr val="FBAE40"/>
          </p15:clr>
        </p15:guide>
        <p15:guide id="2" pos="283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Picture Placeholder 8"/>
          <p:cNvSpPr>
            <a:spLocks noGrp="1"/>
          </p:cNvSpPr>
          <p:nvPr>
            <p:ph type="pic" sz="quarter" idx="13"/>
          </p:nvPr>
        </p:nvSpPr>
        <p:spPr>
          <a:xfrm>
            <a:off x="4648200" y="-2"/>
            <a:ext cx="4495800" cy="6172201"/>
          </a:xfrm>
          <a:solidFill>
            <a:schemeClr val="accent3">
              <a:lumMod val="75000"/>
            </a:schemeClr>
          </a:solidFill>
        </p:spPr>
        <p:txBody>
          <a:bodyPr/>
          <a:lstStyle>
            <a:lvl1pPr>
              <a:defRPr>
                <a:solidFill>
                  <a:schemeClr val="tx1">
                    <a:lumMod val="20000"/>
                    <a:lumOff val="80000"/>
                  </a:schemeClr>
                </a:solidFill>
              </a:defRPr>
            </a:lvl1pPr>
          </a:lstStyle>
          <a:p>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5" name="Content Placeholder 4"/>
          <p:cNvSpPr>
            <a:spLocks noGrp="1"/>
          </p:cNvSpPr>
          <p:nvPr>
            <p:ph sz="quarter" idx="14"/>
          </p:nvPr>
        </p:nvSpPr>
        <p:spPr>
          <a:xfrm>
            <a:off x="457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161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832">
          <p15:clr>
            <a:srgbClr val="FBAE40"/>
          </p15:clr>
        </p15:guide>
        <p15:guide id="2" pos="292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Picture Placeholder 8"/>
          <p:cNvSpPr>
            <a:spLocks noGrp="1"/>
          </p:cNvSpPr>
          <p:nvPr>
            <p:ph type="pic" sz="quarter" idx="13"/>
          </p:nvPr>
        </p:nvSpPr>
        <p:spPr>
          <a:xfrm>
            <a:off x="0" y="-2"/>
            <a:ext cx="4495800" cy="6172201"/>
          </a:xfrm>
          <a:solidFill>
            <a:schemeClr val="accent3">
              <a:lumMod val="75000"/>
            </a:schemeClr>
          </a:solidFill>
        </p:spPr>
        <p:txBody>
          <a:bodyPr/>
          <a:lstStyle>
            <a:lvl1pPr>
              <a:defRPr>
                <a:solidFill>
                  <a:schemeClr val="tx1">
                    <a:lumMod val="20000"/>
                    <a:lumOff val="80000"/>
                  </a:schemeClr>
                </a:solidFill>
              </a:defRPr>
            </a:lvl1pPr>
          </a:lstStyle>
          <a:p>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5" name="Content Placeholder 4"/>
          <p:cNvSpPr>
            <a:spLocks noGrp="1"/>
          </p:cNvSpPr>
          <p:nvPr>
            <p:ph sz="quarter" idx="14"/>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088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pos="2928">
          <p15:clr>
            <a:srgbClr val="FBAE40"/>
          </p15:clr>
        </p15:guide>
        <p15:guide id="2" pos="283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a:xfrm>
            <a:off x="457200" y="6356350"/>
            <a:ext cx="7315200" cy="365125"/>
          </a:xfrm>
        </p:spPr>
        <p:txBody>
          <a:bodyPr/>
          <a:lstStyle/>
          <a:p>
            <a:r>
              <a:rPr lang="en-US" dirty="0"/>
              <a:t>2017 Coastal Master Plan</a:t>
            </a:r>
          </a:p>
        </p:txBody>
      </p:sp>
      <p:sp>
        <p:nvSpPr>
          <p:cNvPr id="5" name="Text Placeholder 3"/>
          <p:cNvSpPr>
            <a:spLocks noGrp="1"/>
          </p:cNvSpPr>
          <p:nvPr>
            <p:ph type="body" sz="quarter" idx="12"/>
          </p:nvPr>
        </p:nvSpPr>
        <p:spPr>
          <a:xfrm>
            <a:off x="457200" y="5257800"/>
            <a:ext cx="8229600" cy="914399"/>
          </a:xfrm>
        </p:spPr>
        <p:txBody>
          <a:bodyPr/>
          <a:lstStyle/>
          <a:p>
            <a:pPr lvl="0"/>
            <a:r>
              <a:rPr lang="en-US"/>
              <a:t>Click to edit Master text styles</a:t>
            </a:r>
          </a:p>
        </p:txBody>
      </p:sp>
      <p:sp>
        <p:nvSpPr>
          <p:cNvPr id="6" name="Picture Placeholder 4"/>
          <p:cNvSpPr>
            <a:spLocks noGrp="1"/>
          </p:cNvSpPr>
          <p:nvPr>
            <p:ph type="pic" sz="quarter" idx="13"/>
          </p:nvPr>
        </p:nvSpPr>
        <p:spPr>
          <a:xfrm>
            <a:off x="0" y="1600200"/>
            <a:ext cx="9144000" cy="3502025"/>
          </a:xfrm>
          <a:solidFill>
            <a:schemeClr val="accent3">
              <a:lumMod val="75000"/>
            </a:schemeClr>
          </a:solidFill>
        </p:spPr>
      </p:sp>
    </p:spTree>
    <p:extLst>
      <p:ext uri="{BB962C8B-B14F-4D97-AF65-F5344CB8AC3E}">
        <p14:creationId xmlns:p14="http://schemas.microsoft.com/office/powerpoint/2010/main" val="177661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3216">
          <p15:clr>
            <a:srgbClr val="FBAE40"/>
          </p15:clr>
        </p15:guide>
        <p15:guide id="2" orient="horz" pos="331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2017 Coastal Master Plan</a:t>
            </a:r>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53481"/>
            <a:ext cx="9144000" cy="3551919"/>
          </a:xfrm>
          <a:prstGeom prst="rect">
            <a:avLst/>
          </a:prstGeom>
        </p:spPr>
      </p:pic>
      <p:sp>
        <p:nvSpPr>
          <p:cNvPr id="9" name="Text Placeholder 3"/>
          <p:cNvSpPr>
            <a:spLocks noGrp="1"/>
          </p:cNvSpPr>
          <p:nvPr>
            <p:ph type="body" sz="quarter" idx="12"/>
          </p:nvPr>
        </p:nvSpPr>
        <p:spPr>
          <a:xfrm>
            <a:off x="457200" y="5257800"/>
            <a:ext cx="8229600" cy="914399"/>
          </a:xfrm>
        </p:spPr>
        <p:txBody>
          <a:bodyPr/>
          <a:lstStyle/>
          <a:p>
            <a:pPr lvl="0"/>
            <a:r>
              <a:rPr lang="en-US"/>
              <a:t>Click to edit Master text styles</a:t>
            </a:r>
          </a:p>
        </p:txBody>
      </p:sp>
    </p:spTree>
    <p:extLst>
      <p:ext uri="{BB962C8B-B14F-4D97-AF65-F5344CB8AC3E}">
        <p14:creationId xmlns:p14="http://schemas.microsoft.com/office/powerpoint/2010/main" val="364229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3312">
          <p15:clr>
            <a:srgbClr val="FBAE40"/>
          </p15:clr>
        </p15:guide>
        <p15:guide id="2" orient="horz" pos="321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438400"/>
            <a:ext cx="8229600" cy="1143000"/>
          </a:xfrm>
        </p:spPr>
        <p:txBody>
          <a:bodyPr/>
          <a:lstStyle>
            <a:lvl1pPr>
              <a:defRPr>
                <a:solidFill>
                  <a:schemeClr val="tx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0580405D-A643-224E-BD86-D482C39E2277}" type="slidenum">
              <a:rPr lang="en-US" smtClean="0"/>
              <a:pPr/>
              <a:t>‹#›</a:t>
            </a:fld>
            <a:endParaRPr lang="en-US" dirty="0"/>
          </a:p>
        </p:txBody>
      </p:sp>
      <p:sp>
        <p:nvSpPr>
          <p:cNvPr id="6"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47557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256">
          <p15:clr>
            <a:srgbClr val="FBAE40"/>
          </p15:clr>
        </p15:guide>
        <p15:guide id="2" orient="horz" pos="15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theme" Target="../theme/theme2.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theme" Target="../theme/theme3.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Placeholder 1"/>
          <p:cNvSpPr>
            <a:spLocks noGrp="1"/>
          </p:cNvSpPr>
          <p:nvPr>
            <p:ph type="title"/>
          </p:nvPr>
        </p:nvSpPr>
        <p:spPr>
          <a:xfrm>
            <a:off x="457200" y="304800"/>
            <a:ext cx="82296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772400" y="6356350"/>
            <a:ext cx="914400" cy="365125"/>
          </a:xfrm>
          <a:prstGeom prst="rect">
            <a:avLst/>
          </a:prstGeom>
        </p:spPr>
        <p:txBody>
          <a:bodyPr vert="horz" lIns="91440" tIns="45720" rIns="91440" bIns="45720" rtlCol="0" anchor="ctr"/>
          <a:lstStyle>
            <a:lvl1pPr algn="r">
              <a:defRPr sz="1200">
                <a:solidFill>
                  <a:srgbClr val="FFFFFF"/>
                </a:solidFill>
              </a:defRPr>
            </a:lvl1pPr>
          </a:lstStyle>
          <a:p>
            <a:pPr defTabSz="457200"/>
            <a:fld id="{0580405D-A643-224E-BD86-D482C39E2277}" type="slidenum">
              <a:rPr lang="en-US" smtClean="0"/>
              <a:pPr defTabSz="457200"/>
              <a:t>‹#›</a:t>
            </a:fld>
            <a:endParaRPr lang="en-US" dirty="0"/>
          </a:p>
        </p:txBody>
      </p:sp>
      <p:sp>
        <p:nvSpPr>
          <p:cNvPr id="8" name="Footer Placeholder 4"/>
          <p:cNvSpPr>
            <a:spLocks noGrp="1"/>
          </p:cNvSpPr>
          <p:nvPr>
            <p:ph type="ftr" sz="quarter" idx="3"/>
          </p:nvPr>
        </p:nvSpPr>
        <p:spPr>
          <a:xfrm>
            <a:off x="457200" y="6356350"/>
            <a:ext cx="7315200" cy="365125"/>
          </a:xfrm>
          <a:prstGeom prst="rect">
            <a:avLst/>
          </a:prstGeom>
        </p:spPr>
        <p:txBody>
          <a:bodyPr vert="horz" lIns="91440" tIns="45720" rIns="91440" bIns="45720" rtlCol="0" anchor="ctr"/>
          <a:lstStyle>
            <a:lvl1pPr algn="l">
              <a:defRPr sz="1200">
                <a:solidFill>
                  <a:srgbClr val="FFFFFF"/>
                </a:solidFill>
              </a:defRPr>
            </a:lvl1pPr>
          </a:lstStyle>
          <a:p>
            <a:r>
              <a:rPr lang="en-US" dirty="0"/>
              <a:t>2017 Coastal Master Plan</a:t>
            </a:r>
          </a:p>
        </p:txBody>
      </p:sp>
    </p:spTree>
    <p:extLst>
      <p:ext uri="{BB962C8B-B14F-4D97-AF65-F5344CB8AC3E}">
        <p14:creationId xmlns:p14="http://schemas.microsoft.com/office/powerpoint/2010/main" val="159502531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956" r:id="rId32"/>
    <p:sldLayoutId id="2147483957" r:id="rId33"/>
    <p:sldLayoutId id="2147483958" r:id="rId34"/>
    <p:sldLayoutId id="2147483959" r:id="rId35"/>
    <p:sldLayoutId id="2147483960" r:id="rId36"/>
    <p:sldLayoutId id="2147483961"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2800" b="1" kern="1200" cap="all" baseline="0">
          <a:solidFill>
            <a:schemeClr val="tx1"/>
          </a:solidFill>
          <a:latin typeface="+mj-lt"/>
          <a:ea typeface="+mj-ea"/>
          <a:cs typeface="+mj-cs"/>
        </a:defRPr>
      </a:lvl1pPr>
    </p:titleStyle>
    <p:bodyStyle>
      <a:lvl1pPr marL="342900" indent="-342900" algn="l" defTabSz="457200" rtl="0" eaLnBrk="1" latinLnBrk="0" hangingPunct="1">
        <a:spcBef>
          <a:spcPct val="20000"/>
        </a:spcBef>
        <a:buClr>
          <a:schemeClr val="tx1"/>
        </a:buClr>
        <a:buSzPct val="90000"/>
        <a:buFont typeface="Arial"/>
        <a:buChar char="•"/>
        <a:defRPr sz="2400" b="1" i="0" kern="1200">
          <a:solidFill>
            <a:schemeClr val="tx1"/>
          </a:solidFill>
          <a:latin typeface="+mn-lt"/>
          <a:ea typeface="+mn-ea"/>
          <a:cs typeface="Arial" charset="0"/>
        </a:defRPr>
      </a:lvl1pPr>
      <a:lvl2pPr marL="742950" indent="-285750" algn="l" defTabSz="457200" rtl="0" eaLnBrk="1" latinLnBrk="0" hangingPunct="1">
        <a:spcBef>
          <a:spcPct val="20000"/>
        </a:spcBef>
        <a:buClr>
          <a:schemeClr val="tx1"/>
        </a:buClr>
        <a:buFont typeface="Arial"/>
        <a:buChar char="–"/>
        <a:defRPr sz="2200" b="0" i="0" kern="1200">
          <a:solidFill>
            <a:schemeClr val="tx1"/>
          </a:solidFill>
          <a:latin typeface="+mn-lt"/>
          <a:ea typeface="+mn-ea"/>
          <a:cs typeface="Arial" charset="0"/>
        </a:defRPr>
      </a:lvl2pPr>
      <a:lvl3pPr marL="1143000" indent="-228600" algn="l" defTabSz="457200" rtl="0" eaLnBrk="1" latinLnBrk="0" hangingPunct="1">
        <a:spcBef>
          <a:spcPct val="20000"/>
        </a:spcBef>
        <a:buClr>
          <a:schemeClr val="tx1"/>
        </a:buClr>
        <a:buFont typeface="Arial"/>
        <a:buChar char="•"/>
        <a:defRPr sz="2000" b="0" i="0" kern="1200">
          <a:solidFill>
            <a:schemeClr val="tx1"/>
          </a:solidFill>
          <a:latin typeface="+mn-lt"/>
          <a:ea typeface="+mn-ea"/>
          <a:cs typeface="Arial" charset="0"/>
        </a:defRPr>
      </a:lvl3pPr>
      <a:lvl4pPr marL="1600200" indent="-228600" algn="l" defTabSz="457200" rtl="0" eaLnBrk="1" latinLnBrk="0" hangingPunct="1">
        <a:spcBef>
          <a:spcPct val="20000"/>
        </a:spcBef>
        <a:buClr>
          <a:schemeClr val="tx1"/>
        </a:buClr>
        <a:buFont typeface="Arial"/>
        <a:buChar char="–"/>
        <a:defRPr sz="1800" b="0" i="0" kern="1200">
          <a:solidFill>
            <a:schemeClr val="tx1"/>
          </a:solidFill>
          <a:latin typeface="+mn-lt"/>
          <a:ea typeface="+mn-ea"/>
          <a:cs typeface="Arial" charset="0"/>
        </a:defRPr>
      </a:lvl4pPr>
      <a:lvl5pPr marL="2057400" indent="-228600" algn="l" defTabSz="457200" rtl="0" eaLnBrk="1" latinLnBrk="0" hangingPunct="1">
        <a:spcBef>
          <a:spcPct val="20000"/>
        </a:spcBef>
        <a:buClr>
          <a:schemeClr val="tx1"/>
        </a:buClr>
        <a:buFont typeface="Arial"/>
        <a:buChar char="»"/>
        <a:defRPr sz="1600" b="0" i="0" kern="1200">
          <a:solidFill>
            <a:schemeClr val="tx1"/>
          </a:solidFill>
          <a:latin typeface="+mn-lt"/>
          <a:ea typeface="+mn-ea"/>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288">
          <p15:clr>
            <a:srgbClr val="F26B43"/>
          </p15:clr>
        </p15:guide>
        <p15:guide id="2" pos="5472">
          <p15:clr>
            <a:srgbClr val="F26B43"/>
          </p15:clr>
        </p15:guide>
        <p15:guide id="3" orient="horz" pos="192">
          <p15:clr>
            <a:srgbClr val="F26B43"/>
          </p15:clr>
        </p15:guide>
        <p15:guide id="4" orient="horz" pos="3888">
          <p15:clr>
            <a:srgbClr val="F26B43"/>
          </p15:clr>
        </p15:guide>
        <p15:guide id="5" orient="horz" pos="864">
          <p15:clr>
            <a:srgbClr val="F26B43"/>
          </p15:clr>
        </p15:guide>
        <p15:guide id="6" orient="horz" pos="1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Placeholder 1"/>
          <p:cNvSpPr>
            <a:spLocks noGrp="1"/>
          </p:cNvSpPr>
          <p:nvPr>
            <p:ph type="title"/>
          </p:nvPr>
        </p:nvSpPr>
        <p:spPr>
          <a:xfrm>
            <a:off x="457200" y="304800"/>
            <a:ext cx="82296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772400" y="6356350"/>
            <a:ext cx="914400" cy="365125"/>
          </a:xfrm>
          <a:prstGeom prst="rect">
            <a:avLst/>
          </a:prstGeom>
        </p:spPr>
        <p:txBody>
          <a:bodyPr vert="horz" lIns="91440" tIns="45720" rIns="91440" bIns="45720" rtlCol="0" anchor="ctr"/>
          <a:lstStyle>
            <a:lvl1pPr algn="r">
              <a:defRPr sz="1200">
                <a:solidFill>
                  <a:srgbClr val="FFFFFF"/>
                </a:solidFill>
              </a:defRPr>
            </a:lvl1pPr>
          </a:lstStyle>
          <a:p>
            <a:pPr defTabSz="457200"/>
            <a:fld id="{0580405D-A643-224E-BD86-D482C39E2277}" type="slidenum">
              <a:rPr lang="en-US" smtClean="0"/>
              <a:pPr defTabSz="457200"/>
              <a:t>‹#›</a:t>
            </a:fld>
            <a:endParaRPr lang="en-US" dirty="0"/>
          </a:p>
        </p:txBody>
      </p:sp>
      <p:sp>
        <p:nvSpPr>
          <p:cNvPr id="8" name="Footer Placeholder 4"/>
          <p:cNvSpPr>
            <a:spLocks noGrp="1"/>
          </p:cNvSpPr>
          <p:nvPr>
            <p:ph type="ftr" sz="quarter" idx="3"/>
          </p:nvPr>
        </p:nvSpPr>
        <p:spPr>
          <a:xfrm>
            <a:off x="457200" y="6356350"/>
            <a:ext cx="7315200" cy="365125"/>
          </a:xfrm>
          <a:prstGeom prst="rect">
            <a:avLst/>
          </a:prstGeom>
        </p:spPr>
        <p:txBody>
          <a:bodyPr vert="horz" lIns="91440" tIns="45720" rIns="91440" bIns="45720" rtlCol="0" anchor="ctr"/>
          <a:lstStyle>
            <a:lvl1pPr algn="l">
              <a:defRPr sz="1200">
                <a:solidFill>
                  <a:srgbClr val="FFFFFF"/>
                </a:solidFill>
              </a:defRPr>
            </a:lvl1pPr>
          </a:lstStyle>
          <a:p>
            <a:r>
              <a:rPr lang="en-US" dirty="0"/>
              <a:t>2017 Coastal Master Plan</a:t>
            </a:r>
          </a:p>
        </p:txBody>
      </p:sp>
    </p:spTree>
    <p:extLst>
      <p:ext uri="{BB962C8B-B14F-4D97-AF65-F5344CB8AC3E}">
        <p14:creationId xmlns:p14="http://schemas.microsoft.com/office/powerpoint/2010/main" val="2594742055"/>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 id="2147483981" r:id="rId19"/>
    <p:sldLayoutId id="2147483982" r:id="rId20"/>
    <p:sldLayoutId id="2147483983" r:id="rId21"/>
    <p:sldLayoutId id="2147483984" r:id="rId22"/>
    <p:sldLayoutId id="2147483985" r:id="rId23"/>
    <p:sldLayoutId id="2147483986" r:id="rId24"/>
    <p:sldLayoutId id="2147483987" r:id="rId25"/>
    <p:sldLayoutId id="2147483988" r:id="rId26"/>
    <p:sldLayoutId id="2147483989" r:id="rId27"/>
    <p:sldLayoutId id="2147483990" r:id="rId28"/>
    <p:sldLayoutId id="2147483991" r:id="rId29"/>
    <p:sldLayoutId id="2147483992" r:id="rId30"/>
    <p:sldLayoutId id="2147483993" r:id="rId31"/>
    <p:sldLayoutId id="2147483994" r:id="rId32"/>
    <p:sldLayoutId id="2147483995" r:id="rId33"/>
    <p:sldLayoutId id="2147483996" r:id="rId34"/>
    <p:sldLayoutId id="2147483997" r:id="rId35"/>
    <p:sldLayoutId id="2147483998" r:id="rId36"/>
    <p:sldLayoutId id="2147483999" r:id="rId37"/>
    <p:sldLayoutId id="2147484000"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2800" b="1" kern="1200" cap="all" baseline="0">
          <a:solidFill>
            <a:schemeClr val="tx1"/>
          </a:solidFill>
          <a:latin typeface="+mj-lt"/>
          <a:ea typeface="+mj-ea"/>
          <a:cs typeface="+mj-cs"/>
        </a:defRPr>
      </a:lvl1pPr>
    </p:titleStyle>
    <p:bodyStyle>
      <a:lvl1pPr marL="342900" indent="-342900" algn="l" defTabSz="457200" rtl="0" eaLnBrk="1" latinLnBrk="0" hangingPunct="1">
        <a:spcBef>
          <a:spcPct val="20000"/>
        </a:spcBef>
        <a:buClr>
          <a:schemeClr val="tx1"/>
        </a:buClr>
        <a:buSzPct val="90000"/>
        <a:buFont typeface="Arial"/>
        <a:buChar char="•"/>
        <a:defRPr sz="2400" b="1" i="0" kern="1200">
          <a:solidFill>
            <a:schemeClr val="tx1"/>
          </a:solidFill>
          <a:latin typeface="+mn-lt"/>
          <a:ea typeface="+mn-ea"/>
          <a:cs typeface="Arial" charset="0"/>
        </a:defRPr>
      </a:lvl1pPr>
      <a:lvl2pPr marL="742950" indent="-285750" algn="l" defTabSz="457200" rtl="0" eaLnBrk="1" latinLnBrk="0" hangingPunct="1">
        <a:spcBef>
          <a:spcPct val="20000"/>
        </a:spcBef>
        <a:buClr>
          <a:schemeClr val="tx1"/>
        </a:buClr>
        <a:buFont typeface="Arial"/>
        <a:buChar char="–"/>
        <a:defRPr sz="2200" b="0" i="0" kern="1200">
          <a:solidFill>
            <a:schemeClr val="tx1"/>
          </a:solidFill>
          <a:latin typeface="+mn-lt"/>
          <a:ea typeface="+mn-ea"/>
          <a:cs typeface="Arial" charset="0"/>
        </a:defRPr>
      </a:lvl2pPr>
      <a:lvl3pPr marL="1143000" indent="-228600" algn="l" defTabSz="457200" rtl="0" eaLnBrk="1" latinLnBrk="0" hangingPunct="1">
        <a:spcBef>
          <a:spcPct val="20000"/>
        </a:spcBef>
        <a:buClr>
          <a:schemeClr val="tx1"/>
        </a:buClr>
        <a:buFont typeface="Arial"/>
        <a:buChar char="•"/>
        <a:defRPr sz="2000" b="0" i="0" kern="1200">
          <a:solidFill>
            <a:schemeClr val="tx1"/>
          </a:solidFill>
          <a:latin typeface="+mn-lt"/>
          <a:ea typeface="+mn-ea"/>
          <a:cs typeface="Arial" charset="0"/>
        </a:defRPr>
      </a:lvl3pPr>
      <a:lvl4pPr marL="1600200" indent="-228600" algn="l" defTabSz="457200" rtl="0" eaLnBrk="1" latinLnBrk="0" hangingPunct="1">
        <a:spcBef>
          <a:spcPct val="20000"/>
        </a:spcBef>
        <a:buClr>
          <a:schemeClr val="tx1"/>
        </a:buClr>
        <a:buFont typeface="Arial"/>
        <a:buChar char="–"/>
        <a:defRPr sz="1800" b="0" i="0" kern="1200">
          <a:solidFill>
            <a:schemeClr val="tx1"/>
          </a:solidFill>
          <a:latin typeface="+mn-lt"/>
          <a:ea typeface="+mn-ea"/>
          <a:cs typeface="Arial" charset="0"/>
        </a:defRPr>
      </a:lvl4pPr>
      <a:lvl5pPr marL="2057400" indent="-228600" algn="l" defTabSz="457200" rtl="0" eaLnBrk="1" latinLnBrk="0" hangingPunct="1">
        <a:spcBef>
          <a:spcPct val="20000"/>
        </a:spcBef>
        <a:buClr>
          <a:schemeClr val="tx1"/>
        </a:buClr>
        <a:buFont typeface="Arial"/>
        <a:buChar char="»"/>
        <a:defRPr sz="1600" b="0" i="0" kern="1200">
          <a:solidFill>
            <a:schemeClr val="tx1"/>
          </a:solidFill>
          <a:latin typeface="+mn-lt"/>
          <a:ea typeface="+mn-ea"/>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288">
          <p15:clr>
            <a:srgbClr val="F26B43"/>
          </p15:clr>
        </p15:guide>
        <p15:guide id="2" pos="5472">
          <p15:clr>
            <a:srgbClr val="F26B43"/>
          </p15:clr>
        </p15:guide>
        <p15:guide id="3" orient="horz" pos="192">
          <p15:clr>
            <a:srgbClr val="F26B43"/>
          </p15:clr>
        </p15:guide>
        <p15:guide id="4" orient="horz" pos="3888">
          <p15:clr>
            <a:srgbClr val="F26B43"/>
          </p15:clr>
        </p15:guide>
        <p15:guide id="5" orient="horz" pos="864">
          <p15:clr>
            <a:srgbClr val="F26B43"/>
          </p15:clr>
        </p15:guide>
        <p15:guide id="6" orient="horz" pos="1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Placeholder 1"/>
          <p:cNvSpPr>
            <a:spLocks noGrp="1"/>
          </p:cNvSpPr>
          <p:nvPr>
            <p:ph type="title"/>
          </p:nvPr>
        </p:nvSpPr>
        <p:spPr>
          <a:xfrm>
            <a:off x="457200" y="304800"/>
            <a:ext cx="82296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772400" y="6356350"/>
            <a:ext cx="914400" cy="365125"/>
          </a:xfrm>
          <a:prstGeom prst="rect">
            <a:avLst/>
          </a:prstGeom>
        </p:spPr>
        <p:txBody>
          <a:bodyPr vert="horz" lIns="91440" tIns="45720" rIns="91440" bIns="45720" rtlCol="0" anchor="ctr"/>
          <a:lstStyle>
            <a:lvl1pPr algn="r">
              <a:defRPr sz="1200">
                <a:solidFill>
                  <a:srgbClr val="FFFFFF"/>
                </a:solidFill>
              </a:defRPr>
            </a:lvl1pPr>
          </a:lstStyle>
          <a:p>
            <a:pPr defTabSz="457200"/>
            <a:fld id="{0580405D-A643-224E-BD86-D482C39E2277}" type="slidenum">
              <a:rPr lang="en-US" smtClean="0"/>
              <a:pPr defTabSz="457200"/>
              <a:t>‹#›</a:t>
            </a:fld>
            <a:endParaRPr lang="en-US" dirty="0"/>
          </a:p>
        </p:txBody>
      </p:sp>
      <p:sp>
        <p:nvSpPr>
          <p:cNvPr id="8" name="Footer Placeholder 4"/>
          <p:cNvSpPr>
            <a:spLocks noGrp="1"/>
          </p:cNvSpPr>
          <p:nvPr>
            <p:ph type="ftr" sz="quarter" idx="3"/>
          </p:nvPr>
        </p:nvSpPr>
        <p:spPr>
          <a:xfrm>
            <a:off x="457200" y="6356350"/>
            <a:ext cx="7315200" cy="365125"/>
          </a:xfrm>
          <a:prstGeom prst="rect">
            <a:avLst/>
          </a:prstGeom>
        </p:spPr>
        <p:txBody>
          <a:bodyPr vert="horz" lIns="91440" tIns="45720" rIns="91440" bIns="45720" rtlCol="0" anchor="ctr"/>
          <a:lstStyle>
            <a:lvl1pPr algn="l">
              <a:defRPr sz="1200">
                <a:solidFill>
                  <a:srgbClr val="FFFFFF"/>
                </a:solidFill>
              </a:defRPr>
            </a:lvl1pPr>
          </a:lstStyle>
          <a:p>
            <a:r>
              <a:rPr lang="en-US" dirty="0"/>
              <a:t>2017 Coastal Master Plan</a:t>
            </a:r>
          </a:p>
        </p:txBody>
      </p:sp>
    </p:spTree>
    <p:extLst>
      <p:ext uri="{BB962C8B-B14F-4D97-AF65-F5344CB8AC3E}">
        <p14:creationId xmlns:p14="http://schemas.microsoft.com/office/powerpoint/2010/main" val="202782976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24" r:id="rId22"/>
    <p:sldLayoutId id="2147484025" r:id="rId23"/>
    <p:sldLayoutId id="2147484026" r:id="rId24"/>
    <p:sldLayoutId id="2147484027" r:id="rId25"/>
    <p:sldLayoutId id="2147484028" r:id="rId26"/>
    <p:sldLayoutId id="2147484029" r:id="rId27"/>
    <p:sldLayoutId id="2147484030" r:id="rId28"/>
    <p:sldLayoutId id="2147484031" r:id="rId29"/>
    <p:sldLayoutId id="2147484032" r:id="rId30"/>
    <p:sldLayoutId id="2147484033" r:id="rId31"/>
    <p:sldLayoutId id="2147484034" r:id="rId32"/>
    <p:sldLayoutId id="2147484035" r:id="rId33"/>
    <p:sldLayoutId id="2147484036" r:id="rId34"/>
    <p:sldLayoutId id="2147484037" r:id="rId35"/>
    <p:sldLayoutId id="2147484038" r:id="rId36"/>
    <p:sldLayoutId id="2147484039"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2800" b="1" kern="1200" cap="all" baseline="0">
          <a:solidFill>
            <a:schemeClr val="tx1"/>
          </a:solidFill>
          <a:latin typeface="+mj-lt"/>
          <a:ea typeface="+mj-ea"/>
          <a:cs typeface="+mj-cs"/>
        </a:defRPr>
      </a:lvl1pPr>
    </p:titleStyle>
    <p:bodyStyle>
      <a:lvl1pPr marL="342900" indent="-342900" algn="l" defTabSz="457200" rtl="0" eaLnBrk="1" latinLnBrk="0" hangingPunct="1">
        <a:spcBef>
          <a:spcPct val="20000"/>
        </a:spcBef>
        <a:buClr>
          <a:schemeClr val="tx1"/>
        </a:buClr>
        <a:buSzPct val="90000"/>
        <a:buFont typeface="Arial"/>
        <a:buChar char="•"/>
        <a:defRPr sz="2400" b="1" i="0" kern="1200">
          <a:solidFill>
            <a:schemeClr val="tx1"/>
          </a:solidFill>
          <a:latin typeface="+mn-lt"/>
          <a:ea typeface="+mn-ea"/>
          <a:cs typeface="Arial" charset="0"/>
        </a:defRPr>
      </a:lvl1pPr>
      <a:lvl2pPr marL="742950" indent="-285750" algn="l" defTabSz="457200" rtl="0" eaLnBrk="1" latinLnBrk="0" hangingPunct="1">
        <a:spcBef>
          <a:spcPct val="20000"/>
        </a:spcBef>
        <a:buClr>
          <a:schemeClr val="tx1"/>
        </a:buClr>
        <a:buFont typeface="Arial"/>
        <a:buChar char="–"/>
        <a:defRPr sz="2200" b="0" i="0" kern="1200">
          <a:solidFill>
            <a:schemeClr val="tx1"/>
          </a:solidFill>
          <a:latin typeface="+mn-lt"/>
          <a:ea typeface="+mn-ea"/>
          <a:cs typeface="Arial" charset="0"/>
        </a:defRPr>
      </a:lvl2pPr>
      <a:lvl3pPr marL="1143000" indent="-228600" algn="l" defTabSz="457200" rtl="0" eaLnBrk="1" latinLnBrk="0" hangingPunct="1">
        <a:spcBef>
          <a:spcPct val="20000"/>
        </a:spcBef>
        <a:buClr>
          <a:schemeClr val="tx1"/>
        </a:buClr>
        <a:buFont typeface="Arial"/>
        <a:buChar char="•"/>
        <a:defRPr sz="2000" b="0" i="0" kern="1200">
          <a:solidFill>
            <a:schemeClr val="tx1"/>
          </a:solidFill>
          <a:latin typeface="+mn-lt"/>
          <a:ea typeface="+mn-ea"/>
          <a:cs typeface="Arial" charset="0"/>
        </a:defRPr>
      </a:lvl3pPr>
      <a:lvl4pPr marL="1600200" indent="-228600" algn="l" defTabSz="457200" rtl="0" eaLnBrk="1" latinLnBrk="0" hangingPunct="1">
        <a:spcBef>
          <a:spcPct val="20000"/>
        </a:spcBef>
        <a:buClr>
          <a:schemeClr val="tx1"/>
        </a:buClr>
        <a:buFont typeface="Arial"/>
        <a:buChar char="–"/>
        <a:defRPr sz="1800" b="0" i="0" kern="1200">
          <a:solidFill>
            <a:schemeClr val="tx1"/>
          </a:solidFill>
          <a:latin typeface="+mn-lt"/>
          <a:ea typeface="+mn-ea"/>
          <a:cs typeface="Arial" charset="0"/>
        </a:defRPr>
      </a:lvl4pPr>
      <a:lvl5pPr marL="2057400" indent="-228600" algn="l" defTabSz="457200" rtl="0" eaLnBrk="1" latinLnBrk="0" hangingPunct="1">
        <a:spcBef>
          <a:spcPct val="20000"/>
        </a:spcBef>
        <a:buClr>
          <a:schemeClr val="tx1"/>
        </a:buClr>
        <a:buFont typeface="Arial"/>
        <a:buChar char="»"/>
        <a:defRPr sz="1600" b="0" i="0" kern="1200">
          <a:solidFill>
            <a:schemeClr val="tx1"/>
          </a:solidFill>
          <a:latin typeface="+mn-lt"/>
          <a:ea typeface="+mn-ea"/>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288">
          <p15:clr>
            <a:srgbClr val="F26B43"/>
          </p15:clr>
        </p15:guide>
        <p15:guide id="2" pos="5472">
          <p15:clr>
            <a:srgbClr val="F26B43"/>
          </p15:clr>
        </p15:guide>
        <p15:guide id="3" orient="horz" pos="192">
          <p15:clr>
            <a:srgbClr val="F26B43"/>
          </p15:clr>
        </p15:guide>
        <p15:guide id="4" orient="horz" pos="3888">
          <p15:clr>
            <a:srgbClr val="F26B43"/>
          </p15:clr>
        </p15:guide>
        <p15:guide id="5" orient="horz" pos="864">
          <p15:clr>
            <a:srgbClr val="F26B43"/>
          </p15:clr>
        </p15:guide>
        <p15:guide id="6" orient="horz" pos="1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Committed to Our Coast</a:t>
            </a:r>
          </a:p>
        </p:txBody>
      </p:sp>
      <p:sp>
        <p:nvSpPr>
          <p:cNvPr id="3" name="Text Placeholder 2"/>
          <p:cNvSpPr>
            <a:spLocks noGrp="1"/>
          </p:cNvSpPr>
          <p:nvPr>
            <p:ph type="body" idx="1"/>
          </p:nvPr>
        </p:nvSpPr>
        <p:spPr/>
        <p:txBody>
          <a:bodyPr/>
          <a:lstStyle/>
          <a:p>
            <a:r>
              <a:rPr lang="en-US" dirty="0" smtClean="0"/>
              <a:t>Shrimp Task Force </a:t>
            </a:r>
            <a:r>
              <a:rPr lang="en-US" dirty="0"/>
              <a:t>– Draft Plan</a:t>
            </a:r>
          </a:p>
        </p:txBody>
      </p:sp>
      <p:sp>
        <p:nvSpPr>
          <p:cNvPr id="10" name="Text Placeholder 9"/>
          <p:cNvSpPr>
            <a:spLocks noGrp="1"/>
          </p:cNvSpPr>
          <p:nvPr>
            <p:ph type="body" sz="quarter" idx="11"/>
          </p:nvPr>
        </p:nvSpPr>
        <p:spPr/>
        <p:txBody>
          <a:bodyPr/>
          <a:lstStyle/>
          <a:p>
            <a:r>
              <a:rPr lang="en-US" dirty="0"/>
              <a:t>Bren Haase | </a:t>
            </a:r>
            <a:r>
              <a:rPr lang="en-US" dirty="0" smtClean="0"/>
              <a:t>February 8, </a:t>
            </a:r>
            <a:r>
              <a:rPr lang="en-US" dirty="0"/>
              <a:t>2017</a:t>
            </a:r>
          </a:p>
        </p:txBody>
      </p:sp>
    </p:spTree>
    <p:extLst>
      <p:ext uri="{BB962C8B-B14F-4D97-AF65-F5344CB8AC3E}">
        <p14:creationId xmlns:p14="http://schemas.microsoft.com/office/powerpoint/2010/main" val="168130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Projects Considered</a:t>
            </a:r>
            <a:br>
              <a:rPr lang="en-US" dirty="0"/>
            </a:br>
            <a:r>
              <a:rPr lang="en-US" sz="2400" dirty="0">
                <a:solidFill>
                  <a:schemeClr val="accent4"/>
                </a:solidFill>
              </a:rPr>
              <a:t>structural Protection</a:t>
            </a:r>
            <a:endParaRPr lang="en-US"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10</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dirty="0"/>
              <a:t>2017 Coastal Master Plan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0076"/>
            <a:ext cx="9144000" cy="4803648"/>
          </a:xfrm>
          <a:prstGeom prst="rect">
            <a:avLst/>
          </a:prstGeom>
        </p:spPr>
      </p:pic>
    </p:spTree>
    <p:extLst>
      <p:ext uri="{BB962C8B-B14F-4D97-AF65-F5344CB8AC3E}">
        <p14:creationId xmlns:p14="http://schemas.microsoft.com/office/powerpoint/2010/main" val="262945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Developing the Coastal Master Plan</a:t>
            </a:r>
          </a:p>
        </p:txBody>
      </p:sp>
      <p:sp>
        <p:nvSpPr>
          <p:cNvPr id="7" name="Content Placeholder 6"/>
          <p:cNvSpPr>
            <a:spLocks noGrp="1"/>
          </p:cNvSpPr>
          <p:nvPr>
            <p:ph sz="quarter" idx="13"/>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11</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dirty="0"/>
              <a:t>2017 Coastal Master Plan</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134605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Envisioning Our Future Coast</a:t>
            </a:r>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12</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dirty="0"/>
              <a:t>2017 Coastal Master Plan</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a:ext>
            </a:extLst>
          </a:blip>
          <a:srcRect b="9524"/>
          <a:stretch/>
        </p:blipFill>
        <p:spPr>
          <a:xfrm>
            <a:off x="0" y="1371600"/>
            <a:ext cx="9144000" cy="4343400"/>
          </a:xfrm>
          <a:prstGeom prst="rect">
            <a:avLst/>
          </a:prstGeom>
        </p:spPr>
      </p:pic>
    </p:spTree>
    <p:extLst>
      <p:ext uri="{BB962C8B-B14F-4D97-AF65-F5344CB8AC3E}">
        <p14:creationId xmlns:p14="http://schemas.microsoft.com/office/powerpoint/2010/main" val="405454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Developing the Coastal Master Plan</a:t>
            </a:r>
          </a:p>
        </p:txBody>
      </p:sp>
      <p:sp>
        <p:nvSpPr>
          <p:cNvPr id="7" name="Content Placeholder 6"/>
          <p:cNvSpPr>
            <a:spLocks noGrp="1"/>
          </p:cNvSpPr>
          <p:nvPr>
            <p:ph sz="quarter" idx="13"/>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13</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dirty="0"/>
              <a:t>2017 Coastal Master Plan</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22130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58200" cy="1066800"/>
          </a:xfrm>
        </p:spPr>
        <p:txBody>
          <a:bodyPr/>
          <a:lstStyle/>
          <a:p>
            <a:r>
              <a:rPr lang="en-US" dirty="0"/>
              <a:t>Decision Drivers For Project Selection</a:t>
            </a:r>
          </a:p>
        </p:txBody>
      </p:sp>
      <p:sp>
        <p:nvSpPr>
          <p:cNvPr id="4" name="Slide Number Placeholder 3"/>
          <p:cNvSpPr>
            <a:spLocks noGrp="1"/>
          </p:cNvSpPr>
          <p:nvPr>
            <p:ph type="sldNum" sz="quarter" idx="12"/>
          </p:nvPr>
        </p:nvSpPr>
        <p:spPr/>
        <p:txBody>
          <a:bodyPr/>
          <a:lstStyle/>
          <a:p>
            <a:fld id="{0580405D-A643-224E-BD86-D482C39E2277}" type="slidenum">
              <a:rPr lang="en-US" smtClean="0"/>
              <a:pPr/>
              <a:t>14</a:t>
            </a:fld>
            <a:endParaRPr lang="en-US" dirty="0"/>
          </a:p>
        </p:txBody>
      </p:sp>
      <p:sp>
        <p:nvSpPr>
          <p:cNvPr id="5" name="Footer Placeholder 4"/>
          <p:cNvSpPr>
            <a:spLocks noGrp="1"/>
          </p:cNvSpPr>
          <p:nvPr>
            <p:ph type="ftr" sz="quarter" idx="11"/>
          </p:nvPr>
        </p:nvSpPr>
        <p:spPr/>
        <p:txBody>
          <a:bodyPr/>
          <a:lstStyle/>
          <a:p>
            <a:r>
              <a:rPr lang="en-US"/>
              <a:t>2017 Coastal Master Plan</a:t>
            </a:r>
            <a:endParaRPr lang="en-US" dirty="0"/>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333500" y="1645225"/>
            <a:ext cx="6705600" cy="4451927"/>
          </a:xfrm>
        </p:spPr>
      </p:pic>
    </p:spTree>
    <p:extLst>
      <p:ext uri="{BB962C8B-B14F-4D97-AF65-F5344CB8AC3E}">
        <p14:creationId xmlns:p14="http://schemas.microsoft.com/office/powerpoint/2010/main" val="10492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304800"/>
            <a:ext cx="8229600" cy="1066800"/>
          </a:xfrm>
          <a:noFill/>
        </p:spPr>
        <p:txBody>
          <a:bodyPr/>
          <a:lstStyle/>
          <a:p>
            <a:r>
              <a:rPr lang="en-US" dirty="0"/>
              <a:t>A Plan Built ON The Best Available Science…</a:t>
            </a:r>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15</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dirty="0"/>
              <a:t>2017 Coastal Master Plan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95400"/>
            <a:ext cx="9144000" cy="4800600"/>
          </a:xfrm>
          <a:prstGeom prst="rect">
            <a:avLst/>
          </a:prstGeom>
        </p:spPr>
      </p:pic>
    </p:spTree>
    <p:extLst>
      <p:ext uri="{BB962C8B-B14F-4D97-AF65-F5344CB8AC3E}">
        <p14:creationId xmlns:p14="http://schemas.microsoft.com/office/powerpoint/2010/main" val="198709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p:cNvPicPr>
            <a:picLocks noChangeAspect="1"/>
          </p:cNvPicPr>
          <p:nvPr/>
        </p:nvPicPr>
        <p:blipFill rotWithShape="1">
          <a:blip r:embed="rId2" cstate="print">
            <a:extLst>
              <a:ext uri="{28A0092B-C50C-407E-A947-70E740481C1C}">
                <a14:useLocalDpi xmlns:a14="http://schemas.microsoft.com/office/drawing/2010/main" val="0"/>
              </a:ext>
            </a:extLst>
          </a:blip>
          <a:srcRect l="23" t="1434" r="-23" b="2540"/>
          <a:stretch/>
        </p:blipFill>
        <p:spPr>
          <a:xfrm>
            <a:off x="0" y="0"/>
            <a:ext cx="9522327" cy="6858000"/>
          </a:xfrm>
          <a:prstGeom prst="rect">
            <a:avLst/>
          </a:prstGeom>
        </p:spPr>
      </p:pic>
      <p:sp>
        <p:nvSpPr>
          <p:cNvPr id="10" name="Title 9"/>
          <p:cNvSpPr>
            <a:spLocks noGrp="1"/>
          </p:cNvSpPr>
          <p:nvPr>
            <p:ph type="title"/>
          </p:nvPr>
        </p:nvSpPr>
        <p:spPr>
          <a:xfrm>
            <a:off x="457200" y="304800"/>
            <a:ext cx="8229600" cy="1066800"/>
          </a:xfrm>
          <a:solidFill>
            <a:schemeClr val="tx1">
              <a:alpha val="58039"/>
            </a:schemeClr>
          </a:solidFill>
        </p:spPr>
        <p:txBody>
          <a:bodyPr>
            <a:normAutofit/>
          </a:bodyPr>
          <a:lstStyle/>
          <a:p>
            <a:r>
              <a:rPr lang="en-US" sz="3200" dirty="0">
                <a:solidFill>
                  <a:schemeClr val="bg1"/>
                </a:solidFill>
              </a:rPr>
              <a:t>…But Responsive to the Needs of Our Communities</a:t>
            </a:r>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16</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dirty="0"/>
              <a:t>2017 Coastal Master Plan</a:t>
            </a:r>
          </a:p>
        </p:txBody>
      </p:sp>
    </p:spTree>
    <p:extLst>
      <p:ext uri="{BB962C8B-B14F-4D97-AF65-F5344CB8AC3E}">
        <p14:creationId xmlns:p14="http://schemas.microsoft.com/office/powerpoint/2010/main" val="245783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610600" cy="1066800"/>
          </a:xfrm>
        </p:spPr>
        <p:txBody>
          <a:bodyPr>
            <a:normAutofit/>
          </a:bodyPr>
          <a:lstStyle/>
          <a:p>
            <a:r>
              <a:rPr lang="en-US" dirty="0"/>
              <a:t>Unprecedented Outreach </a:t>
            </a:r>
            <a:br>
              <a:rPr lang="en-US" dirty="0"/>
            </a:br>
            <a:r>
              <a:rPr lang="en-US" sz="2400" dirty="0">
                <a:solidFill>
                  <a:schemeClr val="accent4"/>
                </a:solidFill>
              </a:rPr>
              <a:t>Before and During the Draft Plan</a:t>
            </a:r>
            <a:endParaRPr lang="en-US" dirty="0">
              <a:solidFill>
                <a:schemeClr val="accent4"/>
              </a:solidFill>
            </a:endParaRPr>
          </a:p>
        </p:txBody>
      </p:sp>
      <p:sp>
        <p:nvSpPr>
          <p:cNvPr id="4" name="Slide Number Placeholder 3"/>
          <p:cNvSpPr>
            <a:spLocks noGrp="1"/>
          </p:cNvSpPr>
          <p:nvPr>
            <p:ph type="sldNum" sz="quarter" idx="12"/>
          </p:nvPr>
        </p:nvSpPr>
        <p:spPr/>
        <p:txBody>
          <a:bodyPr/>
          <a:lstStyle/>
          <a:p>
            <a:fld id="{0580405D-A643-224E-BD86-D482C39E2277}" type="slidenum">
              <a:rPr lang="en-US" smtClean="0"/>
              <a:pPr/>
              <a:t>17</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1295400"/>
            <a:ext cx="9144000" cy="4800600"/>
          </a:xfrm>
        </p:spPr>
      </p:pic>
    </p:spTree>
    <p:extLst>
      <p:ext uri="{BB962C8B-B14F-4D97-AF65-F5344CB8AC3E}">
        <p14:creationId xmlns:p14="http://schemas.microsoft.com/office/powerpoint/2010/main" val="94573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610600" cy="1066800"/>
          </a:xfrm>
        </p:spPr>
        <p:txBody>
          <a:bodyPr>
            <a:normAutofit/>
          </a:bodyPr>
          <a:lstStyle/>
          <a:p>
            <a:r>
              <a:rPr lang="en-US" dirty="0"/>
              <a:t>Unprecedented Outreach </a:t>
            </a:r>
            <a:br>
              <a:rPr lang="en-US" dirty="0"/>
            </a:br>
            <a:r>
              <a:rPr lang="en-US" sz="2400" dirty="0">
                <a:solidFill>
                  <a:schemeClr val="accent4"/>
                </a:solidFill>
              </a:rPr>
              <a:t>Official Public Hearings</a:t>
            </a:r>
            <a:endParaRPr lang="en-US" dirty="0">
              <a:solidFill>
                <a:schemeClr val="accent4"/>
              </a:solidFill>
            </a:endParaRPr>
          </a:p>
        </p:txBody>
      </p:sp>
      <p:sp>
        <p:nvSpPr>
          <p:cNvPr id="4" name="Slide Number Placeholder 3"/>
          <p:cNvSpPr>
            <a:spLocks noGrp="1"/>
          </p:cNvSpPr>
          <p:nvPr>
            <p:ph type="sldNum" sz="quarter" idx="12"/>
          </p:nvPr>
        </p:nvSpPr>
        <p:spPr/>
        <p:txBody>
          <a:bodyPr/>
          <a:lstStyle/>
          <a:p>
            <a:fld id="{0580405D-A643-224E-BD86-D482C39E2277}" type="slidenum">
              <a:rPr lang="en-US" smtClean="0"/>
              <a:pPr/>
              <a:t>18</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pic>
        <p:nvPicPr>
          <p:cNvPr id="8" name="Content Placeholder 7"/>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457200" y="1725930"/>
            <a:ext cx="8229600" cy="4320540"/>
          </a:xfrm>
        </p:spPr>
      </p:pic>
    </p:spTree>
    <p:extLst>
      <p:ext uri="{BB962C8B-B14F-4D97-AF65-F5344CB8AC3E}">
        <p14:creationId xmlns:p14="http://schemas.microsoft.com/office/powerpoint/2010/main" val="10665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Decision Points</a:t>
            </a:r>
          </a:p>
        </p:txBody>
      </p:sp>
      <p:sp>
        <p:nvSpPr>
          <p:cNvPr id="3" name="Content Placeholder 2"/>
          <p:cNvSpPr>
            <a:spLocks noGrp="1"/>
          </p:cNvSpPr>
          <p:nvPr>
            <p:ph sz="quarter" idx="13"/>
          </p:nvPr>
        </p:nvSpPr>
        <p:spPr>
          <a:xfrm>
            <a:off x="457200" y="1371600"/>
            <a:ext cx="8229600" cy="4114800"/>
          </a:xfrm>
        </p:spPr>
        <p:txBody>
          <a:bodyPr>
            <a:normAutofit lnSpcReduction="10000"/>
          </a:bodyPr>
          <a:lstStyle/>
          <a:p>
            <a:pPr lvl="0"/>
            <a:r>
              <a:rPr lang="en-US" dirty="0"/>
              <a:t>Overall Funding: </a:t>
            </a:r>
            <a:r>
              <a:rPr lang="en-US" b="0" dirty="0"/>
              <a:t>$50 Billion, earlier funding</a:t>
            </a:r>
          </a:p>
          <a:p>
            <a:pPr lvl="0"/>
            <a:endParaRPr lang="en-US" dirty="0"/>
          </a:p>
          <a:p>
            <a:pPr lvl="0"/>
            <a:r>
              <a:rPr lang="en-US" dirty="0"/>
              <a:t>Funding Split: </a:t>
            </a:r>
            <a:r>
              <a:rPr lang="en-US" b="0" dirty="0"/>
              <a:t>An equal split of $25 billion each for restoration and risk reduction</a:t>
            </a:r>
          </a:p>
          <a:p>
            <a:pPr lvl="0"/>
            <a:endParaRPr lang="en-US" dirty="0"/>
          </a:p>
          <a:p>
            <a:pPr lvl="0"/>
            <a:r>
              <a:rPr lang="en-US" dirty="0"/>
              <a:t>Scenario: </a:t>
            </a:r>
            <a:r>
              <a:rPr lang="en-US" b="0" dirty="0"/>
              <a:t>Plan for the worst conditions and hope for </a:t>
            </a:r>
            <a:br>
              <a:rPr lang="en-US" b="0" dirty="0"/>
            </a:br>
            <a:r>
              <a:rPr lang="en-US" b="0" dirty="0"/>
              <a:t>the best</a:t>
            </a:r>
          </a:p>
          <a:p>
            <a:pPr lvl="0"/>
            <a:endParaRPr lang="en-US" dirty="0"/>
          </a:p>
          <a:p>
            <a:pPr lvl="0"/>
            <a:r>
              <a:rPr lang="en-US" dirty="0"/>
              <a:t>Near-term/Long-term Results: </a:t>
            </a:r>
            <a:r>
              <a:rPr lang="en-US" b="0" dirty="0"/>
              <a:t>Equal emphasis was placed on the near term and the long term</a:t>
            </a:r>
          </a:p>
        </p:txBody>
      </p:sp>
      <p:sp>
        <p:nvSpPr>
          <p:cNvPr id="4" name="Slide Number Placeholder 3"/>
          <p:cNvSpPr>
            <a:spLocks noGrp="1"/>
          </p:cNvSpPr>
          <p:nvPr>
            <p:ph type="sldNum" sz="quarter" idx="12"/>
          </p:nvPr>
        </p:nvSpPr>
        <p:spPr/>
        <p:txBody>
          <a:bodyPr/>
          <a:lstStyle/>
          <a:p>
            <a:fld id="{0580405D-A643-224E-BD86-D482C39E2277}" type="slidenum">
              <a:rPr lang="en-US" smtClean="0"/>
              <a:pPr/>
              <a:t>19</a:t>
            </a:fld>
            <a:endParaRPr lang="en-US" dirty="0"/>
          </a:p>
        </p:txBody>
      </p:sp>
      <p:sp>
        <p:nvSpPr>
          <p:cNvPr id="5" name="Footer Placeholder 4"/>
          <p:cNvSpPr>
            <a:spLocks noGrp="1"/>
          </p:cNvSpPr>
          <p:nvPr>
            <p:ph type="ftr" sz="quarter" idx="11"/>
          </p:nvPr>
        </p:nvSpPr>
        <p:spPr/>
        <p:txBody>
          <a:bodyPr/>
          <a:lstStyle/>
          <a:p>
            <a:r>
              <a:rPr lang="en-US"/>
              <a:t>2017 Coastal Master Plan</a:t>
            </a:r>
            <a:endParaRPr lang="en-US" dirty="0"/>
          </a:p>
        </p:txBody>
      </p:sp>
      <p:sp>
        <p:nvSpPr>
          <p:cNvPr id="6" name="Rectangle 5"/>
          <p:cNvSpPr/>
          <p:nvPr/>
        </p:nvSpPr>
        <p:spPr>
          <a:xfrm>
            <a:off x="381000" y="5521404"/>
            <a:ext cx="8229600" cy="457200"/>
          </a:xfrm>
          <a:prstGeom prst="rect">
            <a:avLst/>
          </a:prstGeom>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 Plan Based on Science, But Responsive to the Needs of Our Communities</a:t>
            </a:r>
          </a:p>
        </p:txBody>
      </p:sp>
    </p:spTree>
    <p:extLst>
      <p:ext uri="{BB962C8B-B14F-4D97-AF65-F5344CB8AC3E}">
        <p14:creationId xmlns:p14="http://schemas.microsoft.com/office/powerpoint/2010/main" val="384286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Coastal Master Plan?</a:t>
            </a:r>
          </a:p>
        </p:txBody>
      </p:sp>
      <p:sp>
        <p:nvSpPr>
          <p:cNvPr id="3" name="Content Placeholder 2"/>
          <p:cNvSpPr>
            <a:spLocks noGrp="1"/>
          </p:cNvSpPr>
          <p:nvPr>
            <p:ph sz="quarter" idx="13"/>
          </p:nvPr>
        </p:nvSpPr>
        <p:spPr>
          <a:xfrm>
            <a:off x="457200" y="1600200"/>
            <a:ext cx="4114800" cy="4572000"/>
          </a:xfrm>
        </p:spPr>
        <p:txBody>
          <a:bodyPr>
            <a:normAutofit/>
          </a:bodyPr>
          <a:lstStyle/>
          <a:p>
            <a:r>
              <a:rPr lang="en-US" dirty="0"/>
              <a:t>A framework to make decisions and guide our efforts to protect and restore coastal Louisiana</a:t>
            </a:r>
          </a:p>
          <a:p>
            <a:r>
              <a:rPr lang="en-US" dirty="0"/>
              <a:t>A list of projects that we think can do the most good given limited resources</a:t>
            </a:r>
          </a:p>
        </p:txBody>
      </p:sp>
      <p:sp>
        <p:nvSpPr>
          <p:cNvPr id="4" name="Slide Number Placeholder 3"/>
          <p:cNvSpPr>
            <a:spLocks noGrp="1"/>
          </p:cNvSpPr>
          <p:nvPr>
            <p:ph type="sldNum" sz="quarter" idx="12"/>
          </p:nvPr>
        </p:nvSpPr>
        <p:spPr/>
        <p:txBody>
          <a:bodyPr/>
          <a:lstStyle/>
          <a:p>
            <a:fld id="{0580405D-A643-224E-BD86-D482C39E2277}" type="slidenum">
              <a:rPr lang="en-US" smtClean="0"/>
              <a:pPr/>
              <a:t>2</a:t>
            </a:fld>
            <a:endParaRPr lang="en-US" dirty="0"/>
          </a:p>
        </p:txBody>
      </p:sp>
      <p:sp>
        <p:nvSpPr>
          <p:cNvPr id="5" name="Footer Placeholder 4"/>
          <p:cNvSpPr>
            <a:spLocks noGrp="1"/>
          </p:cNvSpPr>
          <p:nvPr>
            <p:ph type="ftr" sz="quarter" idx="11"/>
          </p:nvPr>
        </p:nvSpPr>
        <p:spPr/>
        <p:txBody>
          <a:bodyPr/>
          <a:lstStyle/>
          <a:p>
            <a:r>
              <a:rPr lang="en-US"/>
              <a:t>2017 Coastal Master Plan</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752600"/>
            <a:ext cx="3048000" cy="38042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2347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2017 Draft Coastal </a:t>
            </a:r>
            <a:br>
              <a:rPr lang="en-US" dirty="0"/>
            </a:br>
            <a:r>
              <a:rPr lang="en-US" dirty="0"/>
              <a:t>Master Plan</a:t>
            </a:r>
          </a:p>
        </p:txBody>
      </p:sp>
      <p:sp>
        <p:nvSpPr>
          <p:cNvPr id="7" name="Subtitle 6"/>
          <p:cNvSpPr>
            <a:spLocks noGrp="1"/>
          </p:cNvSpPr>
          <p:nvPr>
            <p:ph type="subTitle" idx="1"/>
          </p:nvPr>
        </p:nvSpPr>
        <p:spPr/>
        <p:txBody>
          <a:bodyPr/>
          <a:lstStyle/>
          <a:p>
            <a:endParaRPr lang="en-US" dirty="0"/>
          </a:p>
        </p:txBody>
      </p:sp>
      <p:sp>
        <p:nvSpPr>
          <p:cNvPr id="5" name="Slide Number Placeholder 4"/>
          <p:cNvSpPr>
            <a:spLocks noGrp="1"/>
          </p:cNvSpPr>
          <p:nvPr>
            <p:ph type="sldNum" sz="quarter" idx="12"/>
          </p:nvPr>
        </p:nvSpPr>
        <p:spPr/>
        <p:txBody>
          <a:bodyPr/>
          <a:lstStyle/>
          <a:p>
            <a:fld id="{0580405D-A643-224E-BD86-D482C39E2277}" type="slidenum">
              <a:rPr lang="en-US" smtClean="0"/>
              <a:pPr/>
              <a:t>20</a:t>
            </a:fld>
            <a:endParaRPr lang="en-US" dirty="0"/>
          </a:p>
        </p:txBody>
      </p:sp>
      <p:sp>
        <p:nvSpPr>
          <p:cNvPr id="6" name="Footer Placeholder 5"/>
          <p:cNvSpPr>
            <a:spLocks noGrp="1"/>
          </p:cNvSpPr>
          <p:nvPr>
            <p:ph type="ftr" sz="quarter" idx="11"/>
          </p:nvPr>
        </p:nvSpPr>
        <p:spPr/>
        <p:txBody>
          <a:bodyPr/>
          <a:lstStyle/>
          <a:p>
            <a:r>
              <a:rPr lang="en-US" dirty="0"/>
              <a:t>2017 Coastal Master Plan</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8934" y="59441"/>
            <a:ext cx="3677366" cy="4589753"/>
          </a:xfrm>
          <a:prstGeom prst="rect">
            <a:avLst/>
          </a:prstGeom>
        </p:spPr>
      </p:pic>
    </p:spTree>
    <p:extLst>
      <p:ext uri="{BB962C8B-B14F-4D97-AF65-F5344CB8AC3E}">
        <p14:creationId xmlns:p14="http://schemas.microsoft.com/office/powerpoint/2010/main" val="149668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Louisiana’s 2017 Draft Coastal Master Plan</a:t>
            </a:r>
            <a:br>
              <a:rPr lang="en-US" dirty="0"/>
            </a:br>
            <a:endParaRPr lang="en-US" dirty="0"/>
          </a:p>
        </p:txBody>
      </p:sp>
      <p:sp>
        <p:nvSpPr>
          <p:cNvPr id="5" name="Footer Placeholder 5"/>
          <p:cNvSpPr>
            <a:spLocks noGrp="1"/>
          </p:cNvSpPr>
          <p:nvPr>
            <p:ph type="ftr" sz="quarter" idx="11"/>
          </p:nvPr>
        </p:nvSpPr>
        <p:spPr>
          <a:xfrm>
            <a:off x="457200" y="6356189"/>
            <a:ext cx="7315200" cy="365125"/>
          </a:xfrm>
        </p:spPr>
        <p:txBody>
          <a:bodyPr/>
          <a:lstStyle/>
          <a:p>
            <a:r>
              <a:rPr lang="en-US" dirty="0"/>
              <a:t>2017 Coastal Master Plan</a:t>
            </a:r>
          </a:p>
        </p:txBody>
      </p:sp>
      <p:sp>
        <p:nvSpPr>
          <p:cNvPr id="6" name="Slide Number Placeholder 4"/>
          <p:cNvSpPr>
            <a:spLocks noGrp="1"/>
          </p:cNvSpPr>
          <p:nvPr>
            <p:ph type="sldNum" sz="quarter" idx="12"/>
          </p:nvPr>
        </p:nvSpPr>
        <p:spPr>
          <a:xfrm>
            <a:off x="7772400" y="6356350"/>
            <a:ext cx="914400" cy="365125"/>
          </a:xfrm>
        </p:spPr>
        <p:txBody>
          <a:bodyPr/>
          <a:lstStyle/>
          <a:p>
            <a:fld id="{0580405D-A643-224E-BD86-D482C39E2277}" type="slidenum">
              <a:rPr lang="en-US" smtClean="0"/>
              <a:pPr/>
              <a:t>21</a:t>
            </a:fld>
            <a:endParaRPr lang="en-US" dirty="0"/>
          </a:p>
        </p:txBody>
      </p:sp>
      <p:pic>
        <p:nvPicPr>
          <p:cNvPr id="1026" name="Picture 2" descr="C:\Users\mandyg\Desktop\slide_project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19200"/>
            <a:ext cx="8686800" cy="4560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03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41294"/>
            <a:ext cx="9144000" cy="5916706"/>
          </a:xfrm>
          <a:prstGeom prst="rect">
            <a:avLst/>
          </a:prstGeom>
        </p:spPr>
      </p:pic>
      <p:sp>
        <p:nvSpPr>
          <p:cNvPr id="6" name="Title 5"/>
          <p:cNvSpPr>
            <a:spLocks noGrp="1"/>
          </p:cNvSpPr>
          <p:nvPr>
            <p:ph type="title"/>
          </p:nvPr>
        </p:nvSpPr>
        <p:spPr/>
        <p:txBody>
          <a:bodyPr/>
          <a:lstStyle/>
          <a:p>
            <a:r>
              <a:rPr lang="en-US" dirty="0"/>
              <a:t>A Closer Look: WEST</a:t>
            </a:r>
            <a:br>
              <a:rPr lang="en-US" dirty="0"/>
            </a:br>
            <a:endParaRPr lang="en-US" dirty="0"/>
          </a:p>
        </p:txBody>
      </p:sp>
    </p:spTree>
    <p:extLst>
      <p:ext uri="{BB962C8B-B14F-4D97-AF65-F5344CB8AC3E}">
        <p14:creationId xmlns:p14="http://schemas.microsoft.com/office/powerpoint/2010/main" val="270156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41294"/>
            <a:ext cx="9144000" cy="5916706"/>
          </a:xfrm>
          <a:prstGeom prst="rect">
            <a:avLst/>
          </a:prstGeom>
        </p:spPr>
      </p:pic>
      <p:sp>
        <p:nvSpPr>
          <p:cNvPr id="2" name="Title 1"/>
          <p:cNvSpPr>
            <a:spLocks noGrp="1"/>
          </p:cNvSpPr>
          <p:nvPr>
            <p:ph type="title"/>
          </p:nvPr>
        </p:nvSpPr>
        <p:spPr/>
        <p:txBody>
          <a:bodyPr/>
          <a:lstStyle/>
          <a:p>
            <a:r>
              <a:rPr lang="en-US" dirty="0"/>
              <a:t>A closer Look: Central</a:t>
            </a:r>
            <a:br>
              <a:rPr lang="en-US" dirty="0"/>
            </a:br>
            <a:endParaRPr lang="en-US" dirty="0"/>
          </a:p>
        </p:txBody>
      </p:sp>
    </p:spTree>
    <p:extLst>
      <p:ext uri="{BB962C8B-B14F-4D97-AF65-F5344CB8AC3E}">
        <p14:creationId xmlns:p14="http://schemas.microsoft.com/office/powerpoint/2010/main" val="303666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41294"/>
            <a:ext cx="9144000" cy="5916706"/>
          </a:xfrm>
          <a:prstGeom prst="rect">
            <a:avLst/>
          </a:prstGeom>
        </p:spPr>
      </p:pic>
      <p:sp>
        <p:nvSpPr>
          <p:cNvPr id="2" name="Title 1"/>
          <p:cNvSpPr>
            <a:spLocks noGrp="1"/>
          </p:cNvSpPr>
          <p:nvPr>
            <p:ph type="title"/>
          </p:nvPr>
        </p:nvSpPr>
        <p:spPr/>
        <p:txBody>
          <a:bodyPr/>
          <a:lstStyle/>
          <a:p>
            <a:r>
              <a:rPr lang="en-US" dirty="0"/>
              <a:t>A closer Look: East</a:t>
            </a:r>
            <a:br>
              <a:rPr lang="en-US" dirty="0"/>
            </a:br>
            <a:endParaRPr lang="en-US" dirty="0"/>
          </a:p>
        </p:txBody>
      </p:sp>
    </p:spTree>
    <p:extLst>
      <p:ext uri="{BB962C8B-B14F-4D97-AF65-F5344CB8AC3E}">
        <p14:creationId xmlns:p14="http://schemas.microsoft.com/office/powerpoint/2010/main" val="252045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Closer Look: Nonstructural Projects</a:t>
            </a:r>
            <a:br>
              <a:rPr lang="en-US" dirty="0"/>
            </a:br>
            <a:r>
              <a:rPr lang="en-US" sz="2000" b="0" dirty="0"/>
              <a:t>~26,000 structures mitigated for $6.1B over next 50 years</a:t>
            </a:r>
            <a:endParaRPr lang="en-US" b="0" dirty="0"/>
          </a:p>
        </p:txBody>
      </p:sp>
      <p:sp>
        <p:nvSpPr>
          <p:cNvPr id="10" name="Content Placeholder 9"/>
          <p:cNvSpPr>
            <a:spLocks noGrp="1"/>
          </p:cNvSpPr>
          <p:nvPr>
            <p:ph sz="quarter" idx="13"/>
          </p:nvPr>
        </p:nvSpPr>
        <p:spPr/>
        <p:txBody>
          <a:bodyPr/>
          <a:lstStyle/>
          <a:p>
            <a:endParaRPr lang="en-US"/>
          </a:p>
        </p:txBody>
      </p:sp>
      <p:sp>
        <p:nvSpPr>
          <p:cNvPr id="4" name="Slide Number Placeholder 3"/>
          <p:cNvSpPr>
            <a:spLocks noGrp="1"/>
          </p:cNvSpPr>
          <p:nvPr>
            <p:ph type="sldNum" sz="quarter" idx="12"/>
          </p:nvPr>
        </p:nvSpPr>
        <p:spPr/>
        <p:txBody>
          <a:bodyPr/>
          <a:lstStyle/>
          <a:p>
            <a:fld id="{0580405D-A643-224E-BD86-D482C39E2277}" type="slidenum">
              <a:rPr lang="en-US" smtClean="0"/>
              <a:pPr/>
              <a:t>25</a:t>
            </a:fld>
            <a:endParaRPr lang="en-US" dirty="0"/>
          </a:p>
        </p:txBody>
      </p:sp>
      <p:sp>
        <p:nvSpPr>
          <p:cNvPr id="5" name="Footer Placeholder 4"/>
          <p:cNvSpPr>
            <a:spLocks noGrp="1"/>
          </p:cNvSpPr>
          <p:nvPr>
            <p:ph type="ftr" sz="quarter" idx="11"/>
          </p:nvPr>
        </p:nvSpPr>
        <p:spPr/>
        <p:txBody>
          <a:bodyPr/>
          <a:lstStyle/>
          <a:p>
            <a:r>
              <a:rPr lang="en-US"/>
              <a:t>2017 Coastal Master Plan </a:t>
            </a:r>
            <a:endParaRPr lang="en-US" dirty="0"/>
          </a:p>
        </p:txBody>
      </p:sp>
      <p:grpSp>
        <p:nvGrpSpPr>
          <p:cNvPr id="8" name="Group 7"/>
          <p:cNvGrpSpPr/>
          <p:nvPr/>
        </p:nvGrpSpPr>
        <p:grpSpPr>
          <a:xfrm>
            <a:off x="-3958" y="1295400"/>
            <a:ext cx="9147958" cy="4508419"/>
            <a:chOff x="-3958" y="1295400"/>
            <a:chExt cx="9147958" cy="4508419"/>
          </a:xfrm>
        </p:grpSpPr>
        <p:grpSp>
          <p:nvGrpSpPr>
            <p:cNvPr id="6" name="Group 5"/>
            <p:cNvGrpSpPr/>
            <p:nvPr/>
          </p:nvGrpSpPr>
          <p:grpSpPr>
            <a:xfrm>
              <a:off x="-3958" y="1295400"/>
              <a:ext cx="9147958" cy="4508419"/>
              <a:chOff x="-3958" y="1523999"/>
              <a:chExt cx="9147958" cy="4508419"/>
            </a:xfrm>
          </p:grpSpPr>
          <p:pic>
            <p:nvPicPr>
              <p:cNvPr id="7" name="Picture 2" descr="C:\Users\melanies\AppData\Local\Microsoft\Windows\Temporary Internet Files\Content.Outlook\2J3ZKOAT\G305_NS_11x17_V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22" b="38980"/>
              <a:stretch/>
            </p:blipFill>
            <p:spPr bwMode="auto">
              <a:xfrm>
                <a:off x="0" y="1523999"/>
                <a:ext cx="9144000" cy="33250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elanies\AppData\Local\Microsoft\Windows\Temporary Internet Files\Content.Outlook\2J3ZKOAT\G305_NS_11x17_V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4500" b="2105"/>
              <a:stretch/>
            </p:blipFill>
            <p:spPr bwMode="auto">
              <a:xfrm>
                <a:off x="-3958" y="4648200"/>
                <a:ext cx="9144000" cy="1384218"/>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52400" y="4419601"/>
              <a:ext cx="2438400" cy="2008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318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by Project Type</a:t>
            </a:r>
          </a:p>
        </p:txBody>
      </p:sp>
      <p:sp>
        <p:nvSpPr>
          <p:cNvPr id="4" name="Slide Number Placeholder 3"/>
          <p:cNvSpPr>
            <a:spLocks noGrp="1"/>
          </p:cNvSpPr>
          <p:nvPr>
            <p:ph type="sldNum" sz="quarter" idx="12"/>
          </p:nvPr>
        </p:nvSpPr>
        <p:spPr/>
        <p:txBody>
          <a:bodyPr/>
          <a:lstStyle/>
          <a:p>
            <a:fld id="{0580405D-A643-224E-BD86-D482C39E2277}" type="slidenum">
              <a:rPr lang="en-US" smtClean="0"/>
              <a:pPr/>
              <a:t>26</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9144000" cy="4800600"/>
          </a:xfrm>
          <a:prstGeom prst="rect">
            <a:avLst/>
          </a:prstGeom>
        </p:spPr>
      </p:pic>
    </p:spTree>
    <p:extLst>
      <p:ext uri="{BB962C8B-B14F-4D97-AF65-F5344CB8AC3E}">
        <p14:creationId xmlns:p14="http://schemas.microsoft.com/office/powerpoint/2010/main" val="302858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rotWithShape="1">
          <a:blip r:embed="rId2" cstate="print">
            <a:extLst>
              <a:ext uri="{28A0092B-C50C-407E-A947-70E740481C1C}">
                <a14:useLocalDpi xmlns:a14="http://schemas.microsoft.com/office/drawing/2010/main"/>
              </a:ext>
            </a:extLst>
          </a:blip>
          <a:srcRect/>
          <a:stretch/>
        </p:blipFill>
        <p:spPr>
          <a:xfrm>
            <a:off x="0" y="1218958"/>
            <a:ext cx="9144000" cy="5137069"/>
          </a:xfrm>
        </p:spPr>
      </p:pic>
      <p:sp>
        <p:nvSpPr>
          <p:cNvPr id="2" name="Title 1"/>
          <p:cNvSpPr>
            <a:spLocks noGrp="1"/>
          </p:cNvSpPr>
          <p:nvPr>
            <p:ph type="title"/>
          </p:nvPr>
        </p:nvSpPr>
        <p:spPr/>
        <p:txBody>
          <a:bodyPr/>
          <a:lstStyle/>
          <a:p>
            <a:r>
              <a:rPr lang="en-US" dirty="0"/>
              <a:t>Future Without Action</a:t>
            </a:r>
            <a:br>
              <a:rPr lang="en-US" dirty="0"/>
            </a:br>
            <a:r>
              <a:rPr lang="en-US" sz="2000" dirty="0"/>
              <a:t>Medium Scenario | Year 30</a:t>
            </a:r>
            <a:endParaRPr lang="en-US" dirty="0"/>
          </a:p>
        </p:txBody>
      </p:sp>
      <p:sp>
        <p:nvSpPr>
          <p:cNvPr id="4" name="Slide Number Placeholder 3"/>
          <p:cNvSpPr>
            <a:spLocks noGrp="1"/>
          </p:cNvSpPr>
          <p:nvPr>
            <p:ph type="sldNum" sz="quarter" idx="12"/>
          </p:nvPr>
        </p:nvSpPr>
        <p:spPr/>
        <p:txBody>
          <a:bodyPr/>
          <a:lstStyle/>
          <a:p>
            <a:fld id="{0580405D-A643-224E-BD86-D482C39E2277}" type="slidenum">
              <a:rPr lang="en-US" smtClean="0"/>
              <a:pPr/>
              <a:t>27</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3440" y="228600"/>
            <a:ext cx="610201" cy="761597"/>
          </a:xfrm>
          <a:prstGeom prst="rect">
            <a:avLst/>
          </a:prstGeom>
          <a:ln>
            <a:solidFill>
              <a:schemeClr val="accent2"/>
            </a:solidFill>
          </a:ln>
        </p:spPr>
      </p:pic>
      <p:pic>
        <p:nvPicPr>
          <p:cNvPr id="11" name="Picture 2" descr="Image result for transparent x 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2319" y="173589"/>
            <a:ext cx="371475" cy="477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92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Plan Delivers: Land Change</a:t>
            </a:r>
            <a:br>
              <a:rPr lang="en-US" dirty="0"/>
            </a:br>
            <a:r>
              <a:rPr lang="en-US" sz="2000" dirty="0"/>
              <a:t>Medium Scenario | Year 30</a:t>
            </a:r>
            <a:endParaRPr lang="en-US" dirty="0"/>
          </a:p>
        </p:txBody>
      </p:sp>
      <p:sp>
        <p:nvSpPr>
          <p:cNvPr id="3" name="Content Placeholder 2"/>
          <p:cNvSpPr>
            <a:spLocks noGrp="1"/>
          </p:cNvSpPr>
          <p:nvPr>
            <p:ph sz="quarter" idx="13"/>
          </p:nvPr>
        </p:nvSpPr>
        <p:spPr/>
        <p:txBody>
          <a:bodyPr/>
          <a:lstStyle/>
          <a:p>
            <a:endParaRPr lang="en-US" dirty="0"/>
          </a:p>
        </p:txBody>
      </p:sp>
      <p:sp>
        <p:nvSpPr>
          <p:cNvPr id="4" name="Slide Number Placeholder 3"/>
          <p:cNvSpPr>
            <a:spLocks noGrp="1"/>
          </p:cNvSpPr>
          <p:nvPr>
            <p:ph type="sldNum" sz="quarter" idx="12"/>
          </p:nvPr>
        </p:nvSpPr>
        <p:spPr/>
        <p:txBody>
          <a:bodyPr/>
          <a:lstStyle/>
          <a:p>
            <a:fld id="{0580405D-A643-224E-BD86-D482C39E2277}" type="slidenum">
              <a:rPr lang="en-US" smtClean="0"/>
              <a:pPr/>
              <a:t>28</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pic>
        <p:nvPicPr>
          <p:cNvPr id="7" name="Picture 2" descr="C:\Users\mandyg\Downloads\LandSustained_G400_Medium_30.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3181"/>
          <a:stretch/>
        </p:blipFill>
        <p:spPr bwMode="auto">
          <a:xfrm>
            <a:off x="-2097" y="1219200"/>
            <a:ext cx="9144000" cy="51368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3440" y="228600"/>
            <a:ext cx="610201" cy="761597"/>
          </a:xfrm>
          <a:prstGeom prst="rect">
            <a:avLst/>
          </a:prstGeom>
          <a:ln>
            <a:solidFill>
              <a:schemeClr val="accent2"/>
            </a:solidFill>
          </a:ln>
        </p:spPr>
      </p:pic>
      <p:pic>
        <p:nvPicPr>
          <p:cNvPr id="11" name="Picture 2" descr="Image result for transparent check 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9641" y="171253"/>
            <a:ext cx="374359" cy="39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98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18636"/>
            <a:ext cx="9144000" cy="5137392"/>
          </a:xfrm>
          <a:prstGeom prst="rect">
            <a:avLst/>
          </a:prstGeom>
        </p:spPr>
      </p:pic>
      <p:sp>
        <p:nvSpPr>
          <p:cNvPr id="2" name="Title 1"/>
          <p:cNvSpPr>
            <a:spLocks noGrp="1"/>
          </p:cNvSpPr>
          <p:nvPr>
            <p:ph type="title"/>
          </p:nvPr>
        </p:nvSpPr>
        <p:spPr/>
        <p:txBody>
          <a:bodyPr/>
          <a:lstStyle/>
          <a:p>
            <a:r>
              <a:rPr lang="en-US" dirty="0"/>
              <a:t>Future Without Action</a:t>
            </a:r>
            <a:br>
              <a:rPr lang="en-US" dirty="0"/>
            </a:br>
            <a:r>
              <a:rPr lang="en-US" sz="2000" dirty="0"/>
              <a:t>Medium Scenario | Year 50</a:t>
            </a:r>
            <a:endParaRPr lang="en-US" dirty="0"/>
          </a:p>
        </p:txBody>
      </p:sp>
      <p:sp>
        <p:nvSpPr>
          <p:cNvPr id="4" name="Slide Number Placeholder 3"/>
          <p:cNvSpPr>
            <a:spLocks noGrp="1"/>
          </p:cNvSpPr>
          <p:nvPr>
            <p:ph type="sldNum" sz="quarter" idx="12"/>
          </p:nvPr>
        </p:nvSpPr>
        <p:spPr/>
        <p:txBody>
          <a:bodyPr/>
          <a:lstStyle/>
          <a:p>
            <a:fld id="{0580405D-A643-224E-BD86-D482C39E2277}" type="slidenum">
              <a:rPr lang="en-US" smtClean="0"/>
              <a:pPr/>
              <a:t>29</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3440" y="228600"/>
            <a:ext cx="610201" cy="761597"/>
          </a:xfrm>
          <a:prstGeom prst="rect">
            <a:avLst/>
          </a:prstGeom>
          <a:ln>
            <a:solidFill>
              <a:schemeClr val="accent2"/>
            </a:solidFill>
          </a:ln>
        </p:spPr>
      </p:pic>
      <p:pic>
        <p:nvPicPr>
          <p:cNvPr id="2050" name="Picture 2" descr="Image result for transparent x 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2319" y="173589"/>
            <a:ext cx="371475" cy="477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35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r>
              <a:rPr lang="en-US" dirty="0"/>
              <a:t>SO WHY ANOTHER PLAN?</a:t>
            </a:r>
          </a:p>
        </p:txBody>
      </p:sp>
      <p:sp>
        <p:nvSpPr>
          <p:cNvPr id="3" name="Content Placeholder 2"/>
          <p:cNvSpPr>
            <a:spLocks noGrp="1"/>
          </p:cNvSpPr>
          <p:nvPr>
            <p:ph sz="quarter" idx="13"/>
          </p:nvPr>
        </p:nvSpPr>
        <p:spPr>
          <a:xfrm>
            <a:off x="457200" y="1600200"/>
            <a:ext cx="4114800" cy="4572000"/>
          </a:xfrm>
        </p:spPr>
        <p:txBody>
          <a:bodyPr>
            <a:normAutofit fontScale="92500" lnSpcReduction="10000"/>
          </a:bodyPr>
          <a:lstStyle/>
          <a:p>
            <a:r>
              <a:rPr lang="en-US" dirty="0"/>
              <a:t>It’s required by law to be updated every five years </a:t>
            </a:r>
          </a:p>
          <a:p>
            <a:r>
              <a:rPr lang="en-US" dirty="0"/>
              <a:t>Allows the state to respond to changes on the ground and public input as well as innovations in science, engineering, and policy</a:t>
            </a:r>
          </a:p>
          <a:p>
            <a:r>
              <a:rPr lang="en-US" dirty="0"/>
              <a:t>Advances a comprehensive and integrated approach to protecting and restoring the communities of Coastal Louisiana</a:t>
            </a:r>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3</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dirty="0"/>
              <a:t>2017 Coastal Master Plan</a:t>
            </a:r>
          </a:p>
        </p:txBody>
      </p:sp>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0" y="1447800"/>
            <a:ext cx="4114800" cy="4572000"/>
          </a:xfrm>
          <a:prstGeom prst="rect">
            <a:avLst/>
          </a:prstGeom>
        </p:spPr>
      </p:pic>
    </p:spTree>
    <p:extLst>
      <p:ext uri="{BB962C8B-B14F-4D97-AF65-F5344CB8AC3E}">
        <p14:creationId xmlns:p14="http://schemas.microsoft.com/office/powerpoint/2010/main" val="397029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andyg\Downloads\LandSustained_G400_Medium_50.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3181"/>
          <a:stretch/>
        </p:blipFill>
        <p:spPr bwMode="auto">
          <a:xfrm>
            <a:off x="0" y="1219200"/>
            <a:ext cx="9144000" cy="51368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What The Plan Delivers: Land Change</a:t>
            </a:r>
            <a:br>
              <a:rPr lang="en-US" dirty="0"/>
            </a:br>
            <a:r>
              <a:rPr lang="en-US" sz="2000" dirty="0"/>
              <a:t>Medium Scenario | Year 50</a:t>
            </a:r>
            <a:endParaRPr lang="en-US" dirty="0"/>
          </a:p>
        </p:txBody>
      </p:sp>
      <p:sp>
        <p:nvSpPr>
          <p:cNvPr id="4" name="Slide Number Placeholder 3"/>
          <p:cNvSpPr>
            <a:spLocks noGrp="1"/>
          </p:cNvSpPr>
          <p:nvPr>
            <p:ph type="sldNum" sz="quarter" idx="12"/>
          </p:nvPr>
        </p:nvSpPr>
        <p:spPr/>
        <p:txBody>
          <a:bodyPr/>
          <a:lstStyle/>
          <a:p>
            <a:fld id="{0580405D-A643-224E-BD86-D482C39E2277}" type="slidenum">
              <a:rPr lang="en-US" smtClean="0"/>
              <a:pPr/>
              <a:t>30</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3440" y="228600"/>
            <a:ext cx="610201" cy="761597"/>
          </a:xfrm>
          <a:prstGeom prst="rect">
            <a:avLst/>
          </a:prstGeom>
          <a:ln>
            <a:solidFill>
              <a:schemeClr val="accent2"/>
            </a:solidFill>
          </a:ln>
        </p:spPr>
      </p:pic>
      <p:pic>
        <p:nvPicPr>
          <p:cNvPr id="10" name="Picture 2" descr="Image result for transparent check 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9641" y="171253"/>
            <a:ext cx="374359" cy="39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75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Plan Delivers</a:t>
            </a:r>
            <a:br>
              <a:rPr lang="en-US" dirty="0"/>
            </a:br>
            <a:r>
              <a:rPr lang="en-US" sz="2400" dirty="0"/>
              <a:t>Land Gained/Sustained</a:t>
            </a:r>
            <a:endParaRPr lang="en-US" sz="3200" dirty="0"/>
          </a:p>
        </p:txBody>
      </p:sp>
      <p:sp>
        <p:nvSpPr>
          <p:cNvPr id="4" name="Slide Number Placeholder 3"/>
          <p:cNvSpPr>
            <a:spLocks noGrp="1"/>
          </p:cNvSpPr>
          <p:nvPr>
            <p:ph type="sldNum" sz="quarter" idx="12"/>
          </p:nvPr>
        </p:nvSpPr>
        <p:spPr/>
        <p:txBody>
          <a:bodyPr/>
          <a:lstStyle/>
          <a:p>
            <a:fld id="{0580405D-A643-224E-BD86-D482C39E2277}" type="slidenum">
              <a:rPr lang="en-US" smtClean="0"/>
              <a:pPr/>
              <a:t>31</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pic>
        <p:nvPicPr>
          <p:cNvPr id="8"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a:ext>
            </a:extLst>
          </a:blip>
          <a:srcRect/>
          <a:stretch>
            <a:fillRect/>
          </a:stretch>
        </p:blipFill>
        <p:spPr bwMode="auto">
          <a:xfrm>
            <a:off x="2097" y="1447800"/>
            <a:ext cx="914855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3440" y="228600"/>
            <a:ext cx="610201" cy="761597"/>
          </a:xfrm>
          <a:prstGeom prst="rect">
            <a:avLst/>
          </a:prstGeom>
          <a:ln>
            <a:solidFill>
              <a:schemeClr val="accent2"/>
            </a:solidFill>
          </a:ln>
        </p:spPr>
      </p:pic>
      <p:pic>
        <p:nvPicPr>
          <p:cNvPr id="10" name="Picture 2" descr="Image result for transparent check 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9641" y="171253"/>
            <a:ext cx="374359" cy="39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30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066800"/>
          </a:xfrm>
        </p:spPr>
        <p:txBody>
          <a:bodyPr>
            <a:normAutofit/>
          </a:bodyPr>
          <a:lstStyle/>
          <a:p>
            <a:r>
              <a:rPr lang="en-US" sz="2200" dirty="0"/>
              <a:t>Future Without Action: Flood Depths</a:t>
            </a:r>
            <a:r>
              <a:rPr lang="en-US" sz="2000" dirty="0"/>
              <a:t/>
            </a:r>
            <a:br>
              <a:rPr lang="en-US" sz="2000" dirty="0"/>
            </a:br>
            <a:r>
              <a:rPr lang="en-US" sz="2000" dirty="0"/>
              <a:t>Medium Scenario | Year 25 | 100-Year Event</a:t>
            </a:r>
          </a:p>
        </p:txBody>
      </p:sp>
      <p:sp>
        <p:nvSpPr>
          <p:cNvPr id="4" name="Slide Number Placeholder 3"/>
          <p:cNvSpPr>
            <a:spLocks noGrp="1"/>
          </p:cNvSpPr>
          <p:nvPr>
            <p:ph type="sldNum" sz="quarter" idx="12"/>
          </p:nvPr>
        </p:nvSpPr>
        <p:spPr/>
        <p:txBody>
          <a:bodyPr/>
          <a:lstStyle/>
          <a:p>
            <a:fld id="{0580405D-A643-224E-BD86-D482C39E2277}" type="slidenum">
              <a:rPr lang="en-US" smtClean="0"/>
              <a:pPr/>
              <a:t>32</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3179"/>
          <a:stretch/>
        </p:blipFill>
        <p:spPr>
          <a:xfrm>
            <a:off x="0" y="1219199"/>
            <a:ext cx="9144000" cy="513690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3440" y="228600"/>
            <a:ext cx="610201" cy="761597"/>
          </a:xfrm>
          <a:prstGeom prst="rect">
            <a:avLst/>
          </a:prstGeom>
          <a:ln>
            <a:solidFill>
              <a:schemeClr val="accent2"/>
            </a:solidFill>
          </a:ln>
        </p:spPr>
      </p:pic>
      <p:pic>
        <p:nvPicPr>
          <p:cNvPr id="7" name="Picture 2" descr="Image result for transparent x 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2319" y="173589"/>
            <a:ext cx="371475" cy="477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10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580405D-A643-224E-BD86-D482C39E2277}" type="slidenum">
              <a:rPr lang="en-US" smtClean="0"/>
              <a:pPr/>
              <a:t>33</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sp>
        <p:nvSpPr>
          <p:cNvPr id="7" name="Title 1"/>
          <p:cNvSpPr>
            <a:spLocks noGrp="1"/>
          </p:cNvSpPr>
          <p:nvPr>
            <p:ph type="title"/>
          </p:nvPr>
        </p:nvSpPr>
        <p:spPr>
          <a:xfrm>
            <a:off x="304800" y="304800"/>
            <a:ext cx="8229600" cy="1066800"/>
          </a:xfrm>
        </p:spPr>
        <p:txBody>
          <a:bodyPr>
            <a:normAutofit/>
          </a:bodyPr>
          <a:lstStyle/>
          <a:p>
            <a:r>
              <a:rPr lang="en-US" sz="2200" dirty="0"/>
              <a:t>What The Plan Delivers: Flood Depths</a:t>
            </a:r>
            <a:r>
              <a:rPr lang="en-US" dirty="0"/>
              <a:t/>
            </a:r>
            <a:br>
              <a:rPr lang="en-US" dirty="0"/>
            </a:br>
            <a:r>
              <a:rPr lang="en-US" sz="2000" dirty="0"/>
              <a:t>Medium Scenario | Year 25 | 100-Year Event</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3181"/>
          <a:stretch/>
        </p:blipFill>
        <p:spPr>
          <a:xfrm>
            <a:off x="0" y="1219200"/>
            <a:ext cx="9144000" cy="513682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3440" y="228600"/>
            <a:ext cx="610201" cy="761597"/>
          </a:xfrm>
          <a:prstGeom prst="rect">
            <a:avLst/>
          </a:prstGeom>
          <a:ln>
            <a:solidFill>
              <a:schemeClr val="accent2"/>
            </a:solidFill>
          </a:ln>
        </p:spPr>
      </p:pic>
      <p:pic>
        <p:nvPicPr>
          <p:cNvPr id="8" name="Picture 2" descr="Image result for transparent check 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9641" y="171253"/>
            <a:ext cx="374359" cy="39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42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73440" y="228600"/>
            <a:ext cx="610201" cy="761597"/>
          </a:xfrm>
          <a:prstGeom prst="rect">
            <a:avLst/>
          </a:prstGeom>
          <a:ln>
            <a:solidFill>
              <a:schemeClr val="accent2"/>
            </a:solidFill>
          </a:ln>
        </p:spPr>
      </p:pic>
      <p:pic>
        <p:nvPicPr>
          <p:cNvPr id="9" name="Picture 2" descr="Image result for transparent check m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9641" y="171253"/>
            <a:ext cx="374359" cy="390122"/>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sz="quarter" idx="13"/>
          </p:nvPr>
        </p:nvPicPr>
        <p:blipFill rotWithShape="1">
          <a:blip r:embed="rId4" cstate="print">
            <a:extLst>
              <a:ext uri="{28A0092B-C50C-407E-A947-70E740481C1C}">
                <a14:useLocalDpi xmlns:a14="http://schemas.microsoft.com/office/drawing/2010/main"/>
              </a:ext>
            </a:extLst>
          </a:blip>
          <a:srcRect t="13179"/>
          <a:stretch/>
        </p:blipFill>
        <p:spPr>
          <a:xfrm>
            <a:off x="0" y="1219200"/>
            <a:ext cx="9144000" cy="5136908"/>
          </a:xfrm>
        </p:spPr>
      </p:pic>
      <p:sp>
        <p:nvSpPr>
          <p:cNvPr id="4" name="Slide Number Placeholder 3"/>
          <p:cNvSpPr>
            <a:spLocks noGrp="1"/>
          </p:cNvSpPr>
          <p:nvPr>
            <p:ph type="sldNum" sz="quarter" idx="12"/>
          </p:nvPr>
        </p:nvSpPr>
        <p:spPr/>
        <p:txBody>
          <a:bodyPr/>
          <a:lstStyle/>
          <a:p>
            <a:fld id="{0580405D-A643-224E-BD86-D482C39E2277}" type="slidenum">
              <a:rPr lang="en-US" smtClean="0"/>
              <a:pPr/>
              <a:t>34</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sp>
        <p:nvSpPr>
          <p:cNvPr id="7" name="Title 1"/>
          <p:cNvSpPr>
            <a:spLocks noGrp="1"/>
          </p:cNvSpPr>
          <p:nvPr>
            <p:ph type="title"/>
          </p:nvPr>
        </p:nvSpPr>
        <p:spPr>
          <a:xfrm>
            <a:off x="304800" y="304800"/>
            <a:ext cx="8229600" cy="1066800"/>
          </a:xfrm>
        </p:spPr>
        <p:txBody>
          <a:bodyPr>
            <a:normAutofit/>
          </a:bodyPr>
          <a:lstStyle/>
          <a:p>
            <a:r>
              <a:rPr lang="en-US" sz="2200" dirty="0"/>
              <a:t>What The Plan Delivers: Flood Depth Difference</a:t>
            </a:r>
            <a:r>
              <a:rPr lang="en-US" dirty="0"/>
              <a:t/>
            </a:r>
            <a:br>
              <a:rPr lang="en-US" dirty="0"/>
            </a:br>
            <a:r>
              <a:rPr lang="en-US" sz="2000" dirty="0"/>
              <a:t>Medium Scenario | Year 25 | 100-Year Event</a:t>
            </a:r>
            <a:endParaRPr lang="en-US" dirty="0"/>
          </a:p>
        </p:txBody>
      </p:sp>
    </p:spTree>
    <p:extLst>
      <p:ext uri="{BB962C8B-B14F-4D97-AF65-F5344CB8AC3E}">
        <p14:creationId xmlns:p14="http://schemas.microsoft.com/office/powerpoint/2010/main" val="51772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3182"/>
          <a:stretch/>
        </p:blipFill>
        <p:spPr>
          <a:xfrm>
            <a:off x="0" y="1219200"/>
            <a:ext cx="9144000" cy="5136828"/>
          </a:xfrm>
          <a:prstGeom prst="rect">
            <a:avLst/>
          </a:prstGeom>
        </p:spPr>
      </p:pic>
      <p:sp>
        <p:nvSpPr>
          <p:cNvPr id="4" name="Slide Number Placeholder 3"/>
          <p:cNvSpPr>
            <a:spLocks noGrp="1"/>
          </p:cNvSpPr>
          <p:nvPr>
            <p:ph type="sldNum" sz="quarter" idx="12"/>
          </p:nvPr>
        </p:nvSpPr>
        <p:spPr/>
        <p:txBody>
          <a:bodyPr/>
          <a:lstStyle/>
          <a:p>
            <a:fld id="{0580405D-A643-224E-BD86-D482C39E2277}" type="slidenum">
              <a:rPr lang="en-US" smtClean="0"/>
              <a:pPr/>
              <a:t>35</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sp>
        <p:nvSpPr>
          <p:cNvPr id="12" name="Title 1"/>
          <p:cNvSpPr>
            <a:spLocks noGrp="1"/>
          </p:cNvSpPr>
          <p:nvPr>
            <p:ph type="title"/>
          </p:nvPr>
        </p:nvSpPr>
        <p:spPr>
          <a:xfrm>
            <a:off x="304800" y="304800"/>
            <a:ext cx="8229600" cy="1066800"/>
          </a:xfrm>
        </p:spPr>
        <p:txBody>
          <a:bodyPr>
            <a:normAutofit/>
          </a:bodyPr>
          <a:lstStyle/>
          <a:p>
            <a:r>
              <a:rPr lang="en-US" sz="2200" dirty="0"/>
              <a:t>Future Without Action: Flood Depths</a:t>
            </a:r>
            <a:r>
              <a:rPr lang="en-US" dirty="0"/>
              <a:t/>
            </a:r>
            <a:br>
              <a:rPr lang="en-US" dirty="0"/>
            </a:br>
            <a:r>
              <a:rPr lang="en-US" sz="2000" dirty="0"/>
              <a:t>Medium Scenario | Year 50 | 100-Year Event</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3440" y="228600"/>
            <a:ext cx="610201" cy="761597"/>
          </a:xfrm>
          <a:prstGeom prst="rect">
            <a:avLst/>
          </a:prstGeom>
          <a:ln>
            <a:solidFill>
              <a:schemeClr val="accent2"/>
            </a:solidFill>
          </a:ln>
        </p:spPr>
      </p:pic>
      <p:pic>
        <p:nvPicPr>
          <p:cNvPr id="7" name="Picture 2" descr="Image result for transparent x 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2319" y="173589"/>
            <a:ext cx="371475" cy="477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55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3181"/>
          <a:stretch/>
        </p:blipFill>
        <p:spPr>
          <a:xfrm>
            <a:off x="5443" y="1219200"/>
            <a:ext cx="9144000" cy="5136828"/>
          </a:xfrm>
          <a:prstGeom prst="rect">
            <a:avLst/>
          </a:prstGeom>
        </p:spPr>
      </p:pic>
      <p:sp>
        <p:nvSpPr>
          <p:cNvPr id="4" name="Slide Number Placeholder 3"/>
          <p:cNvSpPr>
            <a:spLocks noGrp="1"/>
          </p:cNvSpPr>
          <p:nvPr>
            <p:ph type="sldNum" sz="quarter" idx="12"/>
          </p:nvPr>
        </p:nvSpPr>
        <p:spPr/>
        <p:txBody>
          <a:bodyPr/>
          <a:lstStyle/>
          <a:p>
            <a:fld id="{0580405D-A643-224E-BD86-D482C39E2277}" type="slidenum">
              <a:rPr lang="en-US" smtClean="0"/>
              <a:pPr/>
              <a:t>36</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sp>
        <p:nvSpPr>
          <p:cNvPr id="7" name="Title 1"/>
          <p:cNvSpPr>
            <a:spLocks noGrp="1"/>
          </p:cNvSpPr>
          <p:nvPr>
            <p:ph type="title"/>
          </p:nvPr>
        </p:nvSpPr>
        <p:spPr>
          <a:xfrm>
            <a:off x="304800" y="304800"/>
            <a:ext cx="8229600" cy="1066800"/>
          </a:xfrm>
        </p:spPr>
        <p:txBody>
          <a:bodyPr>
            <a:normAutofit/>
          </a:bodyPr>
          <a:lstStyle/>
          <a:p>
            <a:r>
              <a:rPr lang="en-US" sz="2200" dirty="0"/>
              <a:t>What The Plan Delivers: Flood Depths</a:t>
            </a:r>
            <a:r>
              <a:rPr lang="en-US" dirty="0"/>
              <a:t/>
            </a:r>
            <a:br>
              <a:rPr lang="en-US" dirty="0"/>
            </a:br>
            <a:r>
              <a:rPr lang="en-US" sz="2000" dirty="0"/>
              <a:t>Medium Scenario | Year 50 | 100-Year Event</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3440" y="228600"/>
            <a:ext cx="610201" cy="761597"/>
          </a:xfrm>
          <a:prstGeom prst="rect">
            <a:avLst/>
          </a:prstGeom>
          <a:ln>
            <a:solidFill>
              <a:schemeClr val="accent2"/>
            </a:solidFill>
          </a:ln>
        </p:spPr>
      </p:pic>
      <p:pic>
        <p:nvPicPr>
          <p:cNvPr id="9" name="Picture 2" descr="Image result for transparent check 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9641" y="171253"/>
            <a:ext cx="374359" cy="39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27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73440" y="228600"/>
            <a:ext cx="610201" cy="761597"/>
          </a:xfrm>
          <a:prstGeom prst="rect">
            <a:avLst/>
          </a:prstGeom>
          <a:ln>
            <a:solidFill>
              <a:schemeClr val="accent2"/>
            </a:solidFill>
          </a:ln>
        </p:spPr>
      </p:pic>
      <p:pic>
        <p:nvPicPr>
          <p:cNvPr id="9" name="Picture 2" descr="Image result for transparent check m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9641" y="171253"/>
            <a:ext cx="374359" cy="390122"/>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sz="quarter" idx="13"/>
          </p:nvPr>
        </p:nvPicPr>
        <p:blipFill rotWithShape="1">
          <a:blip r:embed="rId4" cstate="print">
            <a:extLst>
              <a:ext uri="{28A0092B-C50C-407E-A947-70E740481C1C}">
                <a14:useLocalDpi xmlns:a14="http://schemas.microsoft.com/office/drawing/2010/main"/>
              </a:ext>
            </a:extLst>
          </a:blip>
          <a:srcRect t="13181"/>
          <a:stretch/>
        </p:blipFill>
        <p:spPr>
          <a:xfrm>
            <a:off x="0" y="1219200"/>
            <a:ext cx="9144000" cy="5136828"/>
          </a:xfrm>
        </p:spPr>
      </p:pic>
      <p:sp>
        <p:nvSpPr>
          <p:cNvPr id="4" name="Slide Number Placeholder 3"/>
          <p:cNvSpPr>
            <a:spLocks noGrp="1"/>
          </p:cNvSpPr>
          <p:nvPr>
            <p:ph type="sldNum" sz="quarter" idx="12"/>
          </p:nvPr>
        </p:nvSpPr>
        <p:spPr/>
        <p:txBody>
          <a:bodyPr/>
          <a:lstStyle/>
          <a:p>
            <a:fld id="{0580405D-A643-224E-BD86-D482C39E2277}" type="slidenum">
              <a:rPr lang="en-US" smtClean="0"/>
              <a:pPr/>
              <a:t>37</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sp>
        <p:nvSpPr>
          <p:cNvPr id="7" name="Title 1"/>
          <p:cNvSpPr>
            <a:spLocks noGrp="1"/>
          </p:cNvSpPr>
          <p:nvPr>
            <p:ph type="title"/>
          </p:nvPr>
        </p:nvSpPr>
        <p:spPr>
          <a:xfrm>
            <a:off x="304800" y="304800"/>
            <a:ext cx="8229600" cy="1066800"/>
          </a:xfrm>
        </p:spPr>
        <p:txBody>
          <a:bodyPr>
            <a:normAutofit/>
          </a:bodyPr>
          <a:lstStyle/>
          <a:p>
            <a:r>
              <a:rPr lang="en-US" sz="2200" dirty="0"/>
              <a:t>What The Plan Delivers: Flood Depth Difference</a:t>
            </a:r>
            <a:r>
              <a:rPr lang="en-US" dirty="0"/>
              <a:t/>
            </a:r>
            <a:br>
              <a:rPr lang="en-US" dirty="0"/>
            </a:br>
            <a:r>
              <a:rPr lang="en-US" sz="2000" dirty="0"/>
              <a:t>Medium Scenario | Year 50 | 100-Year Event</a:t>
            </a:r>
            <a:endParaRPr lang="en-US" dirty="0"/>
          </a:p>
        </p:txBody>
      </p:sp>
    </p:spTree>
    <p:extLst>
      <p:ext uri="{BB962C8B-B14F-4D97-AF65-F5344CB8AC3E}">
        <p14:creationId xmlns:p14="http://schemas.microsoft.com/office/powerpoint/2010/main" val="167684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580405D-A643-224E-BD86-D482C39E2277}" type="slidenum">
              <a:rPr lang="en-US" smtClean="0"/>
              <a:pPr/>
              <a:t>38</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sp>
        <p:nvSpPr>
          <p:cNvPr id="7" name="Title 1"/>
          <p:cNvSpPr>
            <a:spLocks noGrp="1"/>
          </p:cNvSpPr>
          <p:nvPr>
            <p:ph type="title"/>
          </p:nvPr>
        </p:nvSpPr>
        <p:spPr>
          <a:xfrm>
            <a:off x="457200" y="304800"/>
            <a:ext cx="8229600" cy="1066800"/>
          </a:xfrm>
        </p:spPr>
        <p:txBody>
          <a:bodyPr/>
          <a:lstStyle/>
          <a:p>
            <a:r>
              <a:rPr lang="en-US" dirty="0"/>
              <a:t>What The Plan Delivers</a:t>
            </a:r>
            <a:br>
              <a:rPr lang="en-US" dirty="0"/>
            </a:br>
            <a:r>
              <a:rPr lang="en-US" sz="2400" dirty="0"/>
              <a:t>Reduction in Expected Annual Damages</a:t>
            </a:r>
            <a:endParaRPr lang="en-US" sz="32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73440" y="228600"/>
            <a:ext cx="610201" cy="761597"/>
          </a:xfrm>
          <a:prstGeom prst="rect">
            <a:avLst/>
          </a:prstGeom>
          <a:ln>
            <a:solidFill>
              <a:schemeClr val="accent2"/>
            </a:solidFill>
          </a:ln>
        </p:spPr>
      </p:pic>
      <p:pic>
        <p:nvPicPr>
          <p:cNvPr id="8" name="Picture 2" descr="Image result for transparent check m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9641" y="171253"/>
            <a:ext cx="374359" cy="3901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92353"/>
            <a:ext cx="9144000" cy="4803647"/>
          </a:xfrm>
          <a:prstGeom prst="rect">
            <a:avLst/>
          </a:prstGeom>
        </p:spPr>
      </p:pic>
    </p:spTree>
    <p:extLst>
      <p:ext uri="{BB962C8B-B14F-4D97-AF65-F5344CB8AC3E}">
        <p14:creationId xmlns:p14="http://schemas.microsoft.com/office/powerpoint/2010/main" val="16752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The Plan Delivers</a:t>
            </a:r>
          </a:p>
        </p:txBody>
      </p:sp>
      <p:sp>
        <p:nvSpPr>
          <p:cNvPr id="4" name="Slide Number Placeholder 3"/>
          <p:cNvSpPr>
            <a:spLocks noGrp="1"/>
          </p:cNvSpPr>
          <p:nvPr>
            <p:ph type="sldNum" sz="quarter" idx="12"/>
          </p:nvPr>
        </p:nvSpPr>
        <p:spPr/>
        <p:txBody>
          <a:bodyPr/>
          <a:lstStyle/>
          <a:p>
            <a:fld id="{0580405D-A643-224E-BD86-D482C39E2277}" type="slidenum">
              <a:rPr lang="en-US" smtClean="0"/>
              <a:pPr/>
              <a:t>39</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73440" y="228600"/>
            <a:ext cx="610201" cy="761597"/>
          </a:xfrm>
          <a:prstGeom prst="rect">
            <a:avLst/>
          </a:prstGeom>
          <a:ln>
            <a:solidFill>
              <a:schemeClr val="accent2"/>
            </a:solidFill>
          </a:ln>
        </p:spPr>
      </p:pic>
      <p:pic>
        <p:nvPicPr>
          <p:cNvPr id="13" name="Picture 2" descr="Image result for transparent check m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9641" y="171253"/>
            <a:ext cx="374359" cy="3901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andyg\Desktop\What The Plan Deliver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402842"/>
            <a:ext cx="8503920" cy="4464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45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a:bodyPr>
          <a:lstStyle/>
          <a:p>
            <a:r>
              <a:rPr lang="en-US" sz="2800" b="1" dirty="0"/>
              <a:t>WHAT’s DIFFERENT ABOUT </a:t>
            </a:r>
            <a:br>
              <a:rPr lang="en-US" sz="2800" b="1" dirty="0"/>
            </a:br>
            <a:r>
              <a:rPr lang="en-US" sz="2800" b="1" dirty="0"/>
              <a:t>THE 2017 COASTAL MASTER PLAN?</a:t>
            </a:r>
          </a:p>
        </p:txBody>
      </p:sp>
      <p:sp>
        <p:nvSpPr>
          <p:cNvPr id="19" name="Content Placeholder 18"/>
          <p:cNvSpPr>
            <a:spLocks noGrp="1"/>
          </p:cNvSpPr>
          <p:nvPr>
            <p:ph sz="quarter" idx="13"/>
          </p:nvPr>
        </p:nvSpPr>
        <p:spPr>
          <a:xfrm>
            <a:off x="457200" y="1600200"/>
            <a:ext cx="4114800" cy="4572000"/>
          </a:xfrm>
        </p:spPr>
        <p:txBody>
          <a:bodyPr>
            <a:normAutofit/>
          </a:bodyPr>
          <a:lstStyle/>
          <a:p>
            <a:r>
              <a:rPr lang="en-US" sz="2200" dirty="0"/>
              <a:t>Improved science </a:t>
            </a:r>
            <a:br>
              <a:rPr lang="en-US" sz="2200" dirty="0"/>
            </a:br>
            <a:r>
              <a:rPr lang="en-US" sz="2200" dirty="0"/>
              <a:t>and technical analysis</a:t>
            </a:r>
          </a:p>
          <a:p>
            <a:r>
              <a:rPr lang="en-US" sz="2200" dirty="0"/>
              <a:t>New ideas and information</a:t>
            </a:r>
          </a:p>
          <a:p>
            <a:r>
              <a:rPr lang="en-US" sz="2200" dirty="0"/>
              <a:t>Focus on flood risk </a:t>
            </a:r>
            <a:br>
              <a:rPr lang="en-US" sz="2200" dirty="0"/>
            </a:br>
            <a:r>
              <a:rPr lang="en-US" sz="2200" dirty="0"/>
              <a:t>reduction and resilience</a:t>
            </a:r>
          </a:p>
          <a:p>
            <a:r>
              <a:rPr lang="en-US" sz="2200" dirty="0"/>
              <a:t>Emphasis on communities</a:t>
            </a:r>
          </a:p>
          <a:p>
            <a:r>
              <a:rPr lang="en-US" sz="2200" dirty="0"/>
              <a:t>Expanded outreach and public engagement</a:t>
            </a:r>
          </a:p>
          <a:p>
            <a:r>
              <a:rPr lang="en-US" sz="2200" dirty="0"/>
              <a:t>Earlier funding</a:t>
            </a:r>
          </a:p>
          <a:p>
            <a:endParaRPr lang="en-US" sz="2200"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4</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dirty="0"/>
              <a:t>2017 Coastal Master Plan</a:t>
            </a:r>
          </a:p>
        </p:txBody>
      </p:sp>
      <p:pic>
        <p:nvPicPr>
          <p:cNvPr id="23" name="Picture 22"/>
          <p:cNvPicPr/>
          <p:nvPr/>
        </p:nvPicPr>
        <p:blipFill rotWithShape="1">
          <a:blip r:embed="rId3" cstate="screen">
            <a:extLst>
              <a:ext uri="{28A0092B-C50C-407E-A947-70E740481C1C}">
                <a14:useLocalDpi xmlns:a14="http://schemas.microsoft.com/office/drawing/2010/main"/>
              </a:ext>
            </a:extLst>
          </a:blip>
          <a:srcRect/>
          <a:stretch/>
        </p:blipFill>
        <p:spPr bwMode="auto">
          <a:xfrm>
            <a:off x="5276690" y="3273919"/>
            <a:ext cx="3410110" cy="1345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76487" y="4756238"/>
            <a:ext cx="3410314" cy="14159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76487" y="1600200"/>
            <a:ext cx="3410313" cy="1537160"/>
          </a:xfrm>
          <a:prstGeom prst="rect">
            <a:avLst/>
          </a:prstGeom>
          <a:ln>
            <a:solidFill>
              <a:schemeClr val="tx1"/>
            </a:solidFill>
          </a:ln>
        </p:spPr>
      </p:pic>
    </p:spTree>
    <p:extLst>
      <p:ext uri="{BB962C8B-B14F-4D97-AF65-F5344CB8AC3E}">
        <p14:creationId xmlns:p14="http://schemas.microsoft.com/office/powerpoint/2010/main" val="279795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a:t>
            </a:r>
            <a:r>
              <a:rPr lang="en-US" dirty="0" smtClean="0"/>
              <a:t>Questions:</a:t>
            </a:r>
            <a:endParaRPr lang="en-US" dirty="0"/>
          </a:p>
        </p:txBody>
      </p:sp>
      <p:sp>
        <p:nvSpPr>
          <p:cNvPr id="3" name="Content Placeholder 2"/>
          <p:cNvSpPr>
            <a:spLocks noGrp="1"/>
          </p:cNvSpPr>
          <p:nvPr>
            <p:ph sz="quarter" idx="13"/>
          </p:nvPr>
        </p:nvSpPr>
        <p:spPr>
          <a:xfrm>
            <a:off x="457200" y="1219200"/>
            <a:ext cx="8229600" cy="5029200"/>
          </a:xfrm>
        </p:spPr>
        <p:txBody>
          <a:bodyPr>
            <a:normAutofit fontScale="92500" lnSpcReduction="20000"/>
          </a:bodyPr>
          <a:lstStyle/>
          <a:p>
            <a:pPr lvl="0"/>
            <a:r>
              <a:rPr lang="en-US" sz="2200" dirty="0" smtClean="0"/>
              <a:t>Diversions and Water </a:t>
            </a:r>
            <a:r>
              <a:rPr lang="en-US" sz="2200" dirty="0" smtClean="0"/>
              <a:t>L</a:t>
            </a:r>
            <a:r>
              <a:rPr lang="en-US" sz="2200" dirty="0" smtClean="0"/>
              <a:t>evels</a:t>
            </a:r>
          </a:p>
          <a:p>
            <a:pPr lvl="1"/>
            <a:r>
              <a:rPr lang="en-US" sz="1600" b="0" dirty="0" smtClean="0"/>
              <a:t>Lafitte</a:t>
            </a:r>
          </a:p>
          <a:p>
            <a:pPr lvl="1"/>
            <a:r>
              <a:rPr lang="en-US" sz="1600" dirty="0" smtClean="0"/>
              <a:t>GIWW</a:t>
            </a:r>
          </a:p>
          <a:p>
            <a:pPr lvl="1"/>
            <a:r>
              <a:rPr lang="en-US" sz="1600" b="0" dirty="0" smtClean="0"/>
              <a:t>Cumulative Effect</a:t>
            </a:r>
            <a:endParaRPr lang="en-US" sz="1600" b="0" dirty="0"/>
          </a:p>
          <a:p>
            <a:pPr lvl="0"/>
            <a:r>
              <a:rPr lang="en-US" sz="2200" dirty="0" smtClean="0"/>
              <a:t>Diversions and Fisheries</a:t>
            </a:r>
            <a:endParaRPr lang="en-US" sz="2200" b="0" dirty="0"/>
          </a:p>
          <a:p>
            <a:pPr lvl="1"/>
            <a:r>
              <a:rPr lang="en-US" sz="1600" dirty="0" smtClean="0"/>
              <a:t>Oysters/Shrimp </a:t>
            </a:r>
            <a:r>
              <a:rPr lang="en-US" sz="1600" dirty="0" err="1" smtClean="0"/>
              <a:t>Barataria</a:t>
            </a:r>
            <a:r>
              <a:rPr lang="en-US" sz="1600" dirty="0" smtClean="0"/>
              <a:t> Bay</a:t>
            </a:r>
            <a:endParaRPr lang="en-US" sz="1600" dirty="0"/>
          </a:p>
          <a:p>
            <a:pPr lvl="0"/>
            <a:r>
              <a:rPr lang="en-US" sz="2200" dirty="0" smtClean="0"/>
              <a:t>Diversion Operation</a:t>
            </a:r>
          </a:p>
          <a:p>
            <a:pPr lvl="1"/>
            <a:r>
              <a:rPr lang="en-US" sz="1600" dirty="0" smtClean="0"/>
              <a:t>Base flow</a:t>
            </a:r>
          </a:p>
          <a:p>
            <a:pPr lvl="1"/>
            <a:r>
              <a:rPr lang="en-US" sz="1600" dirty="0" smtClean="0"/>
              <a:t>Mid </a:t>
            </a:r>
            <a:r>
              <a:rPr lang="en-US" sz="1600" dirty="0" err="1" smtClean="0"/>
              <a:t>Barataria</a:t>
            </a:r>
            <a:endParaRPr lang="en-US" sz="1600" dirty="0" smtClean="0"/>
          </a:p>
          <a:p>
            <a:pPr lvl="1"/>
            <a:r>
              <a:rPr lang="en-US" sz="1600" dirty="0" smtClean="0"/>
              <a:t>MB performance and land gain </a:t>
            </a:r>
            <a:r>
              <a:rPr lang="en-US" sz="1600" dirty="0" err="1" smtClean="0"/>
              <a:t>vs</a:t>
            </a:r>
            <a:r>
              <a:rPr lang="en-US" sz="1600" dirty="0" smtClean="0"/>
              <a:t> maintain</a:t>
            </a:r>
            <a:endParaRPr lang="en-US" sz="1600" dirty="0" smtClean="0"/>
          </a:p>
          <a:p>
            <a:pPr lvl="0"/>
            <a:r>
              <a:rPr lang="en-US" sz="2200" dirty="0" smtClean="0"/>
              <a:t>Diversion Location</a:t>
            </a:r>
          </a:p>
          <a:p>
            <a:pPr lvl="1"/>
            <a:r>
              <a:rPr lang="en-US" sz="1600" dirty="0" err="1" smtClean="0"/>
              <a:t>Ama</a:t>
            </a:r>
            <a:endParaRPr lang="en-US" sz="1600" dirty="0" smtClean="0"/>
          </a:p>
          <a:p>
            <a:pPr lvl="1"/>
            <a:r>
              <a:rPr lang="en-US" sz="1600" dirty="0" smtClean="0"/>
              <a:t>Cost/performance</a:t>
            </a:r>
            <a:endParaRPr lang="en-US" sz="2200" dirty="0" smtClean="0"/>
          </a:p>
          <a:p>
            <a:r>
              <a:rPr lang="en-US" sz="2200" dirty="0" smtClean="0"/>
              <a:t>Other</a:t>
            </a:r>
          </a:p>
          <a:p>
            <a:pPr lvl="1"/>
            <a:r>
              <a:rPr lang="en-US" sz="1700" dirty="0" smtClean="0"/>
              <a:t>Bayou Lafourche</a:t>
            </a:r>
          </a:p>
          <a:p>
            <a:pPr lvl="1"/>
            <a:r>
              <a:rPr lang="en-US" sz="1700" dirty="0" smtClean="0"/>
              <a:t>MC negatives</a:t>
            </a:r>
          </a:p>
          <a:p>
            <a:pPr lvl="1"/>
            <a:r>
              <a:rPr lang="en-US" sz="1700" dirty="0" smtClean="0"/>
              <a:t>Project overlap</a:t>
            </a:r>
          </a:p>
          <a:p>
            <a:pPr lvl="1"/>
            <a:r>
              <a:rPr lang="en-US" sz="1700" dirty="0" smtClean="0"/>
              <a:t>High/Low reporting</a:t>
            </a:r>
          </a:p>
          <a:p>
            <a:pPr lvl="1"/>
            <a:endParaRPr lang="en-US" dirty="0" smtClean="0"/>
          </a:p>
          <a:p>
            <a:pPr lvl="0"/>
            <a:endParaRPr lang="en-US" b="0" dirty="0"/>
          </a:p>
        </p:txBody>
      </p:sp>
      <p:sp>
        <p:nvSpPr>
          <p:cNvPr id="4" name="Slide Number Placeholder 3"/>
          <p:cNvSpPr>
            <a:spLocks noGrp="1"/>
          </p:cNvSpPr>
          <p:nvPr>
            <p:ph type="sldNum" sz="quarter" idx="12"/>
          </p:nvPr>
        </p:nvSpPr>
        <p:spPr/>
        <p:txBody>
          <a:bodyPr/>
          <a:lstStyle/>
          <a:p>
            <a:fld id="{0580405D-A643-224E-BD86-D482C39E2277}" type="slidenum">
              <a:rPr lang="en-US" smtClean="0"/>
              <a:pPr/>
              <a:t>40</a:t>
            </a:fld>
            <a:endParaRPr lang="en-US" dirty="0"/>
          </a:p>
        </p:txBody>
      </p:sp>
      <p:sp>
        <p:nvSpPr>
          <p:cNvPr id="5" name="Footer Placeholder 4"/>
          <p:cNvSpPr>
            <a:spLocks noGrp="1"/>
          </p:cNvSpPr>
          <p:nvPr>
            <p:ph type="ftr" sz="quarter" idx="11"/>
          </p:nvPr>
        </p:nvSpPr>
        <p:spPr/>
        <p:txBody>
          <a:bodyPr/>
          <a:lstStyle/>
          <a:p>
            <a:r>
              <a:rPr lang="en-US"/>
              <a:t>2017 Coastal Master Plan</a:t>
            </a:r>
            <a:endParaRPr lang="en-US" dirty="0"/>
          </a:p>
        </p:txBody>
      </p:sp>
    </p:spTree>
    <p:extLst>
      <p:ext uri="{BB962C8B-B14F-4D97-AF65-F5344CB8AC3E}">
        <p14:creationId xmlns:p14="http://schemas.microsoft.com/office/powerpoint/2010/main" val="354030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Master Plan website</a:t>
            </a:r>
            <a:br>
              <a:rPr lang="en-US" dirty="0"/>
            </a:br>
            <a:r>
              <a:rPr lang="en-US" b="0" dirty="0"/>
              <a:t>2017 draft plan &amp; Appendices</a:t>
            </a:r>
          </a:p>
        </p:txBody>
      </p:sp>
      <p:sp>
        <p:nvSpPr>
          <p:cNvPr id="4" name="Slide Number Placeholder 3"/>
          <p:cNvSpPr>
            <a:spLocks noGrp="1"/>
          </p:cNvSpPr>
          <p:nvPr>
            <p:ph type="sldNum" sz="quarter" idx="12"/>
          </p:nvPr>
        </p:nvSpPr>
        <p:spPr/>
        <p:txBody>
          <a:bodyPr/>
          <a:lstStyle/>
          <a:p>
            <a:fld id="{0580405D-A643-224E-BD86-D482C39E2277}" type="slidenum">
              <a:rPr lang="en-US" smtClean="0"/>
              <a:pPr/>
              <a:t>41</a:t>
            </a:fld>
            <a:endParaRPr lang="en-US" dirty="0"/>
          </a:p>
        </p:txBody>
      </p:sp>
      <p:sp>
        <p:nvSpPr>
          <p:cNvPr id="5" name="Footer Placeholder 4"/>
          <p:cNvSpPr>
            <a:spLocks noGrp="1"/>
          </p:cNvSpPr>
          <p:nvPr>
            <p:ph type="ftr" sz="quarter" idx="11"/>
          </p:nvPr>
        </p:nvSpPr>
        <p:spPr/>
        <p:txBody>
          <a:bodyPr/>
          <a:lstStyle/>
          <a:p>
            <a:r>
              <a:rPr lang="en-US"/>
              <a:t>2017 Coastal Master Plan</a:t>
            </a:r>
            <a:endParaRPr lang="en-US" dirty="0"/>
          </a:p>
        </p:txBody>
      </p:sp>
      <p:sp>
        <p:nvSpPr>
          <p:cNvPr id="12" name="Rectangle 11"/>
          <p:cNvSpPr/>
          <p:nvPr/>
        </p:nvSpPr>
        <p:spPr>
          <a:xfrm>
            <a:off x="0" y="5715000"/>
            <a:ext cx="9144000" cy="461665"/>
          </a:xfrm>
          <a:prstGeom prst="rect">
            <a:avLst/>
          </a:prstGeom>
          <a:solidFill>
            <a:schemeClr val="accent2">
              <a:lumMod val="20000"/>
              <a:lumOff val="80000"/>
            </a:schemeClr>
          </a:solidFill>
        </p:spPr>
        <p:txBody>
          <a:bodyPr wrap="square">
            <a:spAutoFit/>
          </a:bodyPr>
          <a:lstStyle/>
          <a:p>
            <a:pPr algn="ctr"/>
            <a:r>
              <a:rPr lang="en-US" sz="2400" b="1" dirty="0">
                <a:solidFill>
                  <a:srgbClr val="5A5A5B"/>
                </a:solidFill>
              </a:rPr>
              <a:t>coastal.la.gov</a:t>
            </a:r>
            <a:endParaRPr lang="en-US" sz="2400" dirty="0">
              <a:solidFill>
                <a:srgbClr val="5A5A5B"/>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1888" t="3286" r="22589"/>
          <a:stretch/>
        </p:blipFill>
        <p:spPr>
          <a:xfrm>
            <a:off x="445698" y="1377696"/>
            <a:ext cx="4572000" cy="4261087"/>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6947" r="25230"/>
          <a:stretch/>
        </p:blipFill>
        <p:spPr>
          <a:xfrm>
            <a:off x="5398699" y="1377696"/>
            <a:ext cx="3030261" cy="42611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1937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Parish Factsheets</a:t>
            </a:r>
          </a:p>
        </p:txBody>
      </p:sp>
      <p:sp>
        <p:nvSpPr>
          <p:cNvPr id="3" name="Slide Number Placeholder 2"/>
          <p:cNvSpPr>
            <a:spLocks noGrp="1"/>
          </p:cNvSpPr>
          <p:nvPr>
            <p:ph type="sldNum" sz="quarter" idx="12"/>
          </p:nvPr>
        </p:nvSpPr>
        <p:spPr/>
        <p:txBody>
          <a:bodyPr/>
          <a:lstStyle/>
          <a:p>
            <a:fld id="{0580405D-A643-224E-BD86-D482C39E2277}" type="slidenum">
              <a:rPr lang="en-US" smtClean="0"/>
              <a:pPr/>
              <a:t>42</a:t>
            </a:fld>
            <a:endParaRPr lang="en-US" dirty="0"/>
          </a:p>
        </p:txBody>
      </p:sp>
      <p:sp>
        <p:nvSpPr>
          <p:cNvPr id="7" name="Footer Placeholder 5"/>
          <p:cNvSpPr>
            <a:spLocks noGrp="1"/>
          </p:cNvSpPr>
          <p:nvPr>
            <p:ph type="ftr" sz="quarter" idx="11"/>
          </p:nvPr>
        </p:nvSpPr>
        <p:spPr/>
        <p:txBody>
          <a:bodyPr/>
          <a:lstStyle/>
          <a:p>
            <a:r>
              <a:rPr lang="en-US" dirty="0"/>
              <a:t>2017 Coastal Master Plan</a:t>
            </a:r>
          </a:p>
        </p:txBody>
      </p:sp>
      <p:pic>
        <p:nvPicPr>
          <p:cNvPr id="2" name="Picture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4477" y="1145942"/>
            <a:ext cx="3763888" cy="4870915"/>
          </a:xfrm>
          <a:prstGeom prst="rect">
            <a:avLst/>
          </a:prstGeom>
          <a:ln>
            <a:solidFill>
              <a:schemeClr val="tx1"/>
            </a:solidFill>
          </a:ln>
        </p:spPr>
      </p:pic>
      <p:pic>
        <p:nvPicPr>
          <p:cNvPr id="4" name="Picture 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76800" y="1145303"/>
            <a:ext cx="3764876" cy="4872193"/>
          </a:xfrm>
          <a:prstGeom prst="rect">
            <a:avLst/>
          </a:prstGeom>
          <a:ln>
            <a:solidFill>
              <a:schemeClr val="tx1"/>
            </a:solidFill>
          </a:ln>
        </p:spPr>
      </p:pic>
    </p:spTree>
    <p:extLst>
      <p:ext uri="{BB962C8B-B14F-4D97-AF65-F5344CB8AC3E}">
        <p14:creationId xmlns:p14="http://schemas.microsoft.com/office/powerpoint/2010/main" val="252901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fact sheets</a:t>
            </a:r>
          </a:p>
        </p:txBody>
      </p:sp>
      <p:sp>
        <p:nvSpPr>
          <p:cNvPr id="4" name="Slide Number Placeholder 3"/>
          <p:cNvSpPr>
            <a:spLocks noGrp="1"/>
          </p:cNvSpPr>
          <p:nvPr>
            <p:ph type="sldNum" sz="quarter" idx="12"/>
          </p:nvPr>
        </p:nvSpPr>
        <p:spPr/>
        <p:txBody>
          <a:bodyPr/>
          <a:lstStyle/>
          <a:p>
            <a:fld id="{0580405D-A643-224E-BD86-D482C39E2277}" type="slidenum">
              <a:rPr lang="en-US" smtClean="0"/>
              <a:pPr/>
              <a:t>43</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pic>
        <p:nvPicPr>
          <p:cNvPr id="8" name="Picture 7"/>
          <p:cNvPicPr>
            <a:picLocks/>
          </p:cNvPicPr>
          <p:nvPr/>
        </p:nvPicPr>
        <p:blipFill>
          <a:blip r:embed="rId2" cstate="hqprint">
            <a:extLst>
              <a:ext uri="{28A0092B-C50C-407E-A947-70E740481C1C}">
                <a14:useLocalDpi xmlns:a14="http://schemas.microsoft.com/office/drawing/2010/main"/>
              </a:ext>
            </a:extLst>
          </a:blip>
          <a:stretch>
            <a:fillRect/>
          </a:stretch>
        </p:blipFill>
        <p:spPr>
          <a:xfrm>
            <a:off x="4953000" y="3431977"/>
            <a:ext cx="1975102" cy="2556015"/>
          </a:xfrm>
          <a:prstGeom prst="rect">
            <a:avLst/>
          </a:prstGeom>
          <a:ln>
            <a:solidFill>
              <a:schemeClr val="tx1"/>
            </a:solidFill>
          </a:ln>
        </p:spPr>
      </p:pic>
      <p:pic>
        <p:nvPicPr>
          <p:cNvPr id="11" name="Picture 10"/>
          <p:cNvPicPr>
            <a:picLocks/>
          </p:cNvPicPr>
          <p:nvPr/>
        </p:nvPicPr>
        <p:blipFill>
          <a:blip r:embed="rId3" cstate="hqprint">
            <a:extLst>
              <a:ext uri="{28A0092B-C50C-407E-A947-70E740481C1C}">
                <a14:useLocalDpi xmlns:a14="http://schemas.microsoft.com/office/drawing/2010/main"/>
              </a:ext>
            </a:extLst>
          </a:blip>
          <a:stretch>
            <a:fillRect/>
          </a:stretch>
        </p:blipFill>
        <p:spPr>
          <a:xfrm>
            <a:off x="4953000" y="552112"/>
            <a:ext cx="1975102" cy="2556015"/>
          </a:xfrm>
          <a:prstGeom prst="rect">
            <a:avLst/>
          </a:prstGeom>
          <a:ln>
            <a:solidFill>
              <a:schemeClr val="tx1"/>
            </a:solidFill>
          </a:ln>
        </p:spPr>
      </p:pic>
      <p:pic>
        <p:nvPicPr>
          <p:cNvPr id="12" name="Picture 1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5327" y="1081183"/>
            <a:ext cx="3810980" cy="4931857"/>
          </a:xfrm>
          <a:prstGeom prst="rect">
            <a:avLst/>
          </a:prstGeom>
          <a:ln>
            <a:solidFill>
              <a:schemeClr val="tx1"/>
            </a:solidFill>
          </a:ln>
        </p:spPr>
      </p:pic>
      <p:pic>
        <p:nvPicPr>
          <p:cNvPr id="9" name="Picture 8"/>
          <p:cNvPicPr>
            <a:picLocks/>
          </p:cNvPicPr>
          <p:nvPr/>
        </p:nvPicPr>
        <p:blipFill>
          <a:blip r:embed="rId5" cstate="hqprint">
            <a:extLst>
              <a:ext uri="{28A0092B-C50C-407E-A947-70E740481C1C}">
                <a14:useLocalDpi xmlns:a14="http://schemas.microsoft.com/office/drawing/2010/main"/>
              </a:ext>
            </a:extLst>
          </a:blip>
          <a:stretch>
            <a:fillRect/>
          </a:stretch>
        </p:blipFill>
        <p:spPr>
          <a:xfrm>
            <a:off x="6936658" y="552111"/>
            <a:ext cx="1975102" cy="2556015"/>
          </a:xfrm>
          <a:prstGeom prst="rect">
            <a:avLst/>
          </a:prstGeom>
          <a:ln>
            <a:solidFill>
              <a:schemeClr val="tx1"/>
            </a:solidFill>
          </a:ln>
        </p:spPr>
      </p:pic>
      <p:pic>
        <p:nvPicPr>
          <p:cNvPr id="10" name="Picture 9"/>
          <p:cNvPicPr>
            <a:picLocks/>
          </p:cNvPicPr>
          <p:nvPr/>
        </p:nvPicPr>
        <p:blipFill>
          <a:blip r:embed="rId6" cstate="hqprint">
            <a:extLst>
              <a:ext uri="{28A0092B-C50C-407E-A947-70E740481C1C}">
                <a14:useLocalDpi xmlns:a14="http://schemas.microsoft.com/office/drawing/2010/main"/>
              </a:ext>
            </a:extLst>
          </a:blip>
          <a:stretch>
            <a:fillRect/>
          </a:stretch>
        </p:blipFill>
        <p:spPr>
          <a:xfrm>
            <a:off x="6936658" y="3431977"/>
            <a:ext cx="1975102" cy="2556015"/>
          </a:xfrm>
          <a:prstGeom prst="rect">
            <a:avLst/>
          </a:prstGeom>
          <a:ln>
            <a:solidFill>
              <a:schemeClr val="tx1"/>
            </a:solidFill>
          </a:ln>
        </p:spPr>
      </p:pic>
    </p:spTree>
    <p:extLst>
      <p:ext uri="{BB962C8B-B14F-4D97-AF65-F5344CB8AC3E}">
        <p14:creationId xmlns:p14="http://schemas.microsoft.com/office/powerpoint/2010/main" val="13251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Master Plan Data Viewer</a:t>
            </a:r>
          </a:p>
        </p:txBody>
      </p:sp>
      <p:sp>
        <p:nvSpPr>
          <p:cNvPr id="4" name="Slide Number Placeholder 3"/>
          <p:cNvSpPr>
            <a:spLocks noGrp="1"/>
          </p:cNvSpPr>
          <p:nvPr>
            <p:ph type="sldNum" sz="quarter" idx="12"/>
          </p:nvPr>
        </p:nvSpPr>
        <p:spPr/>
        <p:txBody>
          <a:bodyPr/>
          <a:lstStyle/>
          <a:p>
            <a:fld id="{0580405D-A643-224E-BD86-D482C39E2277}" type="slidenum">
              <a:rPr lang="en-US" smtClean="0"/>
              <a:pPr/>
              <a:t>44</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sp>
        <p:nvSpPr>
          <p:cNvPr id="12" name="Rectangle 11"/>
          <p:cNvSpPr/>
          <p:nvPr/>
        </p:nvSpPr>
        <p:spPr>
          <a:xfrm>
            <a:off x="3505200" y="5410200"/>
            <a:ext cx="5638800" cy="707886"/>
          </a:xfrm>
          <a:prstGeom prst="rect">
            <a:avLst/>
          </a:prstGeom>
          <a:solidFill>
            <a:schemeClr val="accent2">
              <a:lumMod val="20000"/>
              <a:lumOff val="80000"/>
            </a:schemeClr>
          </a:solidFill>
        </p:spPr>
        <p:txBody>
          <a:bodyPr wrap="square">
            <a:spAutoFit/>
          </a:bodyPr>
          <a:lstStyle/>
          <a:p>
            <a:r>
              <a:rPr lang="en-US" sz="2000" dirty="0">
                <a:solidFill>
                  <a:srgbClr val="434244"/>
                </a:solidFill>
                <a:latin typeface="+mj-lt"/>
              </a:rPr>
              <a:t>Visit the Master Plan Data Viewer at </a:t>
            </a:r>
            <a:r>
              <a:rPr lang="en-US" sz="2000" b="1" dirty="0">
                <a:solidFill>
                  <a:srgbClr val="434244"/>
                </a:solidFill>
                <a:latin typeface="+mj-lt"/>
              </a:rPr>
              <a:t>http://cims.coastal.la.gov/masterplan/ </a:t>
            </a:r>
            <a:endParaRPr lang="en-US" sz="2000" dirty="0">
              <a:latin typeface="+mj-lt"/>
            </a:endParaRPr>
          </a:p>
        </p:txBody>
      </p:sp>
      <p:sp>
        <p:nvSpPr>
          <p:cNvPr id="13" name="TextBox 12"/>
          <p:cNvSpPr txBox="1"/>
          <p:nvPr/>
        </p:nvSpPr>
        <p:spPr>
          <a:xfrm>
            <a:off x="5421640" y="1981200"/>
            <a:ext cx="3460630" cy="1938992"/>
          </a:xfrm>
          <a:prstGeom prst="rect">
            <a:avLst/>
          </a:prstGeom>
          <a:solidFill>
            <a:schemeClr val="accent2">
              <a:lumMod val="20000"/>
              <a:lumOff val="80000"/>
            </a:schemeClr>
          </a:solidFill>
        </p:spPr>
        <p:txBody>
          <a:bodyPr wrap="square">
            <a:spAutoFit/>
          </a:bodyPr>
          <a:lstStyle>
            <a:defPPr>
              <a:defRPr lang="en-US"/>
            </a:defPPr>
            <a:lvl1pPr>
              <a:defRPr sz="2000">
                <a:solidFill>
                  <a:srgbClr val="434244"/>
                </a:solidFill>
                <a:latin typeface="+mj-lt"/>
              </a:defRPr>
            </a:lvl1pPr>
          </a:lstStyle>
          <a:p>
            <a:r>
              <a:rPr lang="en-US" dirty="0"/>
              <a:t>Learn more about how flood risk impacts communities today and in the future, as well as how to make your community safer and more resilient. </a:t>
            </a:r>
          </a:p>
        </p:txBody>
      </p:sp>
      <p:grpSp>
        <p:nvGrpSpPr>
          <p:cNvPr id="3" name="Group 4"/>
          <p:cNvGrpSpPr>
            <a:grpSpLocks noChangeAspect="1"/>
          </p:cNvGrpSpPr>
          <p:nvPr/>
        </p:nvGrpSpPr>
        <p:grpSpPr bwMode="auto">
          <a:xfrm>
            <a:off x="609600" y="1252538"/>
            <a:ext cx="4691063" cy="3941763"/>
            <a:chOff x="384" y="789"/>
            <a:chExt cx="2955" cy="2483"/>
          </a:xfrm>
        </p:grpSpPr>
        <p:sp>
          <p:nvSpPr>
            <p:cNvPr id="6" name="AutoShape 3"/>
            <p:cNvSpPr>
              <a:spLocks noChangeAspect="1" noChangeArrowheads="1" noTextEdit="1"/>
            </p:cNvSpPr>
            <p:nvPr/>
          </p:nvSpPr>
          <p:spPr bwMode="auto">
            <a:xfrm>
              <a:off x="384" y="789"/>
              <a:ext cx="2952" cy="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789"/>
              <a:ext cx="2955" cy="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563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Draft Plan to Final Plan</a:t>
            </a:r>
          </a:p>
        </p:txBody>
      </p:sp>
      <p:sp>
        <p:nvSpPr>
          <p:cNvPr id="3" name="Content Placeholder 2"/>
          <p:cNvSpPr>
            <a:spLocks noGrp="1"/>
          </p:cNvSpPr>
          <p:nvPr>
            <p:ph sz="quarter" idx="13"/>
          </p:nvPr>
        </p:nvSpPr>
        <p:spPr>
          <a:xfrm>
            <a:off x="462130" y="1447800"/>
            <a:ext cx="6195115" cy="1717180"/>
          </a:xfrm>
        </p:spPr>
        <p:txBody>
          <a:bodyPr>
            <a:normAutofit lnSpcReduction="10000"/>
          </a:bodyPr>
          <a:lstStyle/>
          <a:p>
            <a:pPr lvl="0"/>
            <a:r>
              <a:rPr lang="en-US" sz="2000" dirty="0"/>
              <a:t>January 3: </a:t>
            </a:r>
            <a:r>
              <a:rPr lang="en-US" sz="2000" b="0" dirty="0"/>
              <a:t>Draft Plan Posted </a:t>
            </a:r>
          </a:p>
          <a:p>
            <a:pPr lvl="0"/>
            <a:r>
              <a:rPr lang="en-US" sz="2000" dirty="0"/>
              <a:t>January 17, 18, 24, 25: </a:t>
            </a:r>
            <a:r>
              <a:rPr lang="en-US" sz="2000" b="0" dirty="0"/>
              <a:t>Official Public Hearings</a:t>
            </a:r>
          </a:p>
          <a:p>
            <a:pPr lvl="0"/>
            <a:r>
              <a:rPr lang="en-US" sz="2000" dirty="0"/>
              <a:t>March 26: </a:t>
            </a:r>
            <a:r>
              <a:rPr lang="en-US" sz="2000" b="0" dirty="0"/>
              <a:t>Comment Period Ends </a:t>
            </a:r>
          </a:p>
          <a:p>
            <a:pPr lvl="0"/>
            <a:r>
              <a:rPr lang="en-US" sz="2000" dirty="0"/>
              <a:t>April 19: </a:t>
            </a:r>
            <a:r>
              <a:rPr lang="en-US" sz="2000" b="0" dirty="0"/>
              <a:t>Present Final Plan to CPRA Board </a:t>
            </a:r>
          </a:p>
          <a:p>
            <a:pPr lvl="0"/>
            <a:r>
              <a:rPr lang="en-US" sz="2000" dirty="0"/>
              <a:t>April 25: </a:t>
            </a:r>
            <a:r>
              <a:rPr lang="en-US" sz="2000" b="0" dirty="0"/>
              <a:t>Submit Final Plan to Legislature</a:t>
            </a:r>
          </a:p>
          <a:p>
            <a:pPr marL="0" indent="0">
              <a:buNone/>
            </a:pPr>
            <a:endParaRPr lang="en-US" sz="2000" dirty="0"/>
          </a:p>
        </p:txBody>
      </p:sp>
      <p:sp>
        <p:nvSpPr>
          <p:cNvPr id="4" name="Slide Number Placeholder 3"/>
          <p:cNvSpPr>
            <a:spLocks noGrp="1"/>
          </p:cNvSpPr>
          <p:nvPr>
            <p:ph type="sldNum" sz="quarter" idx="12"/>
          </p:nvPr>
        </p:nvSpPr>
        <p:spPr/>
        <p:txBody>
          <a:bodyPr/>
          <a:lstStyle/>
          <a:p>
            <a:fld id="{0580405D-A643-224E-BD86-D482C39E2277}" type="slidenum">
              <a:rPr lang="en-US" smtClean="0"/>
              <a:pPr/>
              <a:t>45</a:t>
            </a:fld>
            <a:endParaRPr lang="en-US" dirty="0"/>
          </a:p>
        </p:txBody>
      </p:sp>
      <p:sp>
        <p:nvSpPr>
          <p:cNvPr id="5" name="Footer Placeholder 4"/>
          <p:cNvSpPr>
            <a:spLocks noGrp="1"/>
          </p:cNvSpPr>
          <p:nvPr>
            <p:ph type="ftr" sz="quarter" idx="11"/>
          </p:nvPr>
        </p:nvSpPr>
        <p:spPr/>
        <p:txBody>
          <a:bodyPr/>
          <a:lstStyle/>
          <a:p>
            <a:r>
              <a:rPr lang="en-US" dirty="0"/>
              <a:t>2017 Coastal Master Plan</a:t>
            </a:r>
          </a:p>
        </p:txBody>
      </p:sp>
      <p:pic>
        <p:nvPicPr>
          <p:cNvPr id="6" name="Picture Placeholder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20580" r="9325"/>
          <a:stretch/>
        </p:blipFill>
        <p:spPr>
          <a:xfrm>
            <a:off x="4267201" y="3352800"/>
            <a:ext cx="4712794" cy="2734010"/>
          </a:xfrm>
          <a:prstGeom prst="rect">
            <a:avLst/>
          </a:prstGeom>
        </p:spPr>
      </p:pic>
    </p:spTree>
    <p:extLst>
      <p:ext uri="{BB962C8B-B14F-4D97-AF65-F5344CB8AC3E}">
        <p14:creationId xmlns:p14="http://schemas.microsoft.com/office/powerpoint/2010/main" val="383717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a:bodyPr>
          <a:lstStyle/>
          <a:p>
            <a:r>
              <a:rPr lang="en-US" dirty="0"/>
              <a:t>OBJECTIVES OF THE </a:t>
            </a:r>
            <a:br>
              <a:rPr lang="en-US" dirty="0"/>
            </a:br>
            <a:r>
              <a:rPr lang="en-US" dirty="0"/>
              <a:t>COASTAL MASTER PLAN</a:t>
            </a:r>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5</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dirty="0"/>
              <a:t>2017 Coastal Master Plan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275792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Developing the Coastal Master Plan</a:t>
            </a:r>
          </a:p>
        </p:txBody>
      </p:sp>
      <p:sp>
        <p:nvSpPr>
          <p:cNvPr id="7" name="Content Placeholder 6"/>
          <p:cNvSpPr>
            <a:spLocks noGrp="1"/>
          </p:cNvSpPr>
          <p:nvPr>
            <p:ph sz="quarter" idx="13"/>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6</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dirty="0"/>
              <a:t>2017 Coastal Master Plan</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43510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Developing the Coastal Master Plan</a:t>
            </a:r>
          </a:p>
        </p:txBody>
      </p:sp>
      <p:sp>
        <p:nvSpPr>
          <p:cNvPr id="7" name="Content Placeholder 6"/>
          <p:cNvSpPr>
            <a:spLocks noGrp="1"/>
          </p:cNvSpPr>
          <p:nvPr>
            <p:ph sz="quarter" idx="13"/>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7</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dirty="0"/>
              <a:t>2017 Coastal Master Plan</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118339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Projects Considered</a:t>
            </a:r>
            <a:br>
              <a:rPr lang="en-US" dirty="0"/>
            </a:br>
            <a:r>
              <a:rPr lang="en-US" sz="2400" dirty="0">
                <a:solidFill>
                  <a:schemeClr val="accent4"/>
                </a:solidFill>
              </a:rPr>
              <a:t>Restoration</a:t>
            </a:r>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8</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dirty="0"/>
              <a:t>2017 Coastal Master Plan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6094"/>
            <a:ext cx="9144000" cy="4803648"/>
          </a:xfrm>
          <a:prstGeom prst="rect">
            <a:avLst/>
          </a:prstGeom>
        </p:spPr>
      </p:pic>
    </p:spTree>
    <p:extLst>
      <p:ext uri="{BB962C8B-B14F-4D97-AF65-F5344CB8AC3E}">
        <p14:creationId xmlns:p14="http://schemas.microsoft.com/office/powerpoint/2010/main" val="123814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Projects Considered</a:t>
            </a:r>
            <a:br>
              <a:rPr lang="en-US" dirty="0"/>
            </a:br>
            <a:r>
              <a:rPr lang="en-US" sz="2400" dirty="0">
                <a:solidFill>
                  <a:schemeClr val="accent4"/>
                </a:solidFill>
              </a:rPr>
              <a:t>Nonstructural Protection</a:t>
            </a:r>
            <a:endParaRPr lang="en-US" dirty="0">
              <a:solidFill>
                <a:schemeClr val="accent4"/>
              </a:solidFill>
            </a:endParaRPr>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9</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dirty="0"/>
              <a:t>2017 Coastal Master Plan</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0076"/>
            <a:ext cx="9144000" cy="4803648"/>
          </a:xfrm>
          <a:prstGeom prst="rect">
            <a:avLst/>
          </a:prstGeom>
        </p:spPr>
      </p:pic>
    </p:spTree>
    <p:extLst>
      <p:ext uri="{BB962C8B-B14F-4D97-AF65-F5344CB8AC3E}">
        <p14:creationId xmlns:p14="http://schemas.microsoft.com/office/powerpoint/2010/main" val="339053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0_Office Theme">
  <a:themeElements>
    <a:clrScheme name="Custom 17">
      <a:dk1>
        <a:srgbClr val="5A5A5B"/>
      </a:dk1>
      <a:lt1>
        <a:srgbClr val="FFFFFF"/>
      </a:lt1>
      <a:dk2>
        <a:srgbClr val="747575"/>
      </a:dk2>
      <a:lt2>
        <a:srgbClr val="C5C3C4"/>
      </a:lt2>
      <a:accent1>
        <a:srgbClr val="B4D447"/>
      </a:accent1>
      <a:accent2>
        <a:srgbClr val="5FC6C5"/>
      </a:accent2>
      <a:accent3>
        <a:srgbClr val="00A8C8"/>
      </a:accent3>
      <a:accent4>
        <a:srgbClr val="74BF58"/>
      </a:accent4>
      <a:accent5>
        <a:srgbClr val="C7925A"/>
      </a:accent5>
      <a:accent6>
        <a:srgbClr val="CF6567"/>
      </a:accent6>
      <a:hlink>
        <a:srgbClr val="FFFFFF"/>
      </a:hlink>
      <a:folHlink>
        <a:srgbClr val="98989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CPRA_Template" id="{BA2BFC59-02CE-FA49-BEDC-79C22A05C430}" vid="{59508DED-55CA-4146-923B-DB9A8B44743F}"/>
    </a:ext>
  </a:extLst>
</a:theme>
</file>

<file path=ppt/theme/theme2.xml><?xml version="1.0" encoding="utf-8"?>
<a:theme xmlns:a="http://schemas.openxmlformats.org/drawingml/2006/main" name="11_Office Theme">
  <a:themeElements>
    <a:clrScheme name="Custom 17">
      <a:dk1>
        <a:srgbClr val="5A5A5B"/>
      </a:dk1>
      <a:lt1>
        <a:srgbClr val="FFFFFF"/>
      </a:lt1>
      <a:dk2>
        <a:srgbClr val="747575"/>
      </a:dk2>
      <a:lt2>
        <a:srgbClr val="C5C3C4"/>
      </a:lt2>
      <a:accent1>
        <a:srgbClr val="B4D447"/>
      </a:accent1>
      <a:accent2>
        <a:srgbClr val="5FC6C5"/>
      </a:accent2>
      <a:accent3>
        <a:srgbClr val="00A8C8"/>
      </a:accent3>
      <a:accent4>
        <a:srgbClr val="74BF58"/>
      </a:accent4>
      <a:accent5>
        <a:srgbClr val="C7925A"/>
      </a:accent5>
      <a:accent6>
        <a:srgbClr val="CF6567"/>
      </a:accent6>
      <a:hlink>
        <a:srgbClr val="FFFFFF"/>
      </a:hlink>
      <a:folHlink>
        <a:srgbClr val="98989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CPRA_Template" id="{BA2BFC59-02CE-FA49-BEDC-79C22A05C430}" vid="{59508DED-55CA-4146-923B-DB9A8B44743F}"/>
    </a:ext>
  </a:extLst>
</a:theme>
</file>

<file path=ppt/theme/theme3.xml><?xml version="1.0" encoding="utf-8"?>
<a:theme xmlns:a="http://schemas.openxmlformats.org/drawingml/2006/main" name="12_Office Theme">
  <a:themeElements>
    <a:clrScheme name="Custom 17">
      <a:dk1>
        <a:srgbClr val="5A5A5B"/>
      </a:dk1>
      <a:lt1>
        <a:srgbClr val="FFFFFF"/>
      </a:lt1>
      <a:dk2>
        <a:srgbClr val="747575"/>
      </a:dk2>
      <a:lt2>
        <a:srgbClr val="C5C3C4"/>
      </a:lt2>
      <a:accent1>
        <a:srgbClr val="B4D447"/>
      </a:accent1>
      <a:accent2>
        <a:srgbClr val="5FC6C5"/>
      </a:accent2>
      <a:accent3>
        <a:srgbClr val="00A8C8"/>
      </a:accent3>
      <a:accent4>
        <a:srgbClr val="74BF58"/>
      </a:accent4>
      <a:accent5>
        <a:srgbClr val="C7925A"/>
      </a:accent5>
      <a:accent6>
        <a:srgbClr val="CF6567"/>
      </a:accent6>
      <a:hlink>
        <a:srgbClr val="FFFFFF"/>
      </a:hlink>
      <a:folHlink>
        <a:srgbClr val="98989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CPRA_Template" id="{BA2BFC59-02CE-FA49-BEDC-79C22A05C430}" vid="{59508DED-55CA-4146-923B-DB9A8B44743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17463</TotalTime>
  <Words>1354</Words>
  <Application>Microsoft Office PowerPoint</Application>
  <PresentationFormat>On-screen Show (4:3)</PresentationFormat>
  <Paragraphs>210</Paragraphs>
  <Slides>45</Slides>
  <Notes>4</Notes>
  <HiddenSlides>0</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10_Office Theme</vt:lpstr>
      <vt:lpstr>11_Office Theme</vt:lpstr>
      <vt:lpstr>12_Office Theme</vt:lpstr>
      <vt:lpstr>Committed to Our Coast</vt:lpstr>
      <vt:lpstr>What is the Coastal Master Plan?</vt:lpstr>
      <vt:lpstr>SO WHY ANOTHER PLAN?</vt:lpstr>
      <vt:lpstr>WHAT’s DIFFERENT ABOUT  THE 2017 COASTAL MASTER PLAN?</vt:lpstr>
      <vt:lpstr>OBJECTIVES OF THE  COASTAL MASTER PLAN</vt:lpstr>
      <vt:lpstr>Developing the Coastal Master Plan</vt:lpstr>
      <vt:lpstr>Developing the Coastal Master Plan</vt:lpstr>
      <vt:lpstr>Projects Considered Restoration</vt:lpstr>
      <vt:lpstr>Projects Considered Nonstructural Protection</vt:lpstr>
      <vt:lpstr>Projects Considered structural Protection</vt:lpstr>
      <vt:lpstr>Developing the Coastal Master Plan</vt:lpstr>
      <vt:lpstr>Envisioning Our Future Coast</vt:lpstr>
      <vt:lpstr>Developing the Coastal Master Plan</vt:lpstr>
      <vt:lpstr>Decision Drivers For Project Selection</vt:lpstr>
      <vt:lpstr>A Plan Built ON The Best Available Science…</vt:lpstr>
      <vt:lpstr>…But Responsive to the Needs of Our Communities</vt:lpstr>
      <vt:lpstr>Unprecedented Outreach  Before and During the Draft Plan</vt:lpstr>
      <vt:lpstr>Unprecedented Outreach  Official Public Hearings</vt:lpstr>
      <vt:lpstr>Key Decision Points</vt:lpstr>
      <vt:lpstr>2017 Draft Coastal  Master Plan</vt:lpstr>
      <vt:lpstr>Louisiana’s 2017 Draft Coastal Master Plan </vt:lpstr>
      <vt:lpstr>A Closer Look: WEST </vt:lpstr>
      <vt:lpstr>A closer Look: Central </vt:lpstr>
      <vt:lpstr>A closer Look: East </vt:lpstr>
      <vt:lpstr>A Closer Look: Nonstructural Projects ~26,000 structures mitigated for $6.1B over next 50 years</vt:lpstr>
      <vt:lpstr>Funding by Project Type</vt:lpstr>
      <vt:lpstr>Future Without Action Medium Scenario | Year 30</vt:lpstr>
      <vt:lpstr>What The Plan Delivers: Land Change Medium Scenario | Year 30</vt:lpstr>
      <vt:lpstr>Future Without Action Medium Scenario | Year 50</vt:lpstr>
      <vt:lpstr>What The Plan Delivers: Land Change Medium Scenario | Year 50</vt:lpstr>
      <vt:lpstr>What The Plan Delivers Land Gained/Sustained</vt:lpstr>
      <vt:lpstr>Future Without Action: Flood Depths Medium Scenario | Year 25 | 100-Year Event</vt:lpstr>
      <vt:lpstr>What The Plan Delivers: Flood Depths Medium Scenario | Year 25 | 100-Year Event</vt:lpstr>
      <vt:lpstr>What The Plan Delivers: Flood Depth Difference Medium Scenario | Year 25 | 100-Year Event</vt:lpstr>
      <vt:lpstr>Future Without Action: Flood Depths Medium Scenario | Year 50 | 100-Year Event</vt:lpstr>
      <vt:lpstr>What The Plan Delivers: Flood Depths Medium Scenario | Year 50 | 100-Year Event</vt:lpstr>
      <vt:lpstr>What The Plan Delivers: Flood Depth Difference Medium Scenario | Year 50 | 100-Year Event</vt:lpstr>
      <vt:lpstr>What The Plan Delivers Reduction in Expected Annual Damages</vt:lpstr>
      <vt:lpstr>What The Plan Delivers</vt:lpstr>
      <vt:lpstr>Key Questions:</vt:lpstr>
      <vt:lpstr>Master Plan website 2017 draft plan &amp; Appendices</vt:lpstr>
      <vt:lpstr>Parish Factsheets</vt:lpstr>
      <vt:lpstr>project fact sheets</vt:lpstr>
      <vt:lpstr>Master Plan Data Viewer</vt:lpstr>
      <vt:lpstr>From Draft Plan to Final Plan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 Risk &amp; Resilience Program Updates</dc:title>
  <dc:creator>Melanie Saucier</dc:creator>
  <cp:lastModifiedBy>Bren Haase</cp:lastModifiedBy>
  <cp:revision>731</cp:revision>
  <cp:lastPrinted>2016-11-30T22:37:56Z</cp:lastPrinted>
  <dcterms:created xsi:type="dcterms:W3CDTF">2014-09-12T16:22:11Z</dcterms:created>
  <dcterms:modified xsi:type="dcterms:W3CDTF">2017-02-09T00:07:47Z</dcterms:modified>
</cp:coreProperties>
</file>