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556" r:id="rId2"/>
    <p:sldId id="578" r:id="rId3"/>
    <p:sldId id="468" r:id="rId4"/>
    <p:sldId id="463" r:id="rId5"/>
    <p:sldId id="464" r:id="rId6"/>
    <p:sldId id="542" r:id="rId7"/>
    <p:sldId id="543" r:id="rId8"/>
    <p:sldId id="585" r:id="rId9"/>
    <p:sldId id="591" r:id="rId10"/>
    <p:sldId id="481" r:id="rId11"/>
    <p:sldId id="487" r:id="rId12"/>
    <p:sldId id="438" r:id="rId13"/>
    <p:sldId id="441" r:id="rId14"/>
    <p:sldId id="592" r:id="rId15"/>
    <p:sldId id="422" r:id="rId16"/>
    <p:sldId id="398" r:id="rId17"/>
    <p:sldId id="549" r:id="rId18"/>
    <p:sldId id="584" r:id="rId19"/>
    <p:sldId id="567" r:id="rId20"/>
    <p:sldId id="568" r:id="rId21"/>
    <p:sldId id="577" r:id="rId22"/>
    <p:sldId id="559" r:id="rId23"/>
    <p:sldId id="581" r:id="rId24"/>
    <p:sldId id="564" r:id="rId25"/>
    <p:sldId id="565" r:id="rId26"/>
    <p:sldId id="558" r:id="rId27"/>
    <p:sldId id="576" r:id="rId28"/>
    <p:sldId id="579" r:id="rId29"/>
    <p:sldId id="557" r:id="rId30"/>
    <p:sldId id="583" r:id="rId31"/>
    <p:sldId id="587" r:id="rId32"/>
    <p:sldId id="572" r:id="rId33"/>
    <p:sldId id="562" r:id="rId34"/>
    <p:sldId id="563" r:id="rId35"/>
    <p:sldId id="593" r:id="rId36"/>
    <p:sldId id="594" r:id="rId37"/>
    <p:sldId id="595" r:id="rId38"/>
    <p:sldId id="597" r:id="rId39"/>
    <p:sldId id="508" r:id="rId40"/>
    <p:sldId id="488" r:id="rId41"/>
    <p:sldId id="598" r:id="rId42"/>
    <p:sldId id="599" r:id="rId43"/>
    <p:sldId id="59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042"/>
    <a:srgbClr val="3C233D"/>
    <a:srgbClr val="42285A"/>
    <a:srgbClr val="2E2042"/>
    <a:srgbClr val="DE9966"/>
    <a:srgbClr val="F89B72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0" autoAdjust="0"/>
    <p:restoredTop sz="94664" autoAdjust="0"/>
  </p:normalViewPr>
  <p:slideViewPr>
    <p:cSldViewPr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60C6E6-1043-49D5-B860-09AA0452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34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E9F3E9-58CD-47E9-9977-41921D596893}" type="slidenum">
              <a:rPr lang="en-US" altLang="en-US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Crisis = danger + opportunity</a:t>
            </a:r>
          </a:p>
        </p:txBody>
      </p:sp>
    </p:spTree>
    <p:extLst>
      <p:ext uri="{BB962C8B-B14F-4D97-AF65-F5344CB8AC3E}">
        <p14:creationId xmlns:p14="http://schemas.microsoft.com/office/powerpoint/2010/main" val="147236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3" y="-2624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B584-857C-44E3-BF3A-6775926C6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883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50C52-9B35-4ACC-8DBD-5E8636B1D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9033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4D128-D432-49E7-89AB-38A87AD9D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48068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ED571-8A95-4F8C-A7D6-037E6713F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6648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30F6-97B5-4CF2-8B04-AB769A740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9549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F7CAF-6ED9-40C5-B8D4-DDA8BD2A6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2200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2AE50-7E4A-4964-B35A-855A5395E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625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F6873-DEEA-46B9-A820-1087F9469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23992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43A9-1EC0-4E53-B284-E0810AF64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11197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4DE40-5BB6-46AD-B7CF-26FE35D10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8800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08E54-A3D8-492F-8A96-B41D60221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9574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886E"/>
            </a:gs>
            <a:gs pos="10000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7488A612-444D-4218-92F2-1EE3C539D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48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SDelt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-38100"/>
            <a:ext cx="1051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Is coastal Louisiana sustainable?</a:t>
            </a:r>
          </a:p>
        </p:txBody>
      </p:sp>
      <p:pic>
        <p:nvPicPr>
          <p:cNvPr id="4101" name="Picture 5" descr="LogoP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9763"/>
            <a:ext cx="24384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09600" y="3200400"/>
            <a:ext cx="79248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2400" kern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Torbjörn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kern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Törnqvist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Liz Chamberlain, Chris Esposito, Krista Jankowski, Zhixiong Shen</a:t>
            </a:r>
            <a:endParaRPr lang="en-US" sz="2400" kern="0" baseline="30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n-US" sz="2000" kern="0" baseline="30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Department of Earth and Environmental Sciences</a:t>
            </a:r>
          </a:p>
          <a:p>
            <a:pPr marL="0" indent="0" algn="ctr" eaLnBrk="1" hangingPunct="1">
              <a:lnSpc>
                <a:spcPct val="80000"/>
              </a:lnSpc>
              <a:buClr>
                <a:schemeClr val="tx1"/>
              </a:buClr>
              <a:buNone/>
              <a:defRPr/>
            </a:pPr>
            <a:r>
              <a:rPr lang="en-US" sz="20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www.tulane.edu/~tor/</a:t>
            </a:r>
          </a:p>
        </p:txBody>
      </p:sp>
    </p:spTree>
    <p:extLst>
      <p:ext uri="{BB962C8B-B14F-4D97-AF65-F5344CB8AC3E}">
        <p14:creationId xmlns:p14="http://schemas.microsoft.com/office/powerpoint/2010/main" val="14966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2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5"/>
            <a:ext cx="61055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7848600" y="655320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Yu et al. (2012)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PNAS_Yu_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663"/>
            <a:ext cx="56324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76600" y="457200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ahoma" pitchFamily="34" charset="0"/>
              </a:rPr>
              <a:t>0.15 ± 0.07 mm/yr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7848600" y="655320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Yu et al. (2012)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&amp;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0"/>
            <a:ext cx="504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400" b="1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Mitrovica &amp; Milne (2002)</a:t>
            </a:r>
          </a:p>
        </p:txBody>
      </p:sp>
      <p:sp>
        <p:nvSpPr>
          <p:cNvPr id="155652" name="Oval 4"/>
          <p:cNvSpPr>
            <a:spLocks noChangeArrowheads="1"/>
          </p:cNvSpPr>
          <p:nvPr/>
        </p:nvSpPr>
        <p:spPr bwMode="auto">
          <a:xfrm>
            <a:off x="3048000" y="457200"/>
            <a:ext cx="533400" cy="5334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56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F3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990600"/>
            <a:ext cx="67214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-5400000">
            <a:off x="2497138" y="2573338"/>
            <a:ext cx="884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ahoma" pitchFamily="34" charset="0"/>
              </a:rPr>
              <a:t>Maine</a:t>
            </a: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24600" y="4419600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ahoma" pitchFamily="34" charset="0"/>
              </a:rPr>
              <a:t>Louisiana</a:t>
            </a: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-5400000">
            <a:off x="6022181" y="2604294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ahoma" pitchFamily="34" charset="0"/>
              </a:rPr>
              <a:t>South Carolina</a:t>
            </a:r>
            <a:endParaRPr lang="en-US" sz="18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-5400000">
            <a:off x="3276600" y="1535113"/>
            <a:ext cx="1284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ahoma" pitchFamily="34" charset="0"/>
              </a:rPr>
              <a:t>Delaware</a:t>
            </a:r>
            <a:endParaRPr lang="en-US" sz="1800"/>
          </a:p>
        </p:txBody>
      </p:sp>
      <p:sp>
        <p:nvSpPr>
          <p:cNvPr id="26631" name="WordArt 3"/>
          <p:cNvSpPr>
            <a:spLocks noChangeArrowheads="1" noChangeShapeType="1" noTextEdit="1"/>
          </p:cNvSpPr>
          <p:nvPr/>
        </p:nvSpPr>
        <p:spPr bwMode="auto">
          <a:xfrm>
            <a:off x="7315200" y="6553200"/>
            <a:ext cx="1752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Engelhart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(2009)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NG1-f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23900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7315200" y="6553200"/>
            <a:ext cx="1752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Törnqvist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(2008)</a:t>
            </a:r>
          </a:p>
        </p:txBody>
      </p:sp>
    </p:spTree>
    <p:extLst>
      <p:ext uri="{BB962C8B-B14F-4D97-AF65-F5344CB8AC3E}">
        <p14:creationId xmlns:p14="http://schemas.microsoft.com/office/powerpoint/2010/main" val="1880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NG1-f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2413"/>
            <a:ext cx="6248400" cy="620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1840593" y="4587209"/>
            <a:ext cx="967014" cy="36579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431393" y="4434809"/>
            <a:ext cx="967014" cy="36579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6183993" y="5577809"/>
            <a:ext cx="967014" cy="365791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7315200" y="6553200"/>
            <a:ext cx="1752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Törnqvist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(2008)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NG1-f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7550"/>
            <a:ext cx="8382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7315200" y="6553200"/>
            <a:ext cx="1752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Törnqvist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(2008)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Published findings…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Regional processes deeper in the Earth’s crust generally contribute relatively little to land-surface subsidence rates (typically &lt;1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in aggregate)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Deltaic sediment loading leads to lithospheric subsidence rates in key portions of the Mississippi Delta of ~0.15 ± 0.07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relative to the Chenier Plain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The common, long-term process that drives lithospheric subsidence throughout the Gulf of Mexico is glacial isostatic adjustment (likely within the 0.5-1.0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range along the central US Gulf Coast)</a:t>
            </a:r>
          </a:p>
        </p:txBody>
      </p:sp>
      <p:pic>
        <p:nvPicPr>
          <p:cNvPr id="32772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3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6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Published findings…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Regional processes deeper in the Earth’s crust generally contribute relatively little to land-surface subsidence rates (typically &lt;1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in aggregate)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Deltaic sediment loading leads to lithospheric subsidence rates in key portions of the Mississippi Delta of ~0.15 ± 0.07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relative to the Chenier Plain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The common, long-term process that drives lithospheric subsidence throughout the Gulf of Mexico is glacial isostatic adjustment (likely within the 0.5-1.0 mm/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range along the central US Gulf Coast)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Compaction of Holocene strata is likely a dominant contributor to subsidence, with millennial-scale rates up to 5 mm/</a:t>
            </a:r>
            <a:r>
              <a:rPr lang="en-US" sz="2000" dirty="0" err="1">
                <a:latin typeface="Tahoma" pitchFamily="34" charset="0"/>
              </a:rPr>
              <a:t>yr</a:t>
            </a:r>
            <a:endParaRPr lang="en-US" sz="20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Fluid extraction and growth faulting are potentially significant factors at the local scale and in need of major research efforts</a:t>
            </a:r>
          </a:p>
        </p:txBody>
      </p:sp>
      <p:pic>
        <p:nvPicPr>
          <p:cNvPr id="32772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3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4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810000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2776538"/>
            <a:ext cx="43243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4495800" y="1238250"/>
            <a:ext cx="4138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cs typeface="Tahoma" panose="020B0604030504040204" pitchFamily="34" charset="0"/>
              </a:rPr>
              <a:t>Rod surface-elevation table –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cs typeface="Tahoma" panose="020B0604030504040204" pitchFamily="34" charset="0"/>
              </a:rPr>
              <a:t>marker horizon method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cs typeface="Tahoma" panose="020B0604030504040204" pitchFamily="34" charset="0"/>
              </a:rPr>
              <a:t>(RSET-MH)</a:t>
            </a: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752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2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52400"/>
            <a:ext cx="44577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3567113"/>
            <a:ext cx="44577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9"/>
          <p:cNvSpPr>
            <a:spLocks noChangeArrowheads="1"/>
          </p:cNvSpPr>
          <p:nvPr/>
        </p:nvSpPr>
        <p:spPr bwMode="auto">
          <a:xfrm rot="-1455464">
            <a:off x="2692400" y="3048000"/>
            <a:ext cx="3914775" cy="9461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  IPCC predictions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too conservative???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6934200" y="6477000"/>
            <a:ext cx="2057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Rahmstorf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(2012)</a:t>
            </a:r>
          </a:p>
        </p:txBody>
      </p:sp>
    </p:spTree>
    <p:extLst>
      <p:ext uri="{BB962C8B-B14F-4D97-AF65-F5344CB8AC3E}">
        <p14:creationId xmlns:p14="http://schemas.microsoft.com/office/powerpoint/2010/main" val="13708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0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86175"/>
            <a:ext cx="8534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25"/>
            <a:ext cx="91440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134100" y="2057400"/>
            <a:ext cx="365125" cy="365125"/>
          </a:xfrm>
          <a:prstGeom prst="ellipse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24"/>
            <a:ext cx="9144000" cy="657455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43000" y="4953000"/>
            <a:ext cx="1981200" cy="40011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43000" y="4953000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± 8 mm yr</a:t>
            </a:r>
            <a:r>
              <a:rPr lang="en-CA" sz="20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43"/>
            <a:ext cx="9144000" cy="66281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0" y="4953000"/>
            <a:ext cx="2057400" cy="40011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4953000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± 8 mm yr</a:t>
            </a:r>
            <a:r>
              <a:rPr lang="en-CA" sz="20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2" y="76200"/>
            <a:ext cx="5508888" cy="67056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28252" y="1044714"/>
            <a:ext cx="26405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Mississippi Delta: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36% accretion deficit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128252" y="3918228"/>
            <a:ext cx="26405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Chenier Plain: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58% accretion deficit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28252" y="4854714"/>
            <a:ext cx="28633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Western Chenier Plain: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68% accretion deficit</a:t>
            </a:r>
          </a:p>
        </p:txBody>
      </p:sp>
    </p:spTree>
    <p:extLst>
      <p:ext uri="{BB962C8B-B14F-4D97-AF65-F5344CB8AC3E}">
        <p14:creationId xmlns:p14="http://schemas.microsoft.com/office/powerpoint/2010/main" val="32092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7377"/>
            <a:ext cx="7315200" cy="66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1438"/>
            <a:ext cx="6248400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5105400" y="38862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1120 ± 40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4648200" y="32004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1130 ± 60</a:t>
            </a: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5105400" y="1447800"/>
            <a:ext cx="8382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680 ± 30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172200" y="30480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1090 ± 60</a:t>
            </a:r>
          </a:p>
        </p:txBody>
      </p:sp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5105400" y="25146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1120 ± 50</a:t>
            </a:r>
          </a:p>
        </p:txBody>
      </p:sp>
      <p:sp>
        <p:nvSpPr>
          <p:cNvPr id="11272" name="Rectangle 7"/>
          <p:cNvSpPr>
            <a:spLocks noChangeArrowheads="1"/>
          </p:cNvSpPr>
          <p:nvPr/>
        </p:nvSpPr>
        <p:spPr bwMode="auto">
          <a:xfrm>
            <a:off x="4648200" y="1828800"/>
            <a:ext cx="8382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650 ± 40</a:t>
            </a:r>
          </a:p>
        </p:txBody>
      </p:sp>
      <p:sp>
        <p:nvSpPr>
          <p:cNvPr id="11273" name="Rectangle 17"/>
          <p:cNvSpPr>
            <a:spLocks noChangeArrowheads="1"/>
          </p:cNvSpPr>
          <p:nvPr/>
        </p:nvSpPr>
        <p:spPr bwMode="auto">
          <a:xfrm>
            <a:off x="5105400" y="42672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1100 ± 70</a:t>
            </a:r>
          </a:p>
        </p:txBody>
      </p:sp>
      <p:sp>
        <p:nvSpPr>
          <p:cNvPr id="11274" name="Rectangle 18"/>
          <p:cNvSpPr>
            <a:spLocks noChangeArrowheads="1"/>
          </p:cNvSpPr>
          <p:nvPr/>
        </p:nvSpPr>
        <p:spPr bwMode="auto">
          <a:xfrm>
            <a:off x="4648200" y="2133600"/>
            <a:ext cx="8382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640 ± 30</a:t>
            </a:r>
          </a:p>
        </p:txBody>
      </p:sp>
      <p:sp>
        <p:nvSpPr>
          <p:cNvPr id="11275" name="Rectangle 19"/>
          <p:cNvSpPr>
            <a:spLocks noChangeArrowheads="1"/>
          </p:cNvSpPr>
          <p:nvPr/>
        </p:nvSpPr>
        <p:spPr bwMode="auto">
          <a:xfrm>
            <a:off x="4648200" y="4114800"/>
            <a:ext cx="914400" cy="15240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>
                <a:solidFill>
                  <a:schemeClr val="bg1"/>
                </a:solidFill>
                <a:cs typeface="Tahoma" pitchFamily="34" charset="0"/>
              </a:rPr>
              <a:t>990 ± 50</a:t>
            </a:r>
          </a:p>
        </p:txBody>
      </p:sp>
      <p:pic>
        <p:nvPicPr>
          <p:cNvPr id="14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60900"/>
            <a:ext cx="22844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2284413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Up Arrow 9"/>
          <p:cNvSpPr>
            <a:spLocks noChangeArrowheads="1"/>
          </p:cNvSpPr>
          <p:nvPr/>
        </p:nvSpPr>
        <p:spPr bwMode="auto">
          <a:xfrm>
            <a:off x="5181600" y="2362200"/>
            <a:ext cx="255588" cy="2124075"/>
          </a:xfrm>
          <a:prstGeom prst="upArrow">
            <a:avLst>
              <a:gd name="adj1" fmla="val 50000"/>
              <a:gd name="adj2" fmla="val 50094"/>
            </a:avLst>
          </a:prstGeom>
          <a:solidFill>
            <a:schemeClr val="tx2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6" name="Up Arrow 13"/>
          <p:cNvSpPr>
            <a:spLocks noChangeArrowheads="1"/>
          </p:cNvSpPr>
          <p:nvPr/>
        </p:nvSpPr>
        <p:spPr bwMode="auto">
          <a:xfrm>
            <a:off x="4876800" y="1371600"/>
            <a:ext cx="255588" cy="990600"/>
          </a:xfrm>
          <a:prstGeom prst="upArrow">
            <a:avLst>
              <a:gd name="adj1" fmla="val 50000"/>
              <a:gd name="adj2" fmla="val 50080"/>
            </a:avLst>
          </a:prstGeom>
          <a:solidFill>
            <a:schemeClr val="tx2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7" name="Up Arrow 9"/>
          <p:cNvSpPr>
            <a:spLocks noChangeArrowheads="1"/>
          </p:cNvSpPr>
          <p:nvPr/>
        </p:nvSpPr>
        <p:spPr bwMode="auto">
          <a:xfrm>
            <a:off x="5535613" y="1371600"/>
            <a:ext cx="255587" cy="3114675"/>
          </a:xfrm>
          <a:prstGeom prst="upArrow">
            <a:avLst>
              <a:gd name="adj1" fmla="val 50000"/>
              <a:gd name="adj2" fmla="val 50099"/>
            </a:avLst>
          </a:prstGeom>
          <a:solidFill>
            <a:schemeClr val="tx2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286000"/>
            <a:ext cx="25066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24960"/>
            <a:ext cx="9296400" cy="5804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1537" y="228600"/>
            <a:ext cx="424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ahoma" pitchFamily="34" charset="0"/>
                <a:cs typeface="Tahoma" pitchFamily="34" charset="0"/>
              </a:rPr>
              <a:t>Attakapas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 Crevasse Splay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34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Wax_Lake_Del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398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WLD_Cross s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524000"/>
            <a:ext cx="49720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WordArt 14"/>
          <p:cNvSpPr>
            <a:spLocks noChangeArrowheads="1" noChangeShapeType="1" noTextEdit="1"/>
          </p:cNvSpPr>
          <p:nvPr/>
        </p:nvSpPr>
        <p:spPr bwMode="auto">
          <a:xfrm>
            <a:off x="7772400" y="6562725"/>
            <a:ext cx="1314450" cy="219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2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Roberts (2003)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5257800"/>
            <a:ext cx="52578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Sandy deposits account for ~70%</a:t>
            </a:r>
          </a:p>
          <a:p>
            <a:pP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Proportion of sand in feeder channel ~20%</a:t>
            </a:r>
          </a:p>
          <a:p>
            <a:pPr>
              <a:defRPr/>
            </a:pPr>
            <a:r>
              <a:rPr lang="en-US" sz="2000" dirty="0">
                <a:latin typeface="Tahoma" pitchFamily="34" charset="0"/>
                <a:cs typeface="Tahoma" pitchFamily="34" charset="0"/>
              </a:rPr>
              <a:t>Retention rate 20-40%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53440" y="457200"/>
            <a:ext cx="2690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  <a:cs typeface="Tahoma" pitchFamily="34" charset="0"/>
              </a:rPr>
              <a:t>Wax Lake Delta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20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24960"/>
            <a:ext cx="9296400" cy="5804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1537" y="228600"/>
            <a:ext cx="424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ahoma" pitchFamily="34" charset="0"/>
                <a:cs typeface="Tahoma" pitchFamily="34" charset="0"/>
              </a:rPr>
              <a:t>Attakapas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 Crevasse Splay 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6200" y="762000"/>
            <a:ext cx="6553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Sand accounts for ~5%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Proportion of sand from feeder channel ~5%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Retention rate &gt;75%</a:t>
            </a:r>
          </a:p>
        </p:txBody>
      </p:sp>
    </p:spTree>
    <p:extLst>
      <p:ext uri="{BB962C8B-B14F-4D97-AF65-F5344CB8AC3E}">
        <p14:creationId xmlns:p14="http://schemas.microsoft.com/office/powerpoint/2010/main" val="26138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t="1392"/>
          <a:stretch>
            <a:fillRect/>
          </a:stretch>
        </p:blipFill>
        <p:spPr bwMode="auto">
          <a:xfrm>
            <a:off x="1828800" y="191138"/>
            <a:ext cx="5257800" cy="4609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05000" y="4998184"/>
            <a:ext cx="594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land area: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 km</a:t>
            </a:r>
            <a:r>
              <a:rPr lang="en-US" sz="20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 of activity: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 – 0.6 ka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land area production rate: ~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km</a:t>
            </a:r>
            <a:r>
              <a:rPr lang="en-US" sz="20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/yr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(or ~0.13 football fields/hr)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Progradation rate: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 – 150 m/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uan-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6851"/>
            <a:ext cx="6351171" cy="62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Oval 3"/>
          <p:cNvSpPr>
            <a:spLocks noChangeArrowheads="1"/>
          </p:cNvSpPr>
          <p:nvPr/>
        </p:nvSpPr>
        <p:spPr bwMode="auto">
          <a:xfrm>
            <a:off x="2602288" y="838200"/>
            <a:ext cx="926645" cy="36875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4" name="Oval 4"/>
          <p:cNvSpPr>
            <a:spLocks noChangeArrowheads="1"/>
          </p:cNvSpPr>
          <p:nvPr/>
        </p:nvSpPr>
        <p:spPr bwMode="auto">
          <a:xfrm>
            <a:off x="2525205" y="4279444"/>
            <a:ext cx="855364" cy="36875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5" name="Oval 5"/>
          <p:cNvSpPr>
            <a:spLocks noChangeArrowheads="1"/>
          </p:cNvSpPr>
          <p:nvPr/>
        </p:nvSpPr>
        <p:spPr bwMode="auto">
          <a:xfrm>
            <a:off x="6248400" y="5867400"/>
            <a:ext cx="855364" cy="368756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6858000" y="6553200"/>
            <a:ext cx="2209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González &amp; </a:t>
            </a:r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Törnqvist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(2006)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5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3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animBg="1"/>
      <p:bldP spid="235524" grpId="0" animBg="1"/>
      <p:bldP spid="2355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Emerging findings…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The present-day rate of relative sea-level rise </a:t>
            </a:r>
            <a:r>
              <a:rPr lang="en-US" sz="2000" b="1" u="sng" dirty="0">
                <a:latin typeface="Tahoma" pitchFamily="34" charset="0"/>
              </a:rPr>
              <a:t>at the land surface</a:t>
            </a:r>
            <a:r>
              <a:rPr lang="en-US" sz="2000" dirty="0">
                <a:latin typeface="Tahoma" pitchFamily="34" charset="0"/>
              </a:rPr>
              <a:t> is 12 ± 8 mm/</a:t>
            </a:r>
            <a:r>
              <a:rPr lang="en-US" sz="2000" dirty="0" err="1">
                <a:latin typeface="Tahoma" pitchFamily="34" charset="0"/>
              </a:rPr>
              <a:t>yr</a:t>
            </a:r>
            <a:endParaRPr lang="en-US" sz="20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Shallow subsidence (likely within the uppermost 5-10 m) contributes ~60-85% to total subsidence in coastal Louisiana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Mississippi Delta wetlands may keep up with relative sea-level rise (but note some caveats!) while the western Chenier Plain is in particular trouble</a:t>
            </a:r>
          </a:p>
        </p:txBody>
      </p:sp>
      <p:pic>
        <p:nvPicPr>
          <p:cNvPr id="32772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3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  <a:latin typeface="Tahoma" pitchFamily="34" charset="0"/>
              </a:rPr>
              <a:t>Emerging findings…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The present-day rate of relative sea-level rise </a:t>
            </a:r>
            <a:r>
              <a:rPr lang="en-US" sz="2000" b="1" u="sng" dirty="0">
                <a:latin typeface="Tahoma" pitchFamily="34" charset="0"/>
              </a:rPr>
              <a:t>at the land surface</a:t>
            </a:r>
            <a:r>
              <a:rPr lang="en-US" sz="2000" dirty="0">
                <a:latin typeface="Tahoma" pitchFamily="34" charset="0"/>
              </a:rPr>
              <a:t> is 12 ± 8 mm/</a:t>
            </a:r>
            <a:r>
              <a:rPr lang="en-US" sz="2000" dirty="0" err="1">
                <a:latin typeface="Tahoma" pitchFamily="34" charset="0"/>
              </a:rPr>
              <a:t>yr</a:t>
            </a:r>
            <a:endParaRPr lang="en-US" sz="20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Shallow subsidence (likely within the uppermost 5-10 m) contributes ~60-85% to total subsidence in coastal Louisiana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Mississippi Delta wetlands may keep up with relative sea-level rise (but note some caveats!) while the western Chenier Plain is in particular trouble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Delta-plain </a:t>
            </a:r>
            <a:r>
              <a:rPr lang="en-US" sz="2000" dirty="0" err="1">
                <a:latin typeface="Tahoma" pitchFamily="34" charset="0"/>
              </a:rPr>
              <a:t>progradation</a:t>
            </a:r>
            <a:r>
              <a:rPr lang="en-US" sz="2000" dirty="0">
                <a:latin typeface="Tahoma" pitchFamily="34" charset="0"/>
              </a:rPr>
              <a:t> over centennial to millennial timescales has built land at rates of ~6 km</a:t>
            </a:r>
            <a:r>
              <a:rPr lang="en-US" sz="2000" baseline="30000" dirty="0">
                <a:latin typeface="Tahoma" pitchFamily="34" charset="0"/>
              </a:rPr>
              <a:t>2</a:t>
            </a:r>
            <a:r>
              <a:rPr lang="en-US" sz="2000" dirty="0">
                <a:latin typeface="Tahoma" pitchFamily="34" charset="0"/>
              </a:rPr>
              <a:t>/</a:t>
            </a:r>
            <a:r>
              <a:rPr lang="en-US" sz="2000" dirty="0" err="1">
                <a:latin typeface="Tahoma" pitchFamily="34" charset="0"/>
              </a:rPr>
              <a:t>yr</a:t>
            </a:r>
            <a:endParaRPr lang="en-US" sz="2000" dirty="0">
              <a:latin typeface="Tahom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Crevasse splays along Mississippi Delta distributaries can sustain accretion rates of 1-4 cm/</a:t>
            </a:r>
            <a:r>
              <a:rPr lang="en-US" sz="2000" dirty="0" err="1">
                <a:latin typeface="Tahoma" pitchFamily="34" charset="0"/>
              </a:rPr>
              <a:t>yr</a:t>
            </a:r>
            <a:r>
              <a:rPr lang="en-US" sz="2000" dirty="0">
                <a:latin typeface="Tahoma" pitchFamily="34" charset="0"/>
              </a:rPr>
              <a:t> over decadal to centennial timescales</a:t>
            </a:r>
          </a:p>
          <a:p>
            <a:pPr marL="342900" indent="-342900">
              <a:spcBef>
                <a:spcPct val="20000"/>
              </a:spcBef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000" dirty="0">
                <a:latin typeface="Tahoma" pitchFamily="34" charset="0"/>
              </a:rPr>
              <a:t>Sediment retention efficiency is particularly high in these inland, vegetated settings and conservatively estimated at &gt;75%</a:t>
            </a:r>
          </a:p>
        </p:txBody>
      </p:sp>
      <p:pic>
        <p:nvPicPr>
          <p:cNvPr id="32772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3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9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2075"/>
            <a:ext cx="2895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6781800" y="6477000"/>
            <a:ext cx="2209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Levermann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(2013)</a:t>
            </a:r>
          </a:p>
        </p:txBody>
      </p:sp>
    </p:spTree>
    <p:extLst>
      <p:ext uri="{BB962C8B-B14F-4D97-AF65-F5344CB8AC3E}">
        <p14:creationId xmlns:p14="http://schemas.microsoft.com/office/powerpoint/2010/main" val="5056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nlIc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2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3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58" y="76201"/>
            <a:ext cx="8117341" cy="6400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7696200" y="655320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Shen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8595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07191"/>
            <a:ext cx="4403745" cy="33028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07191"/>
            <a:ext cx="4403745" cy="330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371252"/>
            <a:ext cx="4425079" cy="20295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 flipV="1">
            <a:off x="2383746" y="2541402"/>
            <a:ext cx="740454" cy="2030598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flipV="1">
            <a:off x="6324600" y="2438400"/>
            <a:ext cx="533400" cy="289560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7696200" y="6553200"/>
            <a:ext cx="137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Shen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2505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990600"/>
            <a:ext cx="8908441" cy="4572000"/>
          </a:xfrm>
          <a:prstGeom prst="rect">
            <a:avLst/>
          </a:prstGeom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52400" y="5638800"/>
            <a:ext cx="3657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Base map from Louisiana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9466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81486"/>
            <a:ext cx="5134104" cy="4185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3089"/>
            <a:ext cx="3810000" cy="6059074"/>
          </a:xfrm>
          <a:prstGeom prst="rect">
            <a:avLst/>
          </a:prstGeom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7391400" y="6553200"/>
            <a:ext cx="16764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Karegar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457200"/>
            <a:ext cx="52534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itchFamily="34" charset="0"/>
              </a:rPr>
              <a:t>Deep subsidence rates from</a:t>
            </a:r>
            <a:br>
              <a:rPr lang="en-US" sz="2800" dirty="0">
                <a:latin typeface="Tahoma" pitchFamily="34" charset="0"/>
              </a:rPr>
            </a:br>
            <a:r>
              <a:rPr lang="en-US" sz="2800" dirty="0">
                <a:latin typeface="Tahoma" pitchFamily="34" charset="0"/>
              </a:rPr>
              <a:t>GPS-records ≥5 years in length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19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05000" y="76200"/>
            <a:ext cx="5105400" cy="1015663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5000" y="76200"/>
            <a:ext cx="5181600" cy="1015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Lithosphere elastic thickness: 96 km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Upper mantle viscosity: 1x10</a:t>
            </a:r>
            <a:r>
              <a:rPr lang="en-US" sz="2000" b="1" baseline="30000" dirty="0">
                <a:solidFill>
                  <a:srgbClr val="FF0000"/>
                </a:solidFill>
                <a:latin typeface="Tahoma" pitchFamily="34" charset="0"/>
              </a:rPr>
              <a:t>21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 Pa s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Lower mantle viscosity: 1x10</a:t>
            </a:r>
            <a:r>
              <a:rPr lang="en-US" sz="2000" b="1" baseline="30000" dirty="0">
                <a:solidFill>
                  <a:srgbClr val="FF0000"/>
                </a:solidFill>
                <a:latin typeface="Tahoma" pitchFamily="34" charset="0"/>
              </a:rPr>
              <a:t>22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 Pa s</a:t>
            </a:r>
            <a:endParaRPr 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02" y="1155364"/>
            <a:ext cx="7255098" cy="5245436"/>
          </a:xfrm>
          <a:prstGeom prst="rect">
            <a:avLst/>
          </a:prstGeom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7086600" y="6553200"/>
            <a:ext cx="1981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Wolstencroft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(2014)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2390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Edring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82700"/>
            <a:ext cx="76962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4"/>
          <p:cNvSpPr>
            <a:spLocks noChangeArrowheads="1" noChangeShapeType="1" noTextEdit="1"/>
          </p:cNvSpPr>
          <p:nvPr/>
        </p:nvSpPr>
        <p:spPr bwMode="auto">
          <a:xfrm>
            <a:off x="7315200" y="6553200"/>
            <a:ext cx="1752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Edrington et al. (2008)</a:t>
            </a:r>
          </a:p>
        </p:txBody>
      </p: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2514600" y="28194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4419600" y="28194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4"/>
          <p:cNvSpPr>
            <a:spLocks noChangeArrowheads="1"/>
          </p:cNvSpPr>
          <p:nvPr/>
        </p:nvSpPr>
        <p:spPr bwMode="auto">
          <a:xfrm>
            <a:off x="4419600" y="33528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4419600" y="38862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4419600" y="44196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2514600" y="33528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4419600" y="49530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2514600" y="38862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2514600" y="44196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2514600" y="49530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7391400" y="28194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391400" y="4419600"/>
            <a:ext cx="8382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Rectangle 9"/>
          <p:cNvSpPr>
            <a:spLocks noChangeArrowheads="1"/>
          </p:cNvSpPr>
          <p:nvPr/>
        </p:nvSpPr>
        <p:spPr bwMode="auto">
          <a:xfrm>
            <a:off x="1108075" y="457200"/>
            <a:ext cx="689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Long-term subsidence rates in New Orleans East</a:t>
            </a:r>
            <a:endParaRPr lang="en-US" baseline="30000">
              <a:latin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2322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846"/>
            <a:ext cx="9144000" cy="24067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314980"/>
            <a:ext cx="5944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itchFamily="34" charset="0"/>
              </a:rPr>
              <a:t>RSET-MH records ≥5 years in length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32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503"/>
            <a:ext cx="9144000" cy="2472697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440739" y="3305145"/>
            <a:ext cx="1676400" cy="400110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77000" y="3257490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~6 mm yr</a:t>
            </a:r>
            <a:r>
              <a:rPr lang="en-CA" sz="2000" b="1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Walcot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5218113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Walcot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3373438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WordArt 3"/>
          <p:cNvSpPr>
            <a:spLocks noChangeArrowheads="1" noChangeShapeType="1" noTextEdit="1"/>
          </p:cNvSpPr>
          <p:nvPr/>
        </p:nvSpPr>
        <p:spPr bwMode="auto">
          <a:xfrm>
            <a:off x="7924800" y="6553200"/>
            <a:ext cx="11430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400" b="1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Walcott (1972)</a:t>
            </a:r>
          </a:p>
        </p:txBody>
      </p:sp>
    </p:spTree>
    <p:extLst>
      <p:ext uri="{BB962C8B-B14F-4D97-AF65-F5344CB8AC3E}">
        <p14:creationId xmlns:p14="http://schemas.microsoft.com/office/powerpoint/2010/main" val="10326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Coastal subsidence is a 4-dimensional problem…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endParaRPr lang="en-US" sz="2400"/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endParaRPr lang="en-US" sz="2400"/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400"/>
              <a:t>Subsidence rates vary in </a:t>
            </a:r>
            <a:r>
              <a:rPr lang="en-US" sz="2400" b="1"/>
              <a:t>space</a:t>
            </a:r>
            <a:r>
              <a:rPr lang="en-US" sz="2400"/>
              <a:t>, potentially over very short distances (e.g., tens of meters)</a:t>
            </a:r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endParaRPr lang="en-US" sz="2400"/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400"/>
              <a:t>Subsidence rates vary as a function of </a:t>
            </a:r>
            <a:r>
              <a:rPr lang="en-US" sz="2400" b="1"/>
              <a:t>depth</a:t>
            </a:r>
            <a:r>
              <a:rPr lang="en-US" sz="2400"/>
              <a:t>; the nature of this function can vary substantially across space (rates are always highest at the surface!)</a:t>
            </a:r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endParaRPr lang="en-US" sz="2400"/>
          </a:p>
          <a:p>
            <a:pPr eaLnBrk="1" hangingPunct="1">
              <a:lnSpc>
                <a:spcPct val="90000"/>
              </a:lnSpc>
              <a:buClr>
                <a:srgbClr val="DE9966"/>
              </a:buClr>
              <a:buFont typeface="Wingdings" pitchFamily="2" charset="2"/>
              <a:buChar char="Ø"/>
            </a:pPr>
            <a:r>
              <a:rPr lang="en-US" sz="2400"/>
              <a:t>Subsidence rates can vary through </a:t>
            </a:r>
            <a:r>
              <a:rPr lang="en-US" sz="2400" b="1"/>
              <a:t>time</a:t>
            </a:r>
            <a:r>
              <a:rPr lang="en-US" sz="2400"/>
              <a:t>, depending on the driving processes</a:t>
            </a:r>
          </a:p>
        </p:txBody>
      </p:sp>
      <p:pic>
        <p:nvPicPr>
          <p:cNvPr id="7172" name="Picture 4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397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ampli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1445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ampl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1226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1371600" y="1295400"/>
            <a:ext cx="762000" cy="914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382E-6 C 0.03472 -0.03561 0.06961 -0.07168 0.10573 -0.077 C 0.14184 -0.08232 0.17899 -0.06867 0.21632 -0.03399 C 0.25364 0.00092 0.29288 0.08924 0.33021 0.13202 C 0.36753 0.17456 0.41128 0.20416 0.44097 0.22242 C 0.47048 0.24069 0.49705 0.23792 0.50833 0.2413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7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 animBg="1"/>
      <p:bldP spid="21197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SAB1-fg3e(col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7500"/>
            <a:ext cx="6477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1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EPSL-RSL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167562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7848600" y="6553200"/>
            <a:ext cx="1219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Yu et al. (2012)</a:t>
            </a:r>
          </a:p>
        </p:txBody>
      </p:sp>
    </p:spTree>
    <p:extLst>
      <p:ext uri="{BB962C8B-B14F-4D97-AF65-F5344CB8AC3E}">
        <p14:creationId xmlns:p14="http://schemas.microsoft.com/office/powerpoint/2010/main" val="10415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7" y="838200"/>
            <a:ext cx="7636883" cy="5170170"/>
          </a:xfrm>
          <a:prstGeom prst="rect">
            <a:avLst/>
          </a:prstGeom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7086600" y="6553200"/>
            <a:ext cx="1981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b="1" kern="10" dirty="0" err="1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Wolstencroft</a:t>
            </a:r>
            <a:r>
              <a:rPr lang="en-US" sz="1400" b="1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5886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elling a Product or Service">
  <a:themeElements>
    <a:clrScheme name="Selling a Product or Service 1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Office\Templates\1033\Selling a Product or Service.pot</Template>
  <TotalTime>16415</TotalTime>
  <Words>832</Words>
  <Application>Microsoft Office PowerPoint</Application>
  <PresentationFormat>On-screen Show (4:3)</PresentationFormat>
  <Paragraphs>105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 Black</vt:lpstr>
      <vt:lpstr>Tahoma</vt:lpstr>
      <vt:lpstr>Times New Roman</vt:lpstr>
      <vt:lpstr>Wingdings</vt:lpstr>
      <vt:lpstr>Selling a Product or Service</vt:lpstr>
      <vt:lpstr>Is coastal Louisiana sustainable?</vt:lpstr>
      <vt:lpstr>PowerPoint Presentation</vt:lpstr>
      <vt:lpstr>PowerPoint Presentation</vt:lpstr>
      <vt:lpstr>PowerPoint Presentation</vt:lpstr>
      <vt:lpstr>Coastal subsidence is a 4-dimensional problem…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 at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Sea-level change, differential crustal movements, and coastal forecasting</dc:title>
  <dc:creator>Torbjörn Törnqvist</dc:creator>
  <cp:lastModifiedBy>nicole</cp:lastModifiedBy>
  <cp:revision>667</cp:revision>
  <dcterms:created xsi:type="dcterms:W3CDTF">2000-10-18T19:15:32Z</dcterms:created>
  <dcterms:modified xsi:type="dcterms:W3CDTF">2016-11-02T18:56:41Z</dcterms:modified>
</cp:coreProperties>
</file>