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4" r:id="rId1"/>
  </p:sldMasterIdLst>
  <p:notesMasterIdLst>
    <p:notesMasterId r:id="rId59"/>
  </p:notesMasterIdLst>
  <p:handoutMasterIdLst>
    <p:handoutMasterId r:id="rId60"/>
  </p:handoutMasterIdLst>
  <p:sldIdLst>
    <p:sldId id="939" r:id="rId2"/>
    <p:sldId id="994" r:id="rId3"/>
    <p:sldId id="991" r:id="rId4"/>
    <p:sldId id="683" r:id="rId5"/>
    <p:sldId id="800" r:id="rId6"/>
    <p:sldId id="959" r:id="rId7"/>
    <p:sldId id="857" r:id="rId8"/>
    <p:sldId id="858" r:id="rId9"/>
    <p:sldId id="873" r:id="rId10"/>
    <p:sldId id="872" r:id="rId11"/>
    <p:sldId id="871" r:id="rId12"/>
    <p:sldId id="870" r:id="rId13"/>
    <p:sldId id="1000" r:id="rId14"/>
    <p:sldId id="1001" r:id="rId15"/>
    <p:sldId id="900" r:id="rId16"/>
    <p:sldId id="901" r:id="rId17"/>
    <p:sldId id="910" r:id="rId18"/>
    <p:sldId id="880" r:id="rId19"/>
    <p:sldId id="882" r:id="rId20"/>
    <p:sldId id="884" r:id="rId21"/>
    <p:sldId id="885" r:id="rId22"/>
    <p:sldId id="886" r:id="rId23"/>
    <p:sldId id="887" r:id="rId24"/>
    <p:sldId id="889" r:id="rId25"/>
    <p:sldId id="898" r:id="rId26"/>
    <p:sldId id="927" r:id="rId27"/>
    <p:sldId id="931" r:id="rId28"/>
    <p:sldId id="928" r:id="rId29"/>
    <p:sldId id="947" r:id="rId30"/>
    <p:sldId id="960" r:id="rId31"/>
    <p:sldId id="962" r:id="rId32"/>
    <p:sldId id="961" r:id="rId33"/>
    <p:sldId id="941" r:id="rId34"/>
    <p:sldId id="942" r:id="rId35"/>
    <p:sldId id="943" r:id="rId36"/>
    <p:sldId id="944" r:id="rId37"/>
    <p:sldId id="945" r:id="rId38"/>
    <p:sldId id="963" r:id="rId39"/>
    <p:sldId id="964" r:id="rId40"/>
    <p:sldId id="965" r:id="rId41"/>
    <p:sldId id="890" r:id="rId42"/>
    <p:sldId id="892" r:id="rId43"/>
    <p:sldId id="893" r:id="rId44"/>
    <p:sldId id="895" r:id="rId45"/>
    <p:sldId id="954" r:id="rId46"/>
    <p:sldId id="912" r:id="rId47"/>
    <p:sldId id="967" r:id="rId48"/>
    <p:sldId id="956" r:id="rId49"/>
    <p:sldId id="907" r:id="rId50"/>
    <p:sldId id="932" r:id="rId51"/>
    <p:sldId id="935" r:id="rId52"/>
    <p:sldId id="936" r:id="rId53"/>
    <p:sldId id="937" r:id="rId54"/>
    <p:sldId id="934" r:id="rId55"/>
    <p:sldId id="866" r:id="rId56"/>
    <p:sldId id="999" r:id="rId57"/>
    <p:sldId id="957" r:id="rId5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072" userDrawn="1">
          <p15:clr>
            <a:srgbClr val="A4A3A4"/>
          </p15:clr>
        </p15:guide>
        <p15:guide id="2" pos="2880">
          <p15:clr>
            <a:srgbClr val="A4A3A4"/>
          </p15:clr>
        </p15:guide>
        <p15:guide id="3" orient="horz" pos="2260"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shley Claro" initials="AC" lastIdx="4" clrIdx="0"/>
  <p:cmAuthor id="1" name="Karim Belhadjali" initials="Karim" lastIdx="4" clrIdx="1"/>
  <p:cmAuthor id="2" name="CPRA" initials="CPRA" lastIdx="16" clrIdx="2"/>
  <p:cmAuthor id="3" name="Alyson Gaharan" initials="" lastIdx="0" clrIdx="3"/>
  <p:cmAuthor id="4" name="Nick" initials="NSS" lastIdx="1"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18" autoAdjust="0"/>
    <p:restoredTop sz="92197" autoAdjust="0"/>
  </p:normalViewPr>
  <p:slideViewPr>
    <p:cSldViewPr>
      <p:cViewPr>
        <p:scale>
          <a:sx n="107" d="100"/>
          <a:sy n="107" d="100"/>
        </p:scale>
        <p:origin x="-1428" y="-72"/>
      </p:cViewPr>
      <p:guideLst>
        <p:guide orient="horz" pos="3072"/>
        <p:guide orient="horz" pos="2260"/>
        <p:guide pos="2880"/>
      </p:guideLst>
    </p:cSldViewPr>
  </p:slideViewPr>
  <p:notesTextViewPr>
    <p:cViewPr>
      <p:scale>
        <a:sx n="1" d="1"/>
        <a:sy n="1" d="1"/>
      </p:scale>
      <p:origin x="0" y="0"/>
    </p:cViewPr>
  </p:notesTextViewPr>
  <p:sorterViewPr>
    <p:cViewPr>
      <p:scale>
        <a:sx n="70" d="100"/>
        <a:sy n="70" d="100"/>
      </p:scale>
      <p:origin x="0" y="-5624"/>
    </p:cViewPr>
  </p:sorterViewPr>
  <p:notesViewPr>
    <p:cSldViewPr>
      <p:cViewPr varScale="1">
        <p:scale>
          <a:sx n="148" d="100"/>
          <a:sy n="148" d="100"/>
        </p:scale>
        <p:origin x="2944"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latin typeface="Arial" charset="0"/>
            </a:endParaRPr>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99F9CCB5-3F1E-4DC8-AC53-10BD13FEC718}" type="datetimeFigureOut">
              <a:rPr lang="en-US" smtClean="0">
                <a:latin typeface="Arial" charset="0"/>
              </a:rPr>
              <a:t>7/26/2016</a:t>
            </a:fld>
            <a:endParaRPr lang="en-US" dirty="0">
              <a:latin typeface="Arial" charset="0"/>
            </a:endParaRPr>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latin typeface="Arial" charset="0"/>
            </a:endParaR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8D189B0-2FF8-4314-9FC1-8CD99D2E30FE}" type="slidenum">
              <a:rPr lang="en-US" smtClean="0">
                <a:latin typeface="Arial" charset="0"/>
              </a:rPr>
              <a:t>‹#›</a:t>
            </a:fld>
            <a:endParaRPr lang="en-US" dirty="0">
              <a:latin typeface="Arial" charset="0"/>
            </a:endParaRPr>
          </a:p>
        </p:txBody>
      </p:sp>
    </p:spTree>
    <p:extLst>
      <p:ext uri="{BB962C8B-B14F-4D97-AF65-F5344CB8AC3E}">
        <p14:creationId xmlns:p14="http://schemas.microsoft.com/office/powerpoint/2010/main" val="6040651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b="0" i="0">
                <a:latin typeface="Arial" charset="0"/>
              </a:defRPr>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b="0" i="0">
                <a:latin typeface="Arial" charset="0"/>
              </a:defRPr>
            </a:lvl1pPr>
          </a:lstStyle>
          <a:p>
            <a:fld id="{30DE307B-2DAF-4C38-AF08-7E496B32C2C4}" type="datetimeFigureOut">
              <a:rPr lang="en-US" smtClean="0"/>
              <a:pPr/>
              <a:t>7/26/2016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b="0" i="0">
                <a:latin typeface="Arial" charset="0"/>
              </a:defRPr>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b="0" i="0">
                <a:latin typeface="Arial" charset="0"/>
              </a:defRPr>
            </a:lvl1pPr>
          </a:lstStyle>
          <a:p>
            <a:fld id="{9CF92D39-75AF-41CB-83E9-FCCCAF306632}" type="slidenum">
              <a:rPr lang="en-US" smtClean="0"/>
              <a:pPr/>
              <a:t>‹#›</a:t>
            </a:fld>
            <a:endParaRPr lang="en-US" dirty="0"/>
          </a:p>
        </p:txBody>
      </p:sp>
    </p:spTree>
    <p:extLst>
      <p:ext uri="{BB962C8B-B14F-4D97-AF65-F5344CB8AC3E}">
        <p14:creationId xmlns:p14="http://schemas.microsoft.com/office/powerpoint/2010/main" val="3105633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charset="0"/>
        <a:ea typeface="+mn-ea"/>
        <a:cs typeface="+mn-cs"/>
      </a:defRPr>
    </a:lvl1pPr>
    <a:lvl2pPr marL="457200" algn="l" defTabSz="914400" rtl="0" eaLnBrk="1" latinLnBrk="0" hangingPunct="1">
      <a:defRPr sz="1200" b="0" i="0" kern="1200">
        <a:solidFill>
          <a:schemeClr val="tx1"/>
        </a:solidFill>
        <a:latin typeface="Arial" charset="0"/>
        <a:ea typeface="+mn-ea"/>
        <a:cs typeface="+mn-cs"/>
      </a:defRPr>
    </a:lvl2pPr>
    <a:lvl3pPr marL="914400" algn="l" defTabSz="914400" rtl="0" eaLnBrk="1" latinLnBrk="0" hangingPunct="1">
      <a:defRPr sz="1200" b="0" i="0" kern="1200">
        <a:solidFill>
          <a:schemeClr val="tx1"/>
        </a:solidFill>
        <a:latin typeface="Arial" charset="0"/>
        <a:ea typeface="+mn-ea"/>
        <a:cs typeface="+mn-cs"/>
      </a:defRPr>
    </a:lvl3pPr>
    <a:lvl4pPr marL="1371600" algn="l" defTabSz="914400" rtl="0" eaLnBrk="1" latinLnBrk="0" hangingPunct="1">
      <a:defRPr sz="1200" b="0" i="0" kern="1200">
        <a:solidFill>
          <a:schemeClr val="tx1"/>
        </a:solidFill>
        <a:latin typeface="Arial" charset="0"/>
        <a:ea typeface="+mn-ea"/>
        <a:cs typeface="+mn-cs"/>
      </a:defRPr>
    </a:lvl4pPr>
    <a:lvl5pPr marL="1828800" algn="l" defTabSz="914400" rtl="0" eaLnBrk="1" latinLnBrk="0" hangingPunct="1">
      <a:defRPr sz="1200" b="0" i="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Since 2007, we have made great strides in restoring and protecting our coast.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In these few short years, CPRA</a:t>
            </a:r>
            <a:r>
              <a:rPr lang="en-US" sz="1200" kern="1200" baseline="0" dirty="0">
                <a:solidFill>
                  <a:schemeClr val="tx1"/>
                </a:solidFill>
                <a:effectLst/>
                <a:latin typeface="+mn-lt"/>
                <a:ea typeface="+mn-ea"/>
                <a:cs typeface="+mn-cs"/>
              </a:rPr>
              <a:t> has </a:t>
            </a:r>
            <a:r>
              <a:rPr lang="en-US" sz="1200" kern="1200" dirty="0">
                <a:solidFill>
                  <a:schemeClr val="tx1"/>
                </a:solidFill>
                <a:effectLst/>
                <a:latin typeface="+mn-lt"/>
                <a:ea typeface="+mn-ea"/>
                <a:cs typeface="+mn-cs"/>
              </a:rPr>
              <a:t>worked with federal, state, and local partners to commit approximately $18 billion for protection and restoration projects in 20 parishes.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Ninety-five million cubic yards of dredged sediment has been placed in our wetlands; we’ve benefited more than 26,000 acres of coastal lands, improved 256 miles of levees, and constructed 45 miles of barrier islands and berms providing our coast with a crucial first line of defense.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We are proud of our successes to date, and more is to come. </a:t>
            </a:r>
          </a:p>
          <a:p>
            <a:endParaRPr lang="en-US" dirty="0"/>
          </a:p>
        </p:txBody>
      </p:sp>
      <p:sp>
        <p:nvSpPr>
          <p:cNvPr id="4" name="Slide Number Placeholder 3"/>
          <p:cNvSpPr>
            <a:spLocks noGrp="1"/>
          </p:cNvSpPr>
          <p:nvPr>
            <p:ph type="sldNum" sz="quarter" idx="10"/>
          </p:nvPr>
        </p:nvSpPr>
        <p:spPr/>
        <p:txBody>
          <a:bodyPr/>
          <a:lstStyle/>
          <a:p>
            <a:pPr>
              <a:defRPr/>
            </a:pPr>
            <a:fld id="{5B47CFE6-A09B-4851-AD61-94858E65DB9A}" type="slidenum">
              <a:rPr lang="en-US" smtClean="0"/>
              <a:pPr>
                <a:defRPr/>
              </a:pPr>
              <a:t>2</a:t>
            </a:fld>
            <a:endParaRPr lang="en-US" dirty="0"/>
          </a:p>
        </p:txBody>
      </p:sp>
    </p:spTree>
    <p:extLst>
      <p:ext uri="{BB962C8B-B14F-4D97-AF65-F5344CB8AC3E}">
        <p14:creationId xmlns:p14="http://schemas.microsoft.com/office/powerpoint/2010/main" val="3764714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ea typeface="+mn-ea"/>
                <a:cs typeface="+mn-cs"/>
              </a:rPr>
              <a:t>CPRA appreciates the importance of understanding the cost of continued land loss as well as potential effects for all specific project actions on our culture and our local, regional, and national economy.</a:t>
            </a:r>
          </a:p>
          <a:p>
            <a:pPr marL="171450" lvl="0" indent="-171450">
              <a:buFont typeface="Arial"/>
              <a:buChar char="•"/>
            </a:pPr>
            <a:r>
              <a:rPr lang="en-US" sz="1200" kern="1200" dirty="0">
                <a:solidFill>
                  <a:schemeClr val="tx1"/>
                </a:solidFill>
                <a:effectLst/>
                <a:ea typeface="+mn-ea"/>
                <a:cs typeface="+mn-cs"/>
              </a:rPr>
              <a:t>CPRA also knows that coastal restoration and protection goals ultimately intend to support the people who live and work in coastal Louisiana, and the 2017 Coastal Master Plan will place a greater focus on these communities.</a:t>
            </a:r>
          </a:p>
          <a:p>
            <a:pPr marL="171450" lvl="0" indent="-171450">
              <a:buFont typeface="Arial"/>
              <a:buChar char="•"/>
            </a:pPr>
            <a:r>
              <a:rPr lang="en-US" sz="1200" kern="1200" dirty="0">
                <a:solidFill>
                  <a:schemeClr val="tx1"/>
                </a:solidFill>
                <a:effectLst/>
                <a:ea typeface="+mn-ea"/>
                <a:cs typeface="+mn-cs"/>
              </a:rPr>
              <a:t>To</a:t>
            </a:r>
            <a:r>
              <a:rPr lang="en-US" sz="1200" kern="1200" baseline="0" dirty="0">
                <a:solidFill>
                  <a:schemeClr val="tx1"/>
                </a:solidFill>
                <a:effectLst/>
                <a:ea typeface="+mn-ea"/>
                <a:cs typeface="+mn-cs"/>
              </a:rPr>
              <a:t> do this, CPRA will review long-term shifts in population and develop a better understanding of the impacts of coastal land loss and flood risk on our coastal communities and resources.</a:t>
            </a:r>
          </a:p>
          <a:p>
            <a:pPr marL="171450" lvl="0" indent="-171450">
              <a:buFont typeface="Arial"/>
              <a:buChar char="•"/>
            </a:pPr>
            <a:r>
              <a:rPr lang="en-US" sz="1200" kern="1200" baseline="0" dirty="0">
                <a:solidFill>
                  <a:schemeClr val="tx1"/>
                </a:solidFill>
                <a:effectLst/>
                <a:ea typeface="+mn-ea"/>
                <a:cs typeface="+mn-cs"/>
              </a:rPr>
              <a:t>CPRA will also develop criteria to understand the distribution of flood risk across socio-economic groups, flood protection of historic properties, and how best to support and maintain the unique cultural heritage of our coastal communities.</a:t>
            </a:r>
          </a:p>
          <a:p>
            <a:pPr marL="171450" lvl="0" indent="-171450">
              <a:buFont typeface="Arial"/>
              <a:buChar char="•"/>
            </a:pPr>
            <a:r>
              <a:rPr lang="en-US" sz="1200" kern="1200" dirty="0">
                <a:solidFill>
                  <a:schemeClr val="tx1"/>
                </a:solidFill>
                <a:effectLst/>
                <a:ea typeface="+mn-ea"/>
                <a:cs typeface="+mn-cs"/>
              </a:rPr>
              <a:t>This information will be quantified and included in the 2017 Coastal Master Plan’s analysis and decision making process.</a:t>
            </a:r>
          </a:p>
        </p:txBody>
      </p:sp>
      <p:sp>
        <p:nvSpPr>
          <p:cNvPr id="4" name="Slide Number Placeholder 3"/>
          <p:cNvSpPr>
            <a:spLocks noGrp="1"/>
          </p:cNvSpPr>
          <p:nvPr>
            <p:ph type="sldNum" sz="quarter" idx="10"/>
          </p:nvPr>
        </p:nvSpPr>
        <p:spPr/>
        <p:txBody>
          <a:bodyPr/>
          <a:lstStyle/>
          <a:p>
            <a:fld id="{9CF92D39-75AF-41CB-83E9-FCCCAF306632}" type="slidenum">
              <a:rPr lang="en-US" smtClean="0"/>
              <a:t>12</a:t>
            </a:fld>
            <a:endParaRPr lang="en-US" dirty="0"/>
          </a:p>
        </p:txBody>
      </p:sp>
    </p:spTree>
    <p:extLst>
      <p:ext uri="{BB962C8B-B14F-4D97-AF65-F5344CB8AC3E}">
        <p14:creationId xmlns:p14="http://schemas.microsoft.com/office/powerpoint/2010/main" val="3304640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ea typeface="+mn-ea"/>
                <a:cs typeface="+mn-cs"/>
              </a:rPr>
              <a:t>While the Coastal Master Plan is the state’s plan, the legislature has directed CPRA to lead the development and implementation.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ea typeface="+mn-ea"/>
                <a:cs typeface="+mn-cs"/>
              </a:rPr>
              <a:t>The Coastal Master Plan team is led by individuals from CPRA, and supported by The Water Institute of the Gulf, The RAND Corporation, Arcadis,</a:t>
            </a:r>
            <a:r>
              <a:rPr lang="en-US" sz="1200" kern="1200" baseline="0" dirty="0">
                <a:solidFill>
                  <a:schemeClr val="tx1"/>
                </a:solidFill>
                <a:effectLst/>
                <a:ea typeface="+mn-ea"/>
                <a:cs typeface="+mn-cs"/>
              </a:rPr>
              <a:t> </a:t>
            </a:r>
            <a:r>
              <a:rPr lang="en-US" sz="1200" kern="1200" dirty="0">
                <a:solidFill>
                  <a:schemeClr val="tx1"/>
                </a:solidFill>
                <a:effectLst/>
                <a:ea typeface="+mn-ea"/>
                <a:cs typeface="+mn-cs"/>
              </a:rPr>
              <a:t>and Emergent Method. </a:t>
            </a:r>
          </a:p>
          <a:p>
            <a:endParaRPr lang="en-US" dirty="0"/>
          </a:p>
        </p:txBody>
      </p:sp>
      <p:sp>
        <p:nvSpPr>
          <p:cNvPr id="4" name="Slide Number Placeholder 3"/>
          <p:cNvSpPr>
            <a:spLocks noGrp="1"/>
          </p:cNvSpPr>
          <p:nvPr>
            <p:ph type="sldNum" sz="quarter" idx="10"/>
          </p:nvPr>
        </p:nvSpPr>
        <p:spPr/>
        <p:txBody>
          <a:bodyPr/>
          <a:lstStyle/>
          <a:p>
            <a:fld id="{9CF92D39-75AF-41CB-83E9-FCCCAF306632}" type="slidenum">
              <a:rPr lang="en-US" smtClean="0"/>
              <a:t>15</a:t>
            </a:fld>
            <a:endParaRPr lang="en-US" dirty="0"/>
          </a:p>
        </p:txBody>
      </p:sp>
    </p:spTree>
    <p:extLst>
      <p:ext uri="{BB962C8B-B14F-4D97-AF65-F5344CB8AC3E}">
        <p14:creationId xmlns:p14="http://schemas.microsoft.com/office/powerpoint/2010/main" val="3611646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ea typeface="+mn-ea"/>
                <a:cs typeface="+mn-cs"/>
              </a:rPr>
              <a:t>When all is said and done, this is a Louisiana plan for Louisiana people.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ea typeface="+mn-ea"/>
                <a:cs typeface="+mn-cs"/>
              </a:rPr>
              <a:t>That’s why the primary data gathering and modeling efforts are being led by those who know the coast firsthand.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ea typeface="+mn-ea"/>
                <a:cs typeface="+mn-cs"/>
              </a:rPr>
              <a:t>They know exactly how urgently we need solutions for our coast because they see the land loss and live with the flooding and hurricanes that affect us all.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ea typeface="+mn-ea"/>
                <a:cs typeface="+mn-cs"/>
              </a:rPr>
              <a:t>The technical team includes 70 experts from a wide range of organizations who have developed and revised models and provided technical guidance to support the 2017 Coastal Master Plan. </a:t>
            </a:r>
          </a:p>
          <a:p>
            <a:endParaRPr lang="en-US" dirty="0"/>
          </a:p>
        </p:txBody>
      </p:sp>
      <p:sp>
        <p:nvSpPr>
          <p:cNvPr id="4" name="Slide Number Placeholder 3"/>
          <p:cNvSpPr>
            <a:spLocks noGrp="1"/>
          </p:cNvSpPr>
          <p:nvPr>
            <p:ph type="sldNum" sz="quarter" idx="10"/>
          </p:nvPr>
        </p:nvSpPr>
        <p:spPr/>
        <p:txBody>
          <a:bodyPr/>
          <a:lstStyle/>
          <a:p>
            <a:fld id="{7F10EDFA-68F9-4638-B5B9-FFA2821CF18C}"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369807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latin typeface="+mn-lt"/>
                <a:ea typeface="+mn-ea"/>
                <a:cs typeface="+mn-cs"/>
              </a:rPr>
              <a:t>The Framework Development Team is made up of individuals representing a variety of key stakeholder groups. This group was part of the 2012 effort, and it will continue to be</a:t>
            </a:r>
            <a:r>
              <a:rPr lang="en-US" sz="1200" kern="1200" baseline="0" dirty="0">
                <a:solidFill>
                  <a:schemeClr val="tx1"/>
                </a:solidFill>
                <a:effectLst/>
                <a:latin typeface="+mn-lt"/>
                <a:ea typeface="+mn-ea"/>
                <a:cs typeface="+mn-cs"/>
              </a:rPr>
              <a:t> utilized </a:t>
            </a:r>
            <a:r>
              <a:rPr lang="en-US" sz="1200" kern="1200" dirty="0">
                <a:solidFill>
                  <a:schemeClr val="tx1"/>
                </a:solidFill>
                <a:effectLst/>
                <a:latin typeface="+mn-lt"/>
                <a:ea typeface="+mn-ea"/>
                <a:cs typeface="+mn-cs"/>
              </a:rPr>
              <a:t>as CPRA</a:t>
            </a:r>
            <a:r>
              <a:rPr lang="en-US" sz="1200" kern="1200" baseline="0" dirty="0">
                <a:solidFill>
                  <a:schemeClr val="tx1"/>
                </a:solidFill>
                <a:effectLst/>
                <a:latin typeface="+mn-lt"/>
                <a:ea typeface="+mn-ea"/>
                <a:cs typeface="+mn-cs"/>
              </a:rPr>
              <a:t> seeks </a:t>
            </a:r>
            <a:r>
              <a:rPr lang="en-US" sz="1200" kern="1200" dirty="0">
                <a:solidFill>
                  <a:schemeClr val="tx1"/>
                </a:solidFill>
                <a:effectLst/>
                <a:latin typeface="+mn-lt"/>
                <a:ea typeface="+mn-ea"/>
                <a:cs typeface="+mn-cs"/>
              </a:rPr>
              <a:t>input for the 2017 Coastal Master Plan.</a:t>
            </a:r>
          </a:p>
          <a:p>
            <a:pPr marL="171450" indent="-171450">
              <a:buFont typeface="Arial"/>
              <a:buChar char="•"/>
            </a:pPr>
            <a:r>
              <a:rPr lang="en-US" sz="1200" kern="1200" dirty="0">
                <a:solidFill>
                  <a:schemeClr val="tx1"/>
                </a:solidFill>
                <a:effectLst/>
                <a:latin typeface="+mn-lt"/>
                <a:ea typeface="+mn-ea"/>
                <a:cs typeface="+mn-cs"/>
              </a:rPr>
              <a:t>This team includes representation from local parishes, state and federal agencies, academia, and non-profits, as well as industry. </a:t>
            </a:r>
          </a:p>
          <a:p>
            <a:pPr marL="171450" indent="-171450">
              <a:buFont typeface="Arial"/>
              <a:buChar char="•"/>
            </a:pPr>
            <a:r>
              <a:rPr lang="en-US" sz="1200" kern="1200" dirty="0">
                <a:solidFill>
                  <a:schemeClr val="tx1"/>
                </a:solidFill>
                <a:effectLst/>
                <a:latin typeface="+mn-lt"/>
                <a:ea typeface="+mn-ea"/>
                <a:cs typeface="+mn-cs"/>
              </a:rPr>
              <a:t>This is a group CPRA works with to make sure that a wide variety of viewpoints are heard and incorporated into the ideas and recommendations that</a:t>
            </a:r>
            <a:r>
              <a:rPr lang="en-US" sz="1200" kern="1200" baseline="0" dirty="0">
                <a:solidFill>
                  <a:schemeClr val="tx1"/>
                </a:solidFill>
                <a:effectLst/>
                <a:latin typeface="+mn-lt"/>
                <a:ea typeface="+mn-ea"/>
                <a:cs typeface="+mn-cs"/>
              </a:rPr>
              <a:t> will influence the 2017 Coastal Master Plan</a:t>
            </a:r>
            <a:r>
              <a:rPr lang="en-US" sz="1200" kern="1200" dirty="0">
                <a:solidFill>
                  <a:schemeClr val="tx1"/>
                </a:solidFill>
                <a:effectLst/>
                <a:latin typeface="+mn-lt"/>
                <a:ea typeface="+mn-ea"/>
                <a:cs typeface="+mn-cs"/>
              </a:rPr>
              <a:t>.</a:t>
            </a:r>
          </a:p>
          <a:p>
            <a:pPr marL="171450" indent="-171450">
              <a:buFont typeface="Arial"/>
              <a:buChar char="•"/>
            </a:pPr>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FDT </a:t>
            </a:r>
            <a:r>
              <a:rPr lang="en-US" sz="1200" kern="1200" dirty="0">
                <a:solidFill>
                  <a:schemeClr val="tx1"/>
                </a:solidFill>
                <a:effectLst/>
                <a:latin typeface="+mn-lt"/>
                <a:ea typeface="+mn-ea"/>
                <a:cs typeface="+mn-cs"/>
              </a:rPr>
              <a:t>also functions as a communications conduit by allowing representatives to share what we’re working on with their stakeholders, and then share stakeholder thoughts back with CPRA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as well. This process has been very beneficial in thinking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through a lot of issues that may not have been on CPRA’s radar before. </a:t>
            </a:r>
          </a:p>
          <a:p>
            <a:pPr marL="171450" indent="-171450">
              <a:buFont typeface="Arial"/>
              <a:buChar char="•"/>
            </a:pPr>
            <a:r>
              <a:rPr lang="en-US" sz="1200" kern="1200" dirty="0">
                <a:solidFill>
                  <a:schemeClr val="tx1"/>
                </a:solidFill>
                <a:effectLst/>
                <a:latin typeface="+mn-lt"/>
                <a:ea typeface="+mn-ea"/>
                <a:cs typeface="+mn-cs"/>
              </a:rPr>
              <a:t>You</a:t>
            </a:r>
            <a:r>
              <a:rPr lang="en-US" sz="1200" kern="1200" baseline="0" dirty="0">
                <a:solidFill>
                  <a:schemeClr val="tx1"/>
                </a:solidFill>
                <a:effectLst/>
                <a:latin typeface="+mn-lt"/>
                <a:ea typeface="+mn-ea"/>
                <a:cs typeface="+mn-cs"/>
              </a:rPr>
              <a:t> can visit CPRA’s </a:t>
            </a:r>
            <a:r>
              <a:rPr lang="en-US" sz="1200" kern="1200" dirty="0">
                <a:solidFill>
                  <a:schemeClr val="tx1"/>
                </a:solidFill>
                <a:effectLst/>
                <a:latin typeface="+mn-lt"/>
                <a:ea typeface="+mn-ea"/>
                <a:cs typeface="+mn-cs"/>
              </a:rPr>
              <a:t>website for a complete list of FDT members, as well as members of all of the groups involved throughout the 2017 Coastal</a:t>
            </a:r>
            <a:r>
              <a:rPr lang="en-US" sz="1200" kern="1200" baseline="0" dirty="0">
                <a:solidFill>
                  <a:schemeClr val="tx1"/>
                </a:solidFill>
                <a:effectLst/>
                <a:latin typeface="+mn-lt"/>
                <a:ea typeface="+mn-ea"/>
                <a:cs typeface="+mn-cs"/>
              </a:rPr>
              <a:t> Master Plan effort</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9CF92D39-75AF-41CB-83E9-FCCCAF306632}" type="slidenum">
              <a:rPr lang="en-US" smtClean="0"/>
              <a:t>45</a:t>
            </a:fld>
            <a:endParaRPr lang="en-US" dirty="0"/>
          </a:p>
        </p:txBody>
      </p:sp>
    </p:spTree>
    <p:extLst>
      <p:ext uri="{BB962C8B-B14F-4D97-AF65-F5344CB8AC3E}">
        <p14:creationId xmlns:p14="http://schemas.microsoft.com/office/powerpoint/2010/main" val="535438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F92D39-75AF-41CB-83E9-FCCCAF306632}" type="slidenum">
              <a:rPr lang="en-US" smtClean="0"/>
              <a:t>46</a:t>
            </a:fld>
            <a:endParaRPr lang="en-US" dirty="0"/>
          </a:p>
        </p:txBody>
      </p:sp>
    </p:spTree>
    <p:extLst>
      <p:ext uri="{BB962C8B-B14F-4D97-AF65-F5344CB8AC3E}">
        <p14:creationId xmlns:p14="http://schemas.microsoft.com/office/powerpoint/2010/main" val="2724808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endParaRPr lang="en-US" dirty="0"/>
          </a:p>
        </p:txBody>
      </p:sp>
      <p:sp>
        <p:nvSpPr>
          <p:cNvPr id="4" name="Slide Number Placeholder 3"/>
          <p:cNvSpPr>
            <a:spLocks noGrp="1"/>
          </p:cNvSpPr>
          <p:nvPr>
            <p:ph type="sldNum" sz="quarter" idx="10"/>
          </p:nvPr>
        </p:nvSpPr>
        <p:spPr/>
        <p:txBody>
          <a:bodyPr/>
          <a:lstStyle/>
          <a:p>
            <a:fld id="{9CF92D39-75AF-41CB-83E9-FCCCAF306632}" type="slidenum">
              <a:rPr lang="en-US" smtClean="0"/>
              <a:t>47</a:t>
            </a:fld>
            <a:endParaRPr lang="en-US" dirty="0"/>
          </a:p>
        </p:txBody>
      </p:sp>
    </p:spTree>
    <p:extLst>
      <p:ext uri="{BB962C8B-B14F-4D97-AF65-F5344CB8AC3E}">
        <p14:creationId xmlns:p14="http://schemas.microsoft.com/office/powerpoint/2010/main" val="1472451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Technical Advisory Committees (TACs) are small advisory groups made up of nationally known scientists and engineers.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For the 2017 Coastal Master Plan, a Predictive Models TAC has been established to advise the technical team working to implement the Model Improvement Plan.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In addition, a Resiliency TAC was established to offer working-level guidance and recommendations to CPRA on programmatic and policy measures needed to implement a comprehensive flood risk and resilience program. The Resiliency TAC is composed of experts in the areas of socio-economics, social capital, social vulnerability, and hazard mitigation/disaster planning.</a:t>
            </a:r>
          </a:p>
        </p:txBody>
      </p:sp>
      <p:sp>
        <p:nvSpPr>
          <p:cNvPr id="4" name="Slide Number Placeholder 3"/>
          <p:cNvSpPr>
            <a:spLocks noGrp="1"/>
          </p:cNvSpPr>
          <p:nvPr>
            <p:ph type="sldNum" sz="quarter" idx="10"/>
          </p:nvPr>
        </p:nvSpPr>
        <p:spPr/>
        <p:txBody>
          <a:bodyPr/>
          <a:lstStyle/>
          <a:p>
            <a:fld id="{9CF92D39-75AF-41CB-83E9-FCCCAF306632}" type="slidenum">
              <a:rPr lang="en-US" smtClean="0"/>
              <a:t>48</a:t>
            </a:fld>
            <a:endParaRPr lang="en-US" dirty="0"/>
          </a:p>
        </p:txBody>
      </p:sp>
    </p:spTree>
    <p:extLst>
      <p:ext uri="{BB962C8B-B14F-4D97-AF65-F5344CB8AC3E}">
        <p14:creationId xmlns:p14="http://schemas.microsoft.com/office/powerpoint/2010/main" val="1381637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F92D39-75AF-41CB-83E9-FCCCAF306632}" type="slidenum">
              <a:rPr lang="en-US" smtClean="0"/>
              <a:t>55</a:t>
            </a:fld>
            <a:endParaRPr lang="en-US" dirty="0"/>
          </a:p>
        </p:txBody>
      </p:sp>
    </p:spTree>
    <p:extLst>
      <p:ext uri="{BB962C8B-B14F-4D97-AF65-F5344CB8AC3E}">
        <p14:creationId xmlns:p14="http://schemas.microsoft.com/office/powerpoint/2010/main" val="2565315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ea typeface="+mn-ea"/>
                <a:cs typeface="+mn-cs"/>
              </a:rPr>
              <a:t>The 2012 Coastal Master Plan provides the information Louisiana’s coastal citizens need as they seek to take care of their families, manage businesses, and plan for the future.</a:t>
            </a:r>
          </a:p>
          <a:p>
            <a:pPr marL="171450" indent="-171450">
              <a:buFont typeface="Arial"/>
              <a:buChar char="•"/>
            </a:pPr>
            <a:r>
              <a:rPr lang="en-US" sz="1200" kern="1200" dirty="0">
                <a:solidFill>
                  <a:schemeClr val="tx1"/>
                </a:solidFill>
                <a:effectLst/>
                <a:ea typeface="+mn-ea"/>
                <a:cs typeface="+mn-cs"/>
              </a:rPr>
              <a:t>The technical decisions made as part of the 2012 Coastal Master Plan were done so utilizing world class science and engineering. As such, CPRA evaluated hundreds of existing project concepts to determine which projects represented the best investment. While the plan is based on science, it also incorporates extensive public input and review. </a:t>
            </a:r>
          </a:p>
          <a:p>
            <a:pPr marL="171450" indent="-171450">
              <a:buFont typeface="Arial"/>
              <a:buChar char="•"/>
            </a:pPr>
            <a:r>
              <a:rPr lang="en-US" sz="1200" kern="1200" dirty="0">
                <a:solidFill>
                  <a:schemeClr val="tx1"/>
                </a:solidFill>
                <a:effectLst/>
                <a:ea typeface="+mn-ea"/>
                <a:cs typeface="+mn-cs"/>
              </a:rPr>
              <a:t>Unlike many previous plans, the projects included are resource constrained, meaning that our decisions accounted for the fact that we have limited funding, fresh water, and sediment. </a:t>
            </a:r>
          </a:p>
          <a:p>
            <a:pPr marL="171450" indent="-171450">
              <a:buFont typeface="Arial"/>
              <a:buChar char="•"/>
            </a:pPr>
            <a:r>
              <a:rPr lang="en-US" sz="1200" kern="1200" dirty="0">
                <a:solidFill>
                  <a:schemeClr val="tx1"/>
                </a:solidFill>
                <a:effectLst/>
                <a:ea typeface="+mn-ea"/>
                <a:cs typeface="+mn-cs"/>
              </a:rPr>
              <a:t>Lastly, the plan identified investments that will pay off, not just for us but for our children and grandchildren.</a:t>
            </a:r>
          </a:p>
          <a:p>
            <a:endParaRPr lang="en-US" dirty="0"/>
          </a:p>
        </p:txBody>
      </p:sp>
      <p:sp>
        <p:nvSpPr>
          <p:cNvPr id="4" name="Slide Number Placeholder 3"/>
          <p:cNvSpPr>
            <a:spLocks noGrp="1"/>
          </p:cNvSpPr>
          <p:nvPr>
            <p:ph type="sldNum" sz="quarter" idx="10"/>
          </p:nvPr>
        </p:nvSpPr>
        <p:spPr/>
        <p:txBody>
          <a:bodyPr/>
          <a:lstStyle/>
          <a:p>
            <a:fld id="{9CF92D39-75AF-41CB-83E9-FCCCAF306632}" type="slidenum">
              <a:rPr lang="en-US" smtClean="0"/>
              <a:t>4</a:t>
            </a:fld>
            <a:endParaRPr lang="en-US" dirty="0"/>
          </a:p>
        </p:txBody>
      </p:sp>
    </p:spTree>
    <p:extLst>
      <p:ext uri="{BB962C8B-B14F-4D97-AF65-F5344CB8AC3E}">
        <p14:creationId xmlns:p14="http://schemas.microsoft.com/office/powerpoint/2010/main" val="79169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ea typeface="+mn-ea"/>
                <a:cs typeface="+mn-cs"/>
              </a:rPr>
              <a:t>The Coastal Master Plan is designed to provide the direction and path forward needed to save our coast.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ea typeface="+mn-ea"/>
                <a:cs typeface="+mn-cs"/>
              </a:rPr>
              <a:t>These objectives reflect the key issues affecting people in and around Louisiana’s coast, seeking to improve flood protection for families and businesses, recreate the natural processes that built Louisiana’s delta, sustain our unique cultural heritage, and ensure that our coast continues to be both a Sportsman’s Paradise and a hub for commerce and industry.</a:t>
            </a:r>
          </a:p>
          <a:p>
            <a:endParaRPr lang="en-US" dirty="0"/>
          </a:p>
        </p:txBody>
      </p:sp>
      <p:sp>
        <p:nvSpPr>
          <p:cNvPr id="4" name="Slide Number Placeholder 3"/>
          <p:cNvSpPr>
            <a:spLocks noGrp="1"/>
          </p:cNvSpPr>
          <p:nvPr>
            <p:ph type="sldNum" sz="quarter" idx="10"/>
          </p:nvPr>
        </p:nvSpPr>
        <p:spPr/>
        <p:txBody>
          <a:bodyPr/>
          <a:lstStyle/>
          <a:p>
            <a:fld id="{9CF92D39-75AF-41CB-83E9-FCCCAF306632}" type="slidenum">
              <a:rPr lang="en-US" smtClean="0"/>
              <a:t>5</a:t>
            </a:fld>
            <a:endParaRPr lang="en-US" dirty="0"/>
          </a:p>
        </p:txBody>
      </p:sp>
    </p:spTree>
    <p:extLst>
      <p:ext uri="{BB962C8B-B14F-4D97-AF65-F5344CB8AC3E}">
        <p14:creationId xmlns:p14="http://schemas.microsoft.com/office/powerpoint/2010/main" val="2554479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latin typeface="+mn-lt"/>
                <a:ea typeface="+mn-ea"/>
                <a:cs typeface="+mn-cs"/>
              </a:rPr>
              <a:t>As I mentioned previously, the 2012 Coastal Master Plan was developed through a groundbreaking technical effort and extensive public outreach.</a:t>
            </a:r>
          </a:p>
          <a:p>
            <a:pPr marL="171450" indent="-171450">
              <a:buFont typeface="Arial"/>
              <a:buChar char="•"/>
            </a:pPr>
            <a:r>
              <a:rPr lang="en-US" sz="1200" kern="1200" dirty="0">
                <a:solidFill>
                  <a:schemeClr val="tx1"/>
                </a:solidFill>
                <a:effectLst/>
                <a:latin typeface="+mn-lt"/>
                <a:ea typeface="+mn-ea"/>
                <a:cs typeface="+mn-cs"/>
              </a:rPr>
              <a:t>Through this effort, identified the projects shown here. These projects will substantially increase protection for communities and make great strides toward achieving a sustainable coast. They include a diverse mix of projects throughout the coast, from the Chenier Plain to the Mississippi border.</a:t>
            </a:r>
          </a:p>
          <a:p>
            <a:pPr marL="171450" indent="-171450">
              <a:buFont typeface="Arial"/>
              <a:buChar char="•"/>
            </a:pPr>
            <a:r>
              <a:rPr lang="en-US" sz="1200" kern="1200" dirty="0">
                <a:solidFill>
                  <a:schemeClr val="tx1"/>
                </a:solidFill>
                <a:effectLst/>
                <a:latin typeface="+mn-lt"/>
                <a:ea typeface="+mn-ea"/>
                <a:cs typeface="+mn-cs"/>
              </a:rPr>
              <a:t>The projects strike a balance between providing immediate relief to hard-hit areas and laying groundwork for the large-scale efforts that are essential if we are to protect communities and sustain our landscape. Building on this path forward is our commitment to the coast.</a:t>
            </a:r>
          </a:p>
          <a:p>
            <a:pPr marL="171450" indent="-171450">
              <a:buFont typeface="Arial"/>
              <a:buChar char="•"/>
            </a:pPr>
            <a:r>
              <a:rPr lang="en-US" sz="1200" kern="1200" dirty="0">
                <a:solidFill>
                  <a:schemeClr val="tx1"/>
                </a:solidFill>
                <a:effectLst/>
                <a:latin typeface="+mn-lt"/>
                <a:ea typeface="+mn-ea"/>
                <a:cs typeface="+mn-cs"/>
              </a:rPr>
              <a:t>The overall goals of these projects are to use a combination of restoration, nonstructural, and targeted structural measures to provide increased flood protection for communities and to use an integrated systems approach to ensure a sustainable and resilient coastal landscape.</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9CF92D39-75AF-41CB-83E9-FCCCAF306632}" type="slidenum">
              <a:rPr lang="en-US" smtClean="0"/>
              <a:t>6</a:t>
            </a:fld>
            <a:endParaRPr lang="en-US" dirty="0"/>
          </a:p>
        </p:txBody>
      </p:sp>
    </p:spTree>
    <p:extLst>
      <p:ext uri="{BB962C8B-B14F-4D97-AF65-F5344CB8AC3E}">
        <p14:creationId xmlns:p14="http://schemas.microsoft.com/office/powerpoint/2010/main" val="3613012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a:solidFill>
                  <a:schemeClr val="tx1"/>
                </a:solidFill>
                <a:effectLst/>
                <a:ea typeface="+mn-ea"/>
                <a:cs typeface="+mn-cs"/>
              </a:rPr>
              <a:t>When we visit local communities, one of the most common questions is “So why are you doing another plan?” It’s certainly a valid question. </a:t>
            </a:r>
          </a:p>
          <a:p>
            <a:pPr marL="171450" indent="-171450">
              <a:buFont typeface="Arial"/>
              <a:buChar char="•"/>
            </a:pPr>
            <a:r>
              <a:rPr lang="en-US" sz="1200" kern="1200" dirty="0">
                <a:solidFill>
                  <a:schemeClr val="tx1"/>
                </a:solidFill>
                <a:effectLst/>
                <a:ea typeface="+mn-ea"/>
                <a:cs typeface="+mn-cs"/>
              </a:rPr>
              <a:t>Louisiana law requires that the Coastal Master Plan be updated every five years</a:t>
            </a:r>
            <a:r>
              <a:rPr lang="en-US" sz="1200" kern="1200" baseline="0" dirty="0">
                <a:solidFill>
                  <a:schemeClr val="tx1"/>
                </a:solidFill>
                <a:effectLst/>
                <a:ea typeface="+mn-ea"/>
                <a:cs typeface="+mn-cs"/>
              </a:rPr>
              <a:t> and approved by the legislature</a:t>
            </a:r>
            <a:r>
              <a:rPr lang="en-US" sz="1200" kern="1200" dirty="0">
                <a:solidFill>
                  <a:schemeClr val="tx1"/>
                </a:solidFill>
                <a:effectLst/>
                <a:ea typeface="+mn-ea"/>
                <a:cs typeface="+mn-cs"/>
              </a:rPr>
              <a:t> so the state can respond to changes on the ground as well as innovations in science, engineering, and policy. </a:t>
            </a:r>
          </a:p>
          <a:p>
            <a:pPr marL="171450" indent="-171450">
              <a:buFont typeface="Arial"/>
              <a:buChar char="•"/>
            </a:pPr>
            <a:r>
              <a:rPr lang="en-US" sz="1200" kern="1200" dirty="0">
                <a:solidFill>
                  <a:schemeClr val="tx1"/>
                </a:solidFill>
                <a:effectLst/>
                <a:ea typeface="+mn-ea"/>
                <a:cs typeface="+mn-cs"/>
              </a:rPr>
              <a:t>The 2017 Coastal Master Plan is the third installment in what will be a series of Coastal Master Plans, each one improving on work done before and helping to establish clear priorities for the future.</a:t>
            </a:r>
          </a:p>
          <a:p>
            <a:pPr marL="171450" indent="-171450">
              <a:buFont typeface="Arial"/>
              <a:buChar char="•"/>
            </a:pPr>
            <a:r>
              <a:rPr lang="en-US" sz="1200" kern="1200" dirty="0">
                <a:solidFill>
                  <a:schemeClr val="tx1"/>
                </a:solidFill>
                <a:effectLst/>
                <a:ea typeface="+mn-ea"/>
                <a:cs typeface="+mn-cs"/>
              </a:rPr>
              <a:t>The 2017 Coastal Master Plan will carry the planning efforts from 2007 and 2012 forward by advancing a comprehensive and integrated approach to protecting and restoring the communities of coastal Louisiana.</a:t>
            </a:r>
          </a:p>
          <a:p>
            <a:pPr marL="171450" indent="-171450">
              <a:buFont typeface="Arial"/>
              <a:buChar char="•"/>
            </a:pPr>
            <a:r>
              <a:rPr lang="en-US" sz="1200" kern="1200" dirty="0">
                <a:solidFill>
                  <a:schemeClr val="tx1"/>
                </a:solidFill>
                <a:effectLst/>
                <a:ea typeface="+mn-ea"/>
                <a:cs typeface="+mn-cs"/>
              </a:rPr>
              <a:t>Yearly implementation of the Coastal</a:t>
            </a:r>
            <a:r>
              <a:rPr lang="en-US" sz="1200" kern="1200" baseline="0" dirty="0">
                <a:solidFill>
                  <a:schemeClr val="tx1"/>
                </a:solidFill>
                <a:effectLst/>
                <a:ea typeface="+mn-ea"/>
                <a:cs typeface="+mn-cs"/>
              </a:rPr>
              <a:t> Master Plan is outlined in a document called CPRA’s Annual Plan. </a:t>
            </a:r>
            <a:endParaRPr lang="en-US" sz="1200" kern="1200" dirty="0">
              <a:solidFill>
                <a:schemeClr val="tx1"/>
              </a:solidFill>
              <a:effectLst/>
              <a:ea typeface="+mn-ea"/>
              <a:cs typeface="+mn-cs"/>
            </a:endParaRPr>
          </a:p>
          <a:p>
            <a:endParaRPr lang="en-US" altLang="en-US" dirty="0"/>
          </a:p>
          <a:p>
            <a:endParaRPr lang="en-US" dirty="0"/>
          </a:p>
        </p:txBody>
      </p:sp>
      <p:sp>
        <p:nvSpPr>
          <p:cNvPr id="4" name="Slide Number Placeholder 3"/>
          <p:cNvSpPr>
            <a:spLocks noGrp="1"/>
          </p:cNvSpPr>
          <p:nvPr>
            <p:ph type="sldNum" sz="quarter" idx="10"/>
          </p:nvPr>
        </p:nvSpPr>
        <p:spPr/>
        <p:txBody>
          <a:bodyPr/>
          <a:lstStyle/>
          <a:p>
            <a:fld id="{9CF92D39-75AF-41CB-83E9-FCCCAF306632}" type="slidenum">
              <a:rPr lang="en-US" smtClean="0"/>
              <a:t>7</a:t>
            </a:fld>
            <a:endParaRPr lang="en-US" dirty="0"/>
          </a:p>
        </p:txBody>
      </p:sp>
    </p:spTree>
    <p:extLst>
      <p:ext uri="{BB962C8B-B14F-4D97-AF65-F5344CB8AC3E}">
        <p14:creationId xmlns:p14="http://schemas.microsoft.com/office/powerpoint/2010/main" val="4130799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The 2017 Coastal Master Plan will build on previous successes, but includes a number of key advancements. </a:t>
            </a:r>
          </a:p>
          <a:p>
            <a:pPr marL="171450" lvl="0" indent="-171450">
              <a:buFont typeface="Arial"/>
              <a:buChar char="•"/>
            </a:pPr>
            <a:r>
              <a:rPr lang="en-US" sz="1200" kern="1200" dirty="0">
                <a:solidFill>
                  <a:schemeClr val="tx1"/>
                </a:solidFill>
                <a:effectLst/>
                <a:ea typeface="+mn-ea"/>
                <a:cs typeface="+mn-cs"/>
              </a:rPr>
              <a:t>CPRA will continue to focus on flood risk reduction and resilience. </a:t>
            </a:r>
          </a:p>
          <a:p>
            <a:pPr marL="628650" lvl="1" indent="-171450">
              <a:buFont typeface="Arial"/>
              <a:buChar char="•"/>
            </a:pPr>
            <a:r>
              <a:rPr lang="en-US" sz="1200" kern="1200" dirty="0">
                <a:solidFill>
                  <a:schemeClr val="tx1"/>
                </a:solidFill>
                <a:effectLst/>
                <a:ea typeface="+mn-ea"/>
                <a:cs typeface="+mn-cs"/>
              </a:rPr>
              <a:t>We need to use all of the tools available to reduce communities’ flood risk and, as such, we are exploring different types of nonstructural options and refining policies to help communities become more resilient. </a:t>
            </a:r>
          </a:p>
          <a:p>
            <a:pPr marL="628650" lvl="1" indent="-171450">
              <a:buFont typeface="Arial"/>
              <a:buChar char="•"/>
            </a:pPr>
            <a:r>
              <a:rPr lang="en-US" sz="1200" kern="1200" dirty="0">
                <a:solidFill>
                  <a:schemeClr val="tx1"/>
                </a:solidFill>
                <a:effectLst/>
                <a:ea typeface="+mn-ea"/>
                <a:cs typeface="+mn-cs"/>
              </a:rPr>
              <a:t>The 2017 Coastal Master Plan will present a much more detailed path forward for nonstructural project recommendations, funding sources, and grant procedures. </a:t>
            </a:r>
          </a:p>
          <a:p>
            <a:pPr marL="628650" lvl="1" indent="-171450">
              <a:buFont typeface="Arial"/>
              <a:buChar char="•"/>
            </a:pPr>
            <a:r>
              <a:rPr lang="en-US" sz="1200" kern="1200" dirty="0">
                <a:solidFill>
                  <a:schemeClr val="tx1"/>
                </a:solidFill>
                <a:effectLst/>
                <a:ea typeface="+mn-ea"/>
                <a:cs typeface="+mn-cs"/>
              </a:rPr>
              <a:t>In addition, we are also expanding outreach through the creation of a new, interactive web-based tool to help residents better understand their flood risk now and in the future.</a:t>
            </a:r>
          </a:p>
          <a:p>
            <a:pPr marL="1085850" lvl="2" indent="-171450">
              <a:buFont typeface="Arial"/>
              <a:buChar char="•"/>
            </a:pPr>
            <a:r>
              <a:rPr lang="en-US" sz="1200" kern="1200" dirty="0">
                <a:solidFill>
                  <a:schemeClr val="tx1"/>
                </a:solidFill>
                <a:effectLst/>
                <a:ea typeface="+mn-ea"/>
                <a:cs typeface="+mn-cs"/>
              </a:rPr>
              <a:t>To view the tool, visit the “Flood Risk and Resilience Viewer” at cims.coastal.la.gov/floodrisk. </a:t>
            </a:r>
          </a:p>
          <a:p>
            <a:pPr marL="171450" lvl="0" indent="-171450">
              <a:buFont typeface="Arial"/>
              <a:buChar char="•"/>
            </a:pPr>
            <a:r>
              <a:rPr lang="en-US" sz="1200" kern="1200" dirty="0">
                <a:solidFill>
                  <a:schemeClr val="tx1"/>
                </a:solidFill>
                <a:effectLst/>
                <a:ea typeface="+mn-ea"/>
                <a:cs typeface="+mn-cs"/>
              </a:rPr>
              <a:t>There will also an emphasis</a:t>
            </a:r>
            <a:r>
              <a:rPr lang="en-US" sz="1200" kern="1200" baseline="0" dirty="0">
                <a:solidFill>
                  <a:schemeClr val="tx1"/>
                </a:solidFill>
                <a:effectLst/>
                <a:ea typeface="+mn-ea"/>
                <a:cs typeface="+mn-cs"/>
              </a:rPr>
              <a:t> on </a:t>
            </a:r>
            <a:r>
              <a:rPr lang="en-US" sz="1200" kern="1200" dirty="0">
                <a:solidFill>
                  <a:schemeClr val="tx1"/>
                </a:solidFill>
                <a:effectLst/>
                <a:ea typeface="+mn-ea"/>
                <a:cs typeface="+mn-cs"/>
              </a:rPr>
              <a:t> communities and possible ways to integrate socio-economics into the analysis. </a:t>
            </a:r>
          </a:p>
          <a:p>
            <a:pPr marL="628650" lvl="1" indent="-171450">
              <a:buFont typeface="Arial"/>
              <a:buChar char="•"/>
            </a:pPr>
            <a:r>
              <a:rPr lang="en-US" sz="1200" kern="1200" dirty="0">
                <a:solidFill>
                  <a:schemeClr val="tx1"/>
                </a:solidFill>
                <a:effectLst/>
                <a:ea typeface="+mn-ea"/>
                <a:cs typeface="+mn-cs"/>
              </a:rPr>
              <a:t>We know coastal restoration and protection goals ultimately intend to support the people who live and work in coastal Louisiana, and the 2017 Coastal Master Plan will place a greater focus on these communities. </a:t>
            </a:r>
          </a:p>
          <a:p>
            <a:pPr marL="628650" lvl="1" indent="-171450">
              <a:buFont typeface="Arial"/>
              <a:buChar char="•"/>
            </a:pPr>
            <a:r>
              <a:rPr lang="en-US" sz="1200" kern="1200" dirty="0">
                <a:solidFill>
                  <a:schemeClr val="tx1"/>
                </a:solidFill>
                <a:effectLst/>
                <a:ea typeface="+mn-ea"/>
                <a:cs typeface="+mn-cs"/>
              </a:rPr>
              <a:t>CPRA appreciates the importance of understanding the cost of continued land loss as well as potential effects for all specific project actions on our culture and our local, regional, and national economy. </a:t>
            </a:r>
          </a:p>
          <a:p>
            <a:pPr marL="628650" lvl="1" indent="-171450">
              <a:buFont typeface="Arial"/>
              <a:buChar char="•"/>
            </a:pPr>
            <a:r>
              <a:rPr lang="en-US" sz="1200" kern="1200" dirty="0">
                <a:solidFill>
                  <a:schemeClr val="tx1"/>
                </a:solidFill>
                <a:effectLst/>
                <a:ea typeface="+mn-ea"/>
                <a:cs typeface="+mn-cs"/>
              </a:rPr>
              <a:t>This information will be quantified and included in our analysis and decision making process.</a:t>
            </a:r>
          </a:p>
          <a:p>
            <a:pPr marL="171450" lvl="0" indent="-171450">
              <a:buFont typeface="Arial"/>
              <a:buChar char="•"/>
            </a:pPr>
            <a:r>
              <a:rPr lang="en-US" sz="1200" kern="1200" dirty="0">
                <a:solidFill>
                  <a:schemeClr val="tx1"/>
                </a:solidFill>
                <a:effectLst/>
                <a:ea typeface="+mn-ea"/>
                <a:cs typeface="+mn-cs"/>
              </a:rPr>
              <a:t>CPRA is incorporating new ideas and information. </a:t>
            </a:r>
          </a:p>
          <a:p>
            <a:pPr marL="628650" lvl="1" indent="-171450">
              <a:buFont typeface="Arial"/>
              <a:buChar char="•"/>
            </a:pPr>
            <a:r>
              <a:rPr lang="en-US" sz="1200" kern="1200" dirty="0">
                <a:solidFill>
                  <a:schemeClr val="tx1"/>
                </a:solidFill>
                <a:effectLst/>
                <a:ea typeface="+mn-ea"/>
                <a:cs typeface="+mn-cs"/>
              </a:rPr>
              <a:t>The 2017 Coastal Master Plan considers an array of new project ideas not modeled in 2012; these new project ideas were submitted from across the coast by stakeholders and members of the public.  </a:t>
            </a:r>
          </a:p>
          <a:p>
            <a:pPr marL="171450" lvl="0" indent="-171450">
              <a:buFont typeface="Arial"/>
              <a:buChar char="•"/>
            </a:pPr>
            <a:r>
              <a:rPr lang="en-US" sz="1200" kern="1200" dirty="0">
                <a:solidFill>
                  <a:schemeClr val="tx1"/>
                </a:solidFill>
                <a:effectLst/>
                <a:ea typeface="+mn-ea"/>
                <a:cs typeface="+mn-cs"/>
              </a:rPr>
              <a:t>Additionally,</a:t>
            </a:r>
            <a:r>
              <a:rPr lang="en-US" sz="1200" kern="1200" baseline="0" dirty="0">
                <a:solidFill>
                  <a:schemeClr val="tx1"/>
                </a:solidFill>
                <a:effectLst/>
                <a:ea typeface="+mn-ea"/>
                <a:cs typeface="+mn-cs"/>
              </a:rPr>
              <a:t> we will see </a:t>
            </a:r>
            <a:r>
              <a:rPr lang="en-US" sz="1200" kern="1200" dirty="0">
                <a:solidFill>
                  <a:schemeClr val="tx1"/>
                </a:solidFill>
                <a:effectLst/>
                <a:ea typeface="+mn-ea"/>
                <a:cs typeface="+mn-cs"/>
              </a:rPr>
              <a:t>significant advancements and improving the models based on the best available science. </a:t>
            </a:r>
          </a:p>
          <a:p>
            <a:pPr marL="628650" lvl="1" indent="-171450">
              <a:buFont typeface="Arial"/>
              <a:buChar char="•"/>
            </a:pPr>
            <a:r>
              <a:rPr lang="en-US" sz="1200" kern="1200" dirty="0">
                <a:solidFill>
                  <a:schemeClr val="tx1"/>
                </a:solidFill>
                <a:effectLst/>
                <a:ea typeface="+mn-ea"/>
                <a:cs typeface="+mn-cs"/>
              </a:rPr>
              <a:t>The 2012 Coastal Master Plan was founded on state-of-the-art science and analysis, and the 2017 effort builds upon this further. </a:t>
            </a:r>
          </a:p>
          <a:p>
            <a:pPr marL="628650" lvl="1" indent="-171450">
              <a:buFont typeface="Arial"/>
              <a:buChar char="•"/>
            </a:pPr>
            <a:r>
              <a:rPr lang="en-US" sz="1200" kern="1200" dirty="0">
                <a:solidFill>
                  <a:schemeClr val="tx1"/>
                </a:solidFill>
                <a:effectLst/>
                <a:ea typeface="+mn-ea"/>
                <a:cs typeface="+mn-cs"/>
              </a:rPr>
              <a:t>The modeling process provides a deeper understanding of our coastal environment today, as well as the changes we can expect over the next 50 years. </a:t>
            </a:r>
          </a:p>
          <a:p>
            <a:pPr marL="628650" lvl="1" indent="-171450">
              <a:buFont typeface="Arial"/>
              <a:buChar char="•"/>
            </a:pPr>
            <a:r>
              <a:rPr lang="en-US" sz="1200" kern="1200" dirty="0">
                <a:solidFill>
                  <a:schemeClr val="tx1"/>
                </a:solidFill>
                <a:effectLst/>
                <a:ea typeface="+mn-ea"/>
                <a:cs typeface="+mn-cs"/>
              </a:rPr>
              <a:t>Recent updates include advancing modeling tools, incorporating a larger geographic area, and increasing spatial detail of land loss and flood risk. </a:t>
            </a:r>
          </a:p>
          <a:p>
            <a:endParaRPr lang="en-US" dirty="0"/>
          </a:p>
        </p:txBody>
      </p:sp>
      <p:sp>
        <p:nvSpPr>
          <p:cNvPr id="4" name="Slide Number Placeholder 3"/>
          <p:cNvSpPr>
            <a:spLocks noGrp="1"/>
          </p:cNvSpPr>
          <p:nvPr>
            <p:ph type="sldNum" sz="quarter" idx="10"/>
          </p:nvPr>
        </p:nvSpPr>
        <p:spPr/>
        <p:txBody>
          <a:bodyPr/>
          <a:lstStyle/>
          <a:p>
            <a:fld id="{9CF92D39-75AF-41CB-83E9-FCCCAF306632}" type="slidenum">
              <a:rPr lang="en-US" smtClean="0"/>
              <a:t>8</a:t>
            </a:fld>
            <a:endParaRPr lang="en-US" dirty="0"/>
          </a:p>
        </p:txBody>
      </p:sp>
    </p:spTree>
    <p:extLst>
      <p:ext uri="{BB962C8B-B14F-4D97-AF65-F5344CB8AC3E}">
        <p14:creationId xmlns:p14="http://schemas.microsoft.com/office/powerpoint/2010/main" val="3638602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a:buChar char="•"/>
            </a:pPr>
            <a:r>
              <a:rPr lang="en-US" sz="1200" kern="1200" dirty="0">
                <a:solidFill>
                  <a:schemeClr val="tx1"/>
                </a:solidFill>
                <a:effectLst/>
                <a:ea typeface="+mn-ea"/>
                <a:cs typeface="+mn-cs"/>
              </a:rPr>
              <a:t>For the 2017 Coastal Master Plan, CPRA is making significant advancements and improving the models based on the best available science. </a:t>
            </a:r>
          </a:p>
          <a:p>
            <a:pPr marL="171450" lvl="0" indent="-171450">
              <a:buFont typeface="Arial"/>
              <a:buChar char="•"/>
            </a:pPr>
            <a:r>
              <a:rPr lang="en-US" sz="1200" kern="1200" dirty="0">
                <a:solidFill>
                  <a:schemeClr val="tx1"/>
                </a:solidFill>
                <a:effectLst/>
                <a:ea typeface="+mn-ea"/>
                <a:cs typeface="+mn-cs"/>
              </a:rPr>
              <a:t>While</a:t>
            </a:r>
            <a:r>
              <a:rPr lang="en-US" sz="1200" kern="1200" baseline="0" dirty="0">
                <a:solidFill>
                  <a:schemeClr val="tx1"/>
                </a:solidFill>
                <a:effectLst/>
                <a:ea typeface="+mn-ea"/>
                <a:cs typeface="+mn-cs"/>
              </a:rPr>
              <a:t> the </a:t>
            </a:r>
            <a:r>
              <a:rPr lang="en-US" sz="1200" kern="1200" dirty="0">
                <a:solidFill>
                  <a:schemeClr val="tx1"/>
                </a:solidFill>
                <a:effectLst/>
                <a:ea typeface="+mn-ea"/>
                <a:cs typeface="+mn-cs"/>
              </a:rPr>
              <a:t>2012 Coastal Master Plan was founded on state-of-the-art science and analysis, the 2017 effort builds upon this further in terms of both</a:t>
            </a:r>
            <a:r>
              <a:rPr lang="en-US" sz="1200" kern="1200" baseline="0" dirty="0">
                <a:solidFill>
                  <a:schemeClr val="tx1"/>
                </a:solidFill>
                <a:effectLst/>
                <a:ea typeface="+mn-ea"/>
                <a:cs typeface="+mn-cs"/>
              </a:rPr>
              <a:t> these major improvements and primary model components</a:t>
            </a:r>
            <a:r>
              <a:rPr lang="en-US" sz="1200" kern="1200" dirty="0">
                <a:solidFill>
                  <a:schemeClr val="tx1"/>
                </a:solidFill>
                <a:effectLs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ea typeface="+mn-ea"/>
                <a:cs typeface="+mn-cs"/>
              </a:rPr>
              <a:t>Recent updates include advancing modeling tools, incorporating a larger geographic area, and increasing spatial detail of land loss and flood risk,</a:t>
            </a:r>
            <a:r>
              <a:rPr lang="en-US" sz="1200" kern="1200" baseline="0" dirty="0">
                <a:solidFill>
                  <a:schemeClr val="tx1"/>
                </a:solidFill>
                <a:effectLst/>
                <a:ea typeface="+mn-ea"/>
                <a:cs typeface="+mn-cs"/>
              </a:rPr>
              <a:t> as well as improvements to primary model components, such as landscape, ecosystem and risk reduction.</a:t>
            </a:r>
            <a:endParaRPr lang="en-US" sz="1200" kern="1200" dirty="0">
              <a:solidFill>
                <a:schemeClr val="tx1"/>
              </a:solidFill>
              <a:effectLst/>
              <a:ea typeface="+mn-ea"/>
              <a:cs typeface="+mn-cs"/>
            </a:endParaRPr>
          </a:p>
          <a:p>
            <a:pPr marL="171450" lvl="0" indent="-171450">
              <a:buFont typeface="Arial"/>
              <a:buChar char="•"/>
            </a:pPr>
            <a:r>
              <a:rPr lang="en-US" sz="1200" kern="1200" dirty="0">
                <a:solidFill>
                  <a:schemeClr val="tx1"/>
                </a:solidFill>
                <a:effectLst/>
                <a:ea typeface="+mn-ea"/>
                <a:cs typeface="+mn-cs"/>
              </a:rPr>
              <a:t>Through these improvements, the modeling process can</a:t>
            </a:r>
            <a:r>
              <a:rPr lang="en-US" sz="1200" kern="1200" baseline="0" dirty="0">
                <a:solidFill>
                  <a:schemeClr val="tx1"/>
                </a:solidFill>
                <a:effectLst/>
                <a:ea typeface="+mn-ea"/>
                <a:cs typeface="+mn-cs"/>
              </a:rPr>
              <a:t> provide </a:t>
            </a:r>
            <a:r>
              <a:rPr lang="en-US" sz="1200" kern="1200" dirty="0">
                <a:solidFill>
                  <a:schemeClr val="tx1"/>
                </a:solidFill>
                <a:effectLst/>
                <a:ea typeface="+mn-ea"/>
                <a:cs typeface="+mn-cs"/>
              </a:rPr>
              <a:t>a deeper understanding of our coastal environment today, as well as the changes we can expect over the next 50 years. </a:t>
            </a:r>
          </a:p>
          <a:p>
            <a:endParaRPr lang="en-US" dirty="0"/>
          </a:p>
        </p:txBody>
      </p:sp>
      <p:sp>
        <p:nvSpPr>
          <p:cNvPr id="4" name="Slide Number Placeholder 3"/>
          <p:cNvSpPr>
            <a:spLocks noGrp="1"/>
          </p:cNvSpPr>
          <p:nvPr>
            <p:ph type="sldNum" sz="quarter" idx="10"/>
          </p:nvPr>
        </p:nvSpPr>
        <p:spPr/>
        <p:txBody>
          <a:bodyPr/>
          <a:lstStyle/>
          <a:p>
            <a:fld id="{9CF92D39-75AF-41CB-83E9-FCCCAF306632}" type="slidenum">
              <a:rPr lang="en-US" smtClean="0"/>
              <a:t>9</a:t>
            </a:fld>
            <a:endParaRPr lang="en-US" dirty="0"/>
          </a:p>
        </p:txBody>
      </p:sp>
    </p:spTree>
    <p:extLst>
      <p:ext uri="{BB962C8B-B14F-4D97-AF65-F5344CB8AC3E}">
        <p14:creationId xmlns:p14="http://schemas.microsoft.com/office/powerpoint/2010/main" val="2977822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For the</a:t>
            </a:r>
            <a:r>
              <a:rPr lang="en-US" baseline="0" dirty="0"/>
              <a:t> 2012 Coastal Master Plan, CPRA considered projects that were previously proposed and included in prior planning efforts.</a:t>
            </a:r>
          </a:p>
          <a:p>
            <a:pPr marL="1714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ea typeface="+mn-ea"/>
                <a:cs typeface="+mn-cs"/>
              </a:rPr>
              <a:t>The 2017 Coastal Master Plan considers an array of new project ideas not modeled in 2012; these new project ideas were submitted from across the coast by stakeholders and members of the public</a:t>
            </a:r>
            <a:r>
              <a:rPr lang="en-US" sz="1200" kern="1200" baseline="0" dirty="0">
                <a:solidFill>
                  <a:schemeClr val="tx1"/>
                </a:solidFill>
                <a:effectLst/>
                <a:ea typeface="+mn-ea"/>
                <a:cs typeface="+mn-cs"/>
              </a:rPr>
              <a:t>.</a:t>
            </a:r>
            <a:endParaRPr lang="en-US" sz="1200" kern="1200" dirty="0">
              <a:solidFill>
                <a:schemeClr val="tx1"/>
              </a:solidFill>
              <a:effectLst/>
              <a:ea typeface="+mn-ea"/>
              <a:cs typeface="+mn-cs"/>
            </a:endParaRPr>
          </a:p>
          <a:p>
            <a:pPr marL="171450" indent="-171450">
              <a:buFont typeface="Arial"/>
              <a:buChar char="•"/>
            </a:pPr>
            <a:r>
              <a:rPr lang="en-US" dirty="0"/>
              <a:t>Due to a high level of interest and the large volume of project proposals received to date, CPRA issued two requests for proposals, which yielded</a:t>
            </a:r>
            <a:r>
              <a:rPr lang="en-US" baseline="0" dirty="0"/>
              <a:t> about 150 new project ideas that are being evaluated for inclusion </a:t>
            </a:r>
            <a:r>
              <a:rPr lang="en-US" dirty="0"/>
              <a:t>in the 2017 Coastal Master Plan.</a:t>
            </a:r>
          </a:p>
          <a:p>
            <a:pPr marL="171450" indent="-171450">
              <a:buFont typeface="Arial"/>
              <a:buChar char="•"/>
            </a:pPr>
            <a:r>
              <a:rPr lang="en-US" dirty="0"/>
              <a:t>These</a:t>
            </a:r>
            <a:r>
              <a:rPr lang="en-US" baseline="0" dirty="0"/>
              <a:t> proposals included projects that:</a:t>
            </a:r>
            <a:endParaRPr lang="en-US" dirty="0"/>
          </a:p>
          <a:p>
            <a:pPr marL="628650" lvl="1" indent="-171450">
              <a:buFont typeface="Arial"/>
              <a:buChar char="•"/>
            </a:pPr>
            <a:r>
              <a:rPr lang="en-US" dirty="0"/>
              <a:t>Build and/or sustain land;</a:t>
            </a:r>
          </a:p>
          <a:p>
            <a:pPr marL="628650" lvl="1" indent="-171450">
              <a:buFont typeface="Arial"/>
              <a:buChar char="•"/>
            </a:pPr>
            <a:r>
              <a:rPr lang="en-US" dirty="0"/>
              <a:t>Provide significant flood risk reduction;</a:t>
            </a:r>
          </a:p>
          <a:p>
            <a:pPr marL="628650" lvl="1" indent="-171450">
              <a:buFont typeface="Arial"/>
              <a:buChar char="•"/>
            </a:pPr>
            <a:r>
              <a:rPr lang="en-US" dirty="0"/>
              <a:t>Address radical shifts in the coastal landscape; and </a:t>
            </a:r>
          </a:p>
          <a:p>
            <a:pPr marL="628650" lvl="1" indent="-171450">
              <a:buFont typeface="Arial"/>
              <a:buChar char="•"/>
            </a:pPr>
            <a:r>
              <a:rPr lang="en-US" dirty="0"/>
              <a:t>Confront future uncertainty challenges.</a:t>
            </a:r>
          </a:p>
        </p:txBody>
      </p:sp>
      <p:sp>
        <p:nvSpPr>
          <p:cNvPr id="4" name="Slide Number Placeholder 3"/>
          <p:cNvSpPr>
            <a:spLocks noGrp="1"/>
          </p:cNvSpPr>
          <p:nvPr>
            <p:ph type="sldNum" sz="quarter" idx="10"/>
          </p:nvPr>
        </p:nvSpPr>
        <p:spPr/>
        <p:txBody>
          <a:bodyPr/>
          <a:lstStyle/>
          <a:p>
            <a:fld id="{9CF92D39-75AF-41CB-83E9-FCCCAF306632}" type="slidenum">
              <a:rPr lang="en-US" smtClean="0"/>
              <a:t>10</a:t>
            </a:fld>
            <a:endParaRPr lang="en-US" dirty="0"/>
          </a:p>
        </p:txBody>
      </p:sp>
    </p:spTree>
    <p:extLst>
      <p:ext uri="{BB962C8B-B14F-4D97-AF65-F5344CB8AC3E}">
        <p14:creationId xmlns:p14="http://schemas.microsoft.com/office/powerpoint/2010/main" val="148440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b="0" dirty="0"/>
              <a:t>With</a:t>
            </a:r>
            <a:r>
              <a:rPr lang="en-US" sz="1200" b="0" baseline="0" dirty="0"/>
              <a:t> a focus on flood risk reduction and resilience, CPRA aims to both a</a:t>
            </a:r>
            <a:r>
              <a:rPr lang="en-US" sz="1200" dirty="0"/>
              <a:t>dvance the recommendations in the 2012 Master Plan by </a:t>
            </a:r>
            <a:r>
              <a:rPr lang="en-US" sz="1200" b="0" dirty="0"/>
              <a:t>providing a more specific strategy for implementing nonstructural projects in communities,</a:t>
            </a:r>
            <a:r>
              <a:rPr lang="en-US" sz="1200" b="0" baseline="0" dirty="0"/>
              <a:t> as well as c</a:t>
            </a:r>
            <a:r>
              <a:rPr lang="en-US" sz="1200" b="0" dirty="0"/>
              <a:t>oordinate resources and expand citizens access to information and tools that can help guide individual and local community decisions to reduce flood risk</a:t>
            </a:r>
          </a:p>
          <a:p>
            <a:pPr marL="171450" indent="-171450">
              <a:buFont typeface="Arial"/>
              <a:buChar char="•"/>
            </a:pPr>
            <a:r>
              <a:rPr lang="en-US" sz="1200" b="0" dirty="0">
                <a:solidFill>
                  <a:srgbClr val="7030A0"/>
                </a:solidFill>
              </a:rPr>
              <a:t>The</a:t>
            </a:r>
            <a:r>
              <a:rPr lang="en-US" sz="1200" b="0" baseline="0" dirty="0">
                <a:solidFill>
                  <a:srgbClr val="7030A0"/>
                </a:solidFill>
              </a:rPr>
              <a:t> program framework for these goals includes:</a:t>
            </a:r>
          </a:p>
          <a:p>
            <a:pPr marL="628650" lvl="1" indent="-171450">
              <a:buFont typeface="Arial"/>
              <a:buChar char="•"/>
            </a:pPr>
            <a:r>
              <a:rPr lang="en-US" sz="1200" b="0" dirty="0">
                <a:solidFill>
                  <a:srgbClr val="7030A0"/>
                </a:solidFill>
              </a:rPr>
              <a:t>Developing data and</a:t>
            </a:r>
            <a:r>
              <a:rPr lang="en-US" sz="1200" b="0" baseline="0" dirty="0">
                <a:solidFill>
                  <a:srgbClr val="7030A0"/>
                </a:solidFill>
              </a:rPr>
              <a:t> t</a:t>
            </a:r>
            <a:r>
              <a:rPr lang="en-US" sz="1200" b="0" dirty="0">
                <a:solidFill>
                  <a:srgbClr val="7030A0"/>
                </a:solidFill>
              </a:rPr>
              <a:t>ools: CPRA</a:t>
            </a:r>
            <a:r>
              <a:rPr lang="en-US" sz="1200" b="0" baseline="0" dirty="0">
                <a:solidFill>
                  <a:srgbClr val="7030A0"/>
                </a:solidFill>
              </a:rPr>
              <a:t> is working to d</a:t>
            </a:r>
            <a:r>
              <a:rPr lang="en-US" b="0" dirty="0"/>
              <a:t>evelop integrated databases on flood risk, vulnerability, and socio-economic trends to determine the most effective resilience measures. </a:t>
            </a:r>
          </a:p>
          <a:p>
            <a:pPr marL="628650" lvl="1" indent="-171450">
              <a:buFont typeface="Arial"/>
              <a:buChar char="•"/>
            </a:pPr>
            <a:r>
              <a:rPr lang="en-US" sz="1200" b="0" dirty="0">
                <a:solidFill>
                  <a:schemeClr val="accent6"/>
                </a:solidFill>
              </a:rPr>
              <a:t>Providing</a:t>
            </a:r>
            <a:r>
              <a:rPr lang="en-US" sz="1200" b="0" baseline="0" dirty="0">
                <a:solidFill>
                  <a:schemeClr val="accent6"/>
                </a:solidFill>
              </a:rPr>
              <a:t> i</a:t>
            </a:r>
            <a:r>
              <a:rPr lang="en-US" sz="1200" b="0" dirty="0">
                <a:solidFill>
                  <a:schemeClr val="accent6"/>
                </a:solidFill>
              </a:rPr>
              <a:t>nformation: </a:t>
            </a:r>
            <a:r>
              <a:rPr lang="en-US" b="0" dirty="0"/>
              <a:t>This involves increasing public awareness of current and future flood risks due to climate change and provide clear mapping and visualization tools for coastal communities.</a:t>
            </a:r>
          </a:p>
          <a:p>
            <a:pPr marL="628650" lvl="1" indent="-171450">
              <a:buFont typeface="Arial"/>
              <a:buChar char="•"/>
            </a:pPr>
            <a:r>
              <a:rPr lang="en-US" sz="1200" b="0" dirty="0">
                <a:solidFill>
                  <a:schemeClr val="accent1"/>
                </a:solidFill>
              </a:rPr>
              <a:t>Providing</a:t>
            </a:r>
            <a:r>
              <a:rPr lang="en-US" sz="1200" b="0" baseline="0" dirty="0">
                <a:solidFill>
                  <a:schemeClr val="accent1"/>
                </a:solidFill>
              </a:rPr>
              <a:t> o</a:t>
            </a:r>
            <a:r>
              <a:rPr lang="en-US" sz="1200" b="0" dirty="0">
                <a:solidFill>
                  <a:schemeClr val="accent1"/>
                </a:solidFill>
              </a:rPr>
              <a:t>ptions: </a:t>
            </a:r>
            <a:r>
              <a:rPr lang="en-US" b="0" dirty="0">
                <a:cs typeface="Arial" pitchFamily="34" charset="0"/>
              </a:rPr>
              <a:t>It is critical to maximize choices of flood risk reduction measures and clearly communicate options to individuals and communities. </a:t>
            </a:r>
            <a:endParaRPr lang="en-US" b="0" dirty="0">
              <a:cs typeface="+mn-cs"/>
            </a:endParaRPr>
          </a:p>
          <a:p>
            <a:pPr marL="628650" lvl="1" indent="-171450">
              <a:buFont typeface="Arial"/>
              <a:buChar char="•"/>
            </a:pPr>
            <a:r>
              <a:rPr lang="en-US" sz="1200" b="0" dirty="0">
                <a:solidFill>
                  <a:schemeClr val="accent3">
                    <a:lumMod val="75000"/>
                  </a:schemeClr>
                </a:solidFill>
              </a:rPr>
              <a:t>Creating platforms for collaboration and</a:t>
            </a:r>
            <a:r>
              <a:rPr lang="en-US" sz="1200" b="0" baseline="0" dirty="0">
                <a:solidFill>
                  <a:schemeClr val="accent3">
                    <a:lumMod val="75000"/>
                  </a:schemeClr>
                </a:solidFill>
              </a:rPr>
              <a:t> a</a:t>
            </a:r>
            <a:r>
              <a:rPr lang="en-US" sz="1200" b="0" dirty="0">
                <a:solidFill>
                  <a:schemeClr val="accent3">
                    <a:lumMod val="75000"/>
                  </a:schemeClr>
                </a:solidFill>
              </a:rPr>
              <a:t>ction: </a:t>
            </a:r>
            <a:r>
              <a:rPr lang="en-US" sz="1100" b="0" dirty="0">
                <a:solidFill>
                  <a:schemeClr val="tx1"/>
                </a:solidFill>
              </a:rPr>
              <a:t>One</a:t>
            </a:r>
            <a:r>
              <a:rPr lang="en-US" sz="1100" b="0" baseline="0" dirty="0">
                <a:solidFill>
                  <a:schemeClr val="tx1"/>
                </a:solidFill>
              </a:rPr>
              <a:t> of the most important parts to flood risk reduction and resilience is to create </a:t>
            </a:r>
            <a:r>
              <a:rPr lang="en-US" b="0" dirty="0"/>
              <a:t>networks of coastal stakeholders and diverse community participants to partner in program development and implement solutions.</a:t>
            </a:r>
          </a:p>
          <a:p>
            <a:pPr marL="171450" indent="-171450">
              <a:buFont typeface="Arial"/>
              <a:buChar char="•"/>
            </a:pPr>
            <a:endParaRPr lang="en-US" dirty="0"/>
          </a:p>
          <a:p>
            <a:endParaRPr lang="en-US" dirty="0"/>
          </a:p>
        </p:txBody>
      </p:sp>
      <p:sp>
        <p:nvSpPr>
          <p:cNvPr id="4" name="Slide Number Placeholder 3"/>
          <p:cNvSpPr>
            <a:spLocks noGrp="1"/>
          </p:cNvSpPr>
          <p:nvPr>
            <p:ph type="sldNum" sz="quarter" idx="10"/>
          </p:nvPr>
        </p:nvSpPr>
        <p:spPr/>
        <p:txBody>
          <a:bodyPr/>
          <a:lstStyle/>
          <a:p>
            <a:fld id="{9CF92D39-75AF-41CB-83E9-FCCCAF306632}" type="slidenum">
              <a:rPr lang="en-US" smtClean="0"/>
              <a:t>11</a:t>
            </a:fld>
            <a:endParaRPr lang="en-US" dirty="0"/>
          </a:p>
        </p:txBody>
      </p:sp>
    </p:spTree>
    <p:extLst>
      <p:ext uri="{BB962C8B-B14F-4D97-AF65-F5344CB8AC3E}">
        <p14:creationId xmlns:p14="http://schemas.microsoft.com/office/powerpoint/2010/main" val="6739481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12.wdp"/><Relationship Id="rId4" Type="http://schemas.openxmlformats.org/officeDocument/2006/relationships/image" Target="../media/image1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Generic">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85801" y="4419600"/>
            <a:ext cx="7772400" cy="1295400"/>
          </a:xfrm>
        </p:spPr>
        <p:txBody>
          <a:bodyPr anchor="t"/>
          <a:lstStyle>
            <a:lvl1pPr algn="l">
              <a:defRPr sz="4000" b="1" cap="all"/>
            </a:lvl1pPr>
          </a:lstStyle>
          <a:p>
            <a:r>
              <a:rPr lang="en-US" dirty="0"/>
              <a:t>Slideshow Title</a:t>
            </a:r>
          </a:p>
        </p:txBody>
      </p:sp>
      <p:sp>
        <p:nvSpPr>
          <p:cNvPr id="14" name="Text Placeholder 2"/>
          <p:cNvSpPr>
            <a:spLocks noGrp="1"/>
          </p:cNvSpPr>
          <p:nvPr>
            <p:ph type="body" idx="1" hasCustomPrompt="1"/>
          </p:nvPr>
        </p:nvSpPr>
        <p:spPr>
          <a:xfrm>
            <a:off x="685801"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Presentation Subtitle</a:t>
            </a:r>
          </a:p>
        </p:txBody>
      </p:sp>
      <p:sp>
        <p:nvSpPr>
          <p:cNvPr id="16" name="Picture Placeholder 2"/>
          <p:cNvSpPr>
            <a:spLocks noGrp="1"/>
          </p:cNvSpPr>
          <p:nvPr>
            <p:ph type="pic" idx="10"/>
          </p:nvPr>
        </p:nvSpPr>
        <p:spPr>
          <a:xfrm>
            <a:off x="0" y="683845"/>
            <a:ext cx="9144000" cy="2821355"/>
          </a:xfrm>
          <a:solidFill>
            <a:schemeClr val="accent5"/>
          </a:solidFill>
        </p:spPr>
        <p:txBody>
          <a:bodyPr/>
          <a:lstStyle>
            <a:lvl1pPr marL="0" indent="0">
              <a:buNone/>
              <a:defRPr sz="3200">
                <a:solidFill>
                  <a:schemeClr val="tx1">
                    <a:lumMod val="20000"/>
                    <a:lumOff val="8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7" name="Rectangle 16"/>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400" b="1" spc="300" dirty="0">
                <a:solidFill>
                  <a:schemeClr val="tx2"/>
                </a:solidFill>
              </a:rPr>
              <a:t>2017 COASTAL MASTER PLAN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24512" y="152400"/>
            <a:ext cx="500881" cy="457200"/>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2313" y="152400"/>
            <a:ext cx="457200" cy="457200"/>
          </a:xfrm>
          <a:prstGeom prst="rect">
            <a:avLst/>
          </a:prstGeom>
        </p:spPr>
      </p:pic>
      <p:sp>
        <p:nvSpPr>
          <p:cNvPr id="20" name="Text Placeholder 13"/>
          <p:cNvSpPr>
            <a:spLocks noGrp="1"/>
          </p:cNvSpPr>
          <p:nvPr>
            <p:ph type="body" sz="quarter" idx="11" hasCustomPrompt="1"/>
          </p:nvPr>
        </p:nvSpPr>
        <p:spPr>
          <a:xfrm>
            <a:off x="1295400" y="6330117"/>
            <a:ext cx="6553200" cy="410655"/>
          </a:xfrm>
        </p:spPr>
        <p:txBody>
          <a:bodyPr>
            <a:normAutofit/>
          </a:bodyPr>
          <a:lstStyle>
            <a:lvl1pPr marL="0" indent="0" algn="ctr">
              <a:buNone/>
              <a:defRPr sz="1800" b="1">
                <a:solidFill>
                  <a:srgbClr val="FFFFFF"/>
                </a:solidFill>
                <a:latin typeface="+mn-lt"/>
              </a:defRPr>
            </a:lvl1pPr>
          </a:lstStyle>
          <a:p>
            <a:pPr lvl="0"/>
            <a:r>
              <a:rPr lang="en-US" dirty="0"/>
              <a:t>Presenter Name | Presentation Date</a:t>
            </a:r>
          </a:p>
        </p:txBody>
      </p:sp>
    </p:spTree>
    <p:extLst>
      <p:ext uri="{BB962C8B-B14F-4D97-AF65-F5344CB8AC3E}">
        <p14:creationId xmlns:p14="http://schemas.microsoft.com/office/powerpoint/2010/main" val="176040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pos="5328">
          <p15:clr>
            <a:srgbClr val="FBAE40"/>
          </p15:clr>
        </p15:guide>
        <p15:guide id="2" orient="horz" pos="432">
          <p15:clr>
            <a:srgbClr val="FBAE40"/>
          </p15:clr>
        </p15:guide>
        <p15:guide id="3" orient="horz" pos="2208">
          <p15:clr>
            <a:srgbClr val="FBAE40"/>
          </p15:clr>
        </p15:guide>
        <p15:guide id="4" orient="horz" pos="3600">
          <p15:clr>
            <a:srgbClr val="FBAE40"/>
          </p15:clr>
        </p15:guide>
        <p15:guide id="5" orient="horz" pos="2784">
          <p15:clr>
            <a:srgbClr val="FBAE40"/>
          </p15:clr>
        </p15:guide>
        <p15:guide id="6" pos="43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Option 4">
    <p:spTree>
      <p:nvGrpSpPr>
        <p:cNvPr id="1" name=""/>
        <p:cNvGrpSpPr/>
        <p:nvPr/>
      </p:nvGrpSpPr>
      <p:grpSpPr>
        <a:xfrm>
          <a:off x="0" y="0"/>
          <a:ext cx="0" cy="0"/>
          <a:chOff x="0" y="0"/>
          <a:chExt cx="0" cy="0"/>
        </a:xfrm>
      </p:grpSpPr>
      <p:pic>
        <p:nvPicPr>
          <p:cNvPr id="3" name="Picture 2" descr="Franklin Floodgate3.jp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0"/>
            <a:ext cx="9144000" cy="4724401"/>
          </a:xfrm>
          <a:prstGeom prst="rect">
            <a:avLst/>
          </a:prstGeom>
        </p:spPr>
      </p:pic>
      <p:sp>
        <p:nvSpPr>
          <p:cNvPr id="12" name="Title 1"/>
          <p:cNvSpPr>
            <a:spLocks noGrp="1"/>
          </p:cNvSpPr>
          <p:nvPr>
            <p:ph type="ctrTitle" hasCustomPrompt="1"/>
          </p:nvPr>
        </p:nvSpPr>
        <p:spPr>
          <a:xfrm>
            <a:off x="685800" y="3276600"/>
            <a:ext cx="7772400" cy="1447801"/>
          </a:xfrm>
        </p:spPr>
        <p:txBody>
          <a:bodyPr/>
          <a:lstStyle>
            <a:lvl1pPr>
              <a:defRPr>
                <a:solidFill>
                  <a:srgbClr val="FFFFFF"/>
                </a:solidFill>
              </a:defRPr>
            </a:lvl1pPr>
          </a:lstStyle>
          <a:p>
            <a:r>
              <a:rPr lang="en-US" dirty="0"/>
              <a:t>SECTION TITLE</a:t>
            </a:r>
          </a:p>
        </p:txBody>
      </p:sp>
      <p:sp>
        <p:nvSpPr>
          <p:cNvPr id="13" name="Subtitle 2"/>
          <p:cNvSpPr>
            <a:spLocks noGrp="1"/>
          </p:cNvSpPr>
          <p:nvPr>
            <p:ph type="subTitle" idx="1" hasCustomPrompt="1"/>
          </p:nvPr>
        </p:nvSpPr>
        <p:spPr>
          <a:xfrm>
            <a:off x="685800" y="5043709"/>
            <a:ext cx="77724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7"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8" name="Footer Placeholder 4"/>
          <p:cNvSpPr>
            <a:spLocks noGrp="1"/>
          </p:cNvSpPr>
          <p:nvPr>
            <p:ph type="ftr" sz="quarter" idx="11"/>
          </p:nvPr>
        </p:nvSpPr>
        <p:spPr>
          <a:xfrm>
            <a:off x="457200" y="6356189"/>
            <a:ext cx="7315200" cy="365125"/>
          </a:xfrm>
          <a:prstGeom prst="rect">
            <a:avLst/>
          </a:prstGeom>
        </p:spPr>
        <p:txBody>
          <a:bodyPr/>
          <a:lstStyle/>
          <a:p>
            <a:r>
              <a:rPr lang="en-US"/>
              <a:t>2017 Coastal Master Plan</a:t>
            </a:r>
            <a:endParaRPr lang="en-US" dirty="0"/>
          </a:p>
        </p:txBody>
      </p:sp>
    </p:spTree>
    <p:extLst>
      <p:ext uri="{BB962C8B-B14F-4D97-AF65-F5344CB8AC3E}">
        <p14:creationId xmlns:p14="http://schemas.microsoft.com/office/powerpoint/2010/main" val="540723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orient="horz" pos="2976">
          <p15:clr>
            <a:srgbClr val="FBAE40"/>
          </p15:clr>
        </p15:guide>
        <p15:guide id="2" orient="horz" pos="2064">
          <p15:clr>
            <a:srgbClr val="FBAE40"/>
          </p15:clr>
        </p15:guide>
        <p15:guide id="3" orient="horz" pos="3168">
          <p15:clr>
            <a:srgbClr val="FBAE40"/>
          </p15:clr>
        </p15:guide>
        <p15:guide id="4" orient="horz" pos="3600">
          <p15:clr>
            <a:srgbClr val="FBAE40"/>
          </p15:clr>
        </p15:guide>
        <p15:guide id="5" pos="432">
          <p15:clr>
            <a:srgbClr val="FBAE40"/>
          </p15:clr>
        </p15:guide>
        <p15:guide id="6" pos="537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Option 5">
    <p:spTree>
      <p:nvGrpSpPr>
        <p:cNvPr id="1" name=""/>
        <p:cNvGrpSpPr/>
        <p:nvPr/>
      </p:nvGrpSpPr>
      <p:grpSpPr>
        <a:xfrm>
          <a:off x="0" y="0"/>
          <a:ext cx="0" cy="0"/>
          <a:chOff x="0" y="0"/>
          <a:chExt cx="0" cy="0"/>
        </a:xfrm>
      </p:grpSpPr>
      <p:pic>
        <p:nvPicPr>
          <p:cNvPr id="3" name="Picture 2" descr="Cameron Shoreline Restore2.jp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1000" contrast="40000"/>
                    </a14:imgEffect>
                  </a14:imgLayer>
                </a14:imgProps>
              </a:ext>
              <a:ext uri="{28A0092B-C50C-407E-A947-70E740481C1C}">
                <a14:useLocalDpi xmlns:a14="http://schemas.microsoft.com/office/drawing/2010/main"/>
              </a:ext>
            </a:extLst>
          </a:blip>
          <a:srcRect/>
          <a:stretch/>
        </p:blipFill>
        <p:spPr>
          <a:xfrm>
            <a:off x="0" y="0"/>
            <a:ext cx="9144000" cy="4724400"/>
          </a:xfrm>
          <a:prstGeom prst="rect">
            <a:avLst/>
          </a:prstGeom>
        </p:spPr>
      </p:pic>
      <p:sp>
        <p:nvSpPr>
          <p:cNvPr id="12" name="Title 1"/>
          <p:cNvSpPr>
            <a:spLocks noGrp="1"/>
          </p:cNvSpPr>
          <p:nvPr>
            <p:ph type="ctrTitle" hasCustomPrompt="1"/>
          </p:nvPr>
        </p:nvSpPr>
        <p:spPr>
          <a:xfrm>
            <a:off x="685800" y="3276600"/>
            <a:ext cx="7772400" cy="1447801"/>
          </a:xfrm>
        </p:spPr>
        <p:txBody>
          <a:bodyPr/>
          <a:lstStyle>
            <a:lvl1pPr>
              <a:defRPr>
                <a:solidFill>
                  <a:srgbClr val="FFFFFF"/>
                </a:solidFill>
              </a:defRPr>
            </a:lvl1pPr>
          </a:lstStyle>
          <a:p>
            <a:r>
              <a:rPr lang="en-US" dirty="0"/>
              <a:t>SECTION TITLE</a:t>
            </a:r>
          </a:p>
        </p:txBody>
      </p:sp>
      <p:sp>
        <p:nvSpPr>
          <p:cNvPr id="13" name="Subtitle 2"/>
          <p:cNvSpPr>
            <a:spLocks noGrp="1"/>
          </p:cNvSpPr>
          <p:nvPr>
            <p:ph type="subTitle" idx="1" hasCustomPrompt="1"/>
          </p:nvPr>
        </p:nvSpPr>
        <p:spPr>
          <a:xfrm>
            <a:off x="685800" y="5043709"/>
            <a:ext cx="77724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7"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8" name="Footer Placeholder 4"/>
          <p:cNvSpPr>
            <a:spLocks noGrp="1"/>
          </p:cNvSpPr>
          <p:nvPr>
            <p:ph type="ftr" sz="quarter" idx="11"/>
          </p:nvPr>
        </p:nvSpPr>
        <p:spPr>
          <a:xfrm>
            <a:off x="457200" y="6356189"/>
            <a:ext cx="7315200" cy="365125"/>
          </a:xfrm>
          <a:prstGeom prst="rect">
            <a:avLst/>
          </a:prstGeom>
        </p:spPr>
        <p:txBody>
          <a:bodyPr/>
          <a:lstStyle/>
          <a:p>
            <a:r>
              <a:rPr lang="en-US"/>
              <a:t>2017 Coastal Master Plan</a:t>
            </a:r>
            <a:endParaRPr lang="en-US" dirty="0"/>
          </a:p>
        </p:txBody>
      </p:sp>
    </p:spTree>
    <p:extLst>
      <p:ext uri="{BB962C8B-B14F-4D97-AF65-F5344CB8AC3E}">
        <p14:creationId xmlns:p14="http://schemas.microsoft.com/office/powerpoint/2010/main" val="1480426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orient="horz" pos="2976">
          <p15:clr>
            <a:srgbClr val="FBAE40"/>
          </p15:clr>
        </p15:guide>
        <p15:guide id="2" orient="horz" pos="2064">
          <p15:clr>
            <a:srgbClr val="FBAE40"/>
          </p15:clr>
        </p15:guide>
        <p15:guide id="3" orient="horz" pos="3168">
          <p15:clr>
            <a:srgbClr val="FBAE40"/>
          </p15:clr>
        </p15:guide>
        <p15:guide id="4" orient="horz" pos="3600">
          <p15:clr>
            <a:srgbClr val="FBAE40"/>
          </p15:clr>
        </p15:guide>
        <p15:guide id="5" pos="432">
          <p15:clr>
            <a:srgbClr val="FBAE40"/>
          </p15:clr>
        </p15:guide>
        <p15:guide id="6" pos="532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Option 6">
    <p:spTree>
      <p:nvGrpSpPr>
        <p:cNvPr id="1" name=""/>
        <p:cNvGrpSpPr/>
        <p:nvPr/>
      </p:nvGrpSpPr>
      <p:grpSpPr>
        <a:xfrm>
          <a:off x="0" y="0"/>
          <a:ext cx="0" cy="0"/>
          <a:chOff x="0" y="0"/>
          <a:chExt cx="0" cy="0"/>
        </a:xfrm>
      </p:grpSpPr>
      <p:pic>
        <p:nvPicPr>
          <p:cNvPr id="3" name="Picture 2" descr="Cameron Shoreline Restore3.jp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0"/>
            <a:ext cx="9144000" cy="4724400"/>
          </a:xfrm>
          <a:prstGeom prst="rect">
            <a:avLst/>
          </a:prstGeom>
        </p:spPr>
      </p:pic>
      <p:sp>
        <p:nvSpPr>
          <p:cNvPr id="12" name="Title 1"/>
          <p:cNvSpPr>
            <a:spLocks noGrp="1"/>
          </p:cNvSpPr>
          <p:nvPr>
            <p:ph type="ctrTitle" hasCustomPrompt="1"/>
          </p:nvPr>
        </p:nvSpPr>
        <p:spPr>
          <a:xfrm>
            <a:off x="685800" y="3276600"/>
            <a:ext cx="7772400" cy="1447801"/>
          </a:xfrm>
        </p:spPr>
        <p:txBody>
          <a:bodyPr/>
          <a:lstStyle>
            <a:lvl1pPr>
              <a:defRPr>
                <a:solidFill>
                  <a:srgbClr val="FFFFFF"/>
                </a:solidFill>
              </a:defRPr>
            </a:lvl1pPr>
          </a:lstStyle>
          <a:p>
            <a:r>
              <a:rPr lang="en-US" dirty="0"/>
              <a:t>SECTION TITLE</a:t>
            </a:r>
          </a:p>
        </p:txBody>
      </p:sp>
      <p:sp>
        <p:nvSpPr>
          <p:cNvPr id="13" name="Subtitle 2"/>
          <p:cNvSpPr>
            <a:spLocks noGrp="1"/>
          </p:cNvSpPr>
          <p:nvPr>
            <p:ph type="subTitle" idx="1" hasCustomPrompt="1"/>
          </p:nvPr>
        </p:nvSpPr>
        <p:spPr>
          <a:xfrm>
            <a:off x="685800" y="5043709"/>
            <a:ext cx="77724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7"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8" name="Footer Placeholder 4"/>
          <p:cNvSpPr>
            <a:spLocks noGrp="1"/>
          </p:cNvSpPr>
          <p:nvPr>
            <p:ph type="ftr" sz="quarter" idx="11"/>
          </p:nvPr>
        </p:nvSpPr>
        <p:spPr>
          <a:xfrm>
            <a:off x="457200" y="6356189"/>
            <a:ext cx="7315200" cy="365125"/>
          </a:xfrm>
          <a:prstGeom prst="rect">
            <a:avLst/>
          </a:prstGeom>
        </p:spPr>
        <p:txBody>
          <a:bodyPr/>
          <a:lstStyle/>
          <a:p>
            <a:r>
              <a:rPr lang="en-US"/>
              <a:t>2017 Coastal Master Plan</a:t>
            </a:r>
            <a:endParaRPr lang="en-US" dirty="0"/>
          </a:p>
        </p:txBody>
      </p:sp>
    </p:spTree>
    <p:extLst>
      <p:ext uri="{BB962C8B-B14F-4D97-AF65-F5344CB8AC3E}">
        <p14:creationId xmlns:p14="http://schemas.microsoft.com/office/powerpoint/2010/main" val="1000838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orient="horz" pos="2976">
          <p15:clr>
            <a:srgbClr val="FBAE40"/>
          </p15:clr>
        </p15:guide>
        <p15:guide id="2" orient="horz" pos="3168">
          <p15:clr>
            <a:srgbClr val="FBAE40"/>
          </p15:clr>
        </p15:guide>
        <p15:guide id="3" orient="horz" pos="2064">
          <p15:clr>
            <a:srgbClr val="FBAE40"/>
          </p15:clr>
        </p15:guide>
        <p15:guide id="4" orient="horz" pos="3600">
          <p15:clr>
            <a:srgbClr val="FBAE40"/>
          </p15:clr>
        </p15:guide>
        <p15:guide id="5" pos="432">
          <p15:clr>
            <a:srgbClr val="FBAE40"/>
          </p15:clr>
        </p15:guide>
        <p15:guide id="6" pos="532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Generic 1">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57200" y="304800"/>
            <a:ext cx="8229600" cy="1066800"/>
          </a:xfrm>
        </p:spPr>
        <p:txBody>
          <a:bodyPr/>
          <a:lstStyle/>
          <a:p>
            <a:r>
              <a:rPr lang="en-US" dirty="0"/>
              <a:t>CLICK TO EDIT MASTER TITLE STYLE</a:t>
            </a:r>
          </a:p>
        </p:txBody>
      </p:sp>
      <p:sp>
        <p:nvSpPr>
          <p:cNvPr id="16" name="Content Placeholder 5"/>
          <p:cNvSpPr>
            <a:spLocks noGrp="1"/>
          </p:cNvSpPr>
          <p:nvPr>
            <p:ph sz="quarter" idx="13"/>
          </p:nvPr>
        </p:nvSpPr>
        <p:spPr>
          <a:xfrm>
            <a:off x="457200" y="16002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7" name="Footer Placeholder 4"/>
          <p:cNvSpPr>
            <a:spLocks noGrp="1"/>
          </p:cNvSpPr>
          <p:nvPr>
            <p:ph type="ftr" sz="quarter" idx="11"/>
          </p:nvPr>
        </p:nvSpPr>
        <p:spPr>
          <a:xfrm>
            <a:off x="457200" y="6356189"/>
            <a:ext cx="7315200" cy="365125"/>
          </a:xfrm>
          <a:prstGeom prst="rect">
            <a:avLst/>
          </a:prstGeom>
        </p:spPr>
        <p:txBody>
          <a:bodyPr/>
          <a:lstStyle/>
          <a:p>
            <a:r>
              <a:rPr lang="en-US"/>
              <a:t>2017 Coastal Master Plan</a:t>
            </a:r>
            <a:endParaRPr lang="en-US" dirty="0"/>
          </a:p>
        </p:txBody>
      </p:sp>
    </p:spTree>
    <p:extLst>
      <p:ext uri="{BB962C8B-B14F-4D97-AF65-F5344CB8AC3E}">
        <p14:creationId xmlns:p14="http://schemas.microsoft.com/office/powerpoint/2010/main" val="231506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2" pos="288">
          <p15:clr>
            <a:srgbClr val="FBAE40"/>
          </p15:clr>
        </p15:guide>
        <p15:guide id="3" pos="5472">
          <p15:clr>
            <a:srgbClr val="FBAE40"/>
          </p15:clr>
        </p15:guide>
        <p15:guide id="4" orient="horz" pos="3888">
          <p15:clr>
            <a:srgbClr val="FBAE40"/>
          </p15:clr>
        </p15:guide>
        <p15:guide id="6" orient="horz" pos="100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Generic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Content Placeholder 5"/>
          <p:cNvSpPr>
            <a:spLocks noGrp="1"/>
          </p:cNvSpPr>
          <p:nvPr>
            <p:ph sz="quarter" idx="13"/>
          </p:nvPr>
        </p:nvSpPr>
        <p:spPr>
          <a:xfrm>
            <a:off x="457200" y="1600200"/>
            <a:ext cx="4038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9"/>
          <p:cNvSpPr>
            <a:spLocks noGrp="1"/>
          </p:cNvSpPr>
          <p:nvPr>
            <p:ph sz="quarter" idx="14"/>
          </p:nvPr>
        </p:nvSpPr>
        <p:spPr>
          <a:xfrm>
            <a:off x="4648200" y="1600200"/>
            <a:ext cx="4038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11" name="Footer Placeholder 4"/>
          <p:cNvSpPr>
            <a:spLocks noGrp="1"/>
          </p:cNvSpPr>
          <p:nvPr>
            <p:ph type="ftr" sz="quarter" idx="11"/>
          </p:nvPr>
        </p:nvSpPr>
        <p:spPr>
          <a:xfrm>
            <a:off x="457200" y="6356189"/>
            <a:ext cx="7315200" cy="365125"/>
          </a:xfrm>
          <a:prstGeom prst="rect">
            <a:avLst/>
          </a:prstGeom>
        </p:spPr>
        <p:txBody>
          <a:bodyPr/>
          <a:lstStyle/>
          <a:p>
            <a:r>
              <a:rPr lang="en-US"/>
              <a:t>2017 Coastal Master Plan</a:t>
            </a:r>
            <a:endParaRPr lang="en-US" dirty="0"/>
          </a:p>
        </p:txBody>
      </p:sp>
    </p:spTree>
    <p:extLst>
      <p:ext uri="{BB962C8B-B14F-4D97-AF65-F5344CB8AC3E}">
        <p14:creationId xmlns:p14="http://schemas.microsoft.com/office/powerpoint/2010/main" val="77862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pos="2832">
          <p15:clr>
            <a:srgbClr val="FBAE40"/>
          </p15:clr>
        </p15:guide>
        <p15:guide id="2" pos="292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Bleed Vertical Content Option 1">
    <p:spTree>
      <p:nvGrpSpPr>
        <p:cNvPr id="1" name=""/>
        <p:cNvGrpSpPr/>
        <p:nvPr/>
      </p:nvGrpSpPr>
      <p:grpSpPr>
        <a:xfrm>
          <a:off x="0" y="0"/>
          <a:ext cx="0" cy="0"/>
          <a:chOff x="0" y="0"/>
          <a:chExt cx="0" cy="0"/>
        </a:xfrm>
      </p:grpSpPr>
      <p:pic>
        <p:nvPicPr>
          <p:cNvPr id="3" name="Picture 2" descr="Scofield Island Restoration3.jp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4648200" y="0"/>
            <a:ext cx="4495800" cy="6172200"/>
          </a:xfrm>
          <a:prstGeom prst="rect">
            <a:avLst/>
          </a:prstGeom>
        </p:spPr>
      </p:pic>
      <p:sp>
        <p:nvSpPr>
          <p:cNvPr id="2" name="Title 1"/>
          <p:cNvSpPr>
            <a:spLocks noGrp="1"/>
          </p:cNvSpPr>
          <p:nvPr>
            <p:ph type="title" hasCustomPrompt="1"/>
          </p:nvPr>
        </p:nvSpPr>
        <p:spPr>
          <a:xfrm>
            <a:off x="457200" y="304800"/>
            <a:ext cx="4038600" cy="1066800"/>
          </a:xfrm>
        </p:spPr>
        <p:txBody>
          <a:bodyPr>
            <a:noAutofit/>
          </a:bodyPr>
          <a:lstStyle>
            <a:lvl1pPr>
              <a:defRPr sz="2800"/>
            </a:lvl1pPr>
          </a:lstStyle>
          <a:p>
            <a:r>
              <a:rPr lang="en-US" dirty="0"/>
              <a:t>CLICK TO EDIT MASTER TITLE STYLE</a:t>
            </a:r>
          </a:p>
        </p:txBody>
      </p:sp>
      <p:sp>
        <p:nvSpPr>
          <p:cNvPr id="5" name="Content Placeholder 4"/>
          <p:cNvSpPr>
            <a:spLocks noGrp="1"/>
          </p:cNvSpPr>
          <p:nvPr>
            <p:ph sz="quarter" idx="13"/>
          </p:nvPr>
        </p:nvSpPr>
        <p:spPr>
          <a:xfrm>
            <a:off x="457200" y="1600200"/>
            <a:ext cx="4038600"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10" name="Footer Placeholder 4"/>
          <p:cNvSpPr>
            <a:spLocks noGrp="1"/>
          </p:cNvSpPr>
          <p:nvPr>
            <p:ph type="ftr" sz="quarter" idx="11"/>
          </p:nvPr>
        </p:nvSpPr>
        <p:spPr>
          <a:xfrm>
            <a:off x="457200" y="6356189"/>
            <a:ext cx="7315200" cy="365125"/>
          </a:xfrm>
          <a:prstGeom prst="rect">
            <a:avLst/>
          </a:prstGeom>
        </p:spPr>
        <p:txBody>
          <a:bodyPr/>
          <a:lstStyle/>
          <a:p>
            <a:r>
              <a:rPr lang="en-US"/>
              <a:t>2017 Coastal Master Plan</a:t>
            </a:r>
            <a:endParaRPr lang="en-US" dirty="0"/>
          </a:p>
        </p:txBody>
      </p:sp>
    </p:spTree>
    <p:extLst>
      <p:ext uri="{BB962C8B-B14F-4D97-AF65-F5344CB8AC3E}">
        <p14:creationId xmlns:p14="http://schemas.microsoft.com/office/powerpoint/2010/main" val="1805529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pos="2832">
          <p15:clr>
            <a:srgbClr val="FBAE40"/>
          </p15:clr>
        </p15:guide>
        <p15:guide id="2" pos="292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Bleed Vertical Content Option 2">
    <p:spTree>
      <p:nvGrpSpPr>
        <p:cNvPr id="1" name=""/>
        <p:cNvGrpSpPr/>
        <p:nvPr/>
      </p:nvGrpSpPr>
      <p:grpSpPr>
        <a:xfrm>
          <a:off x="0" y="0"/>
          <a:ext cx="0" cy="0"/>
          <a:chOff x="0" y="0"/>
          <a:chExt cx="0" cy="0"/>
        </a:xfrm>
      </p:grpSpPr>
      <p:pic>
        <p:nvPicPr>
          <p:cNvPr id="3" name="Picture 2" descr="Cameron Shoreline Restore3.jp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4648200" y="0"/>
            <a:ext cx="4495800" cy="6172200"/>
          </a:xfrm>
          <a:prstGeom prst="rect">
            <a:avLst/>
          </a:prstGeom>
        </p:spPr>
      </p:pic>
      <p:sp>
        <p:nvSpPr>
          <p:cNvPr id="2" name="Title 1"/>
          <p:cNvSpPr>
            <a:spLocks noGrp="1"/>
          </p:cNvSpPr>
          <p:nvPr>
            <p:ph type="title" hasCustomPrompt="1"/>
          </p:nvPr>
        </p:nvSpPr>
        <p:spPr>
          <a:xfrm>
            <a:off x="457200" y="304800"/>
            <a:ext cx="4038600" cy="1066800"/>
          </a:xfrm>
        </p:spPr>
        <p:txBody>
          <a:bodyPr>
            <a:normAutofit/>
          </a:bodyPr>
          <a:lstStyle>
            <a:lvl1pPr>
              <a:defRPr sz="2800"/>
            </a:lvl1pPr>
          </a:lstStyle>
          <a:p>
            <a:r>
              <a:rPr lang="en-US" dirty="0"/>
              <a:t>CLICK TO EDIT MASTER TITLE STYLE</a:t>
            </a:r>
          </a:p>
        </p:txBody>
      </p:sp>
      <p:sp>
        <p:nvSpPr>
          <p:cNvPr id="7" name="Slide Number Placeholder 6"/>
          <p:cNvSpPr>
            <a:spLocks noGrp="1"/>
          </p:cNvSpPr>
          <p:nvPr>
            <p:ph type="sldNum" sz="quarter" idx="12"/>
          </p:nvPr>
        </p:nvSpPr>
        <p:spPr/>
        <p:txBody>
          <a:bodyPr/>
          <a:lstStyle/>
          <a:p>
            <a:fld id="{0580405D-A643-224E-BD86-D482C39E2277}" type="slidenum">
              <a:rPr lang="en-US" smtClean="0"/>
              <a:pPr/>
              <a:t>‹#›</a:t>
            </a:fld>
            <a:endParaRPr lang="en-US" dirty="0"/>
          </a:p>
        </p:txBody>
      </p:sp>
      <p:sp>
        <p:nvSpPr>
          <p:cNvPr id="8" name="Footer Placeholder 4"/>
          <p:cNvSpPr>
            <a:spLocks noGrp="1"/>
          </p:cNvSpPr>
          <p:nvPr>
            <p:ph type="ftr" sz="quarter" idx="11"/>
          </p:nvPr>
        </p:nvSpPr>
        <p:spPr>
          <a:xfrm>
            <a:off x="457200" y="6356189"/>
            <a:ext cx="7315200" cy="365125"/>
          </a:xfrm>
          <a:prstGeom prst="rect">
            <a:avLst/>
          </a:prstGeom>
        </p:spPr>
        <p:txBody>
          <a:bodyPr/>
          <a:lstStyle/>
          <a:p>
            <a:r>
              <a:rPr lang="en-US"/>
              <a:t>2017 Coastal Master Plan</a:t>
            </a:r>
            <a:endParaRPr lang="en-US" dirty="0"/>
          </a:p>
        </p:txBody>
      </p:sp>
      <p:sp>
        <p:nvSpPr>
          <p:cNvPr id="6" name="Content Placeholder 5"/>
          <p:cNvSpPr>
            <a:spLocks noGrp="1"/>
          </p:cNvSpPr>
          <p:nvPr>
            <p:ph sz="quarter" idx="13"/>
          </p:nvPr>
        </p:nvSpPr>
        <p:spPr>
          <a:xfrm>
            <a:off x="457200" y="1600200"/>
            <a:ext cx="4038600" cy="4572000"/>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441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pos="2832">
          <p15:clr>
            <a:srgbClr val="FBAE40"/>
          </p15:clr>
        </p15:guide>
        <p15:guide id="2" pos="292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Bleed Vertical Content Option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48200" y="304800"/>
            <a:ext cx="4038600" cy="1066800"/>
          </a:xfrm>
        </p:spPr>
        <p:txBody>
          <a:bodyPr>
            <a:normAutofit/>
          </a:bodyPr>
          <a:lstStyle>
            <a:lvl1pPr>
              <a:defRPr sz="2800"/>
            </a:lvl1pPr>
          </a:lstStyle>
          <a:p>
            <a:r>
              <a:rPr lang="en-US" dirty="0"/>
              <a:t>CLICK TO EDIT MASTER TITLE STYLE</a:t>
            </a:r>
          </a:p>
        </p:txBody>
      </p:sp>
      <p:sp>
        <p:nvSpPr>
          <p:cNvPr id="7" name="Slide Number Placeholder 6"/>
          <p:cNvSpPr>
            <a:spLocks noGrp="1"/>
          </p:cNvSpPr>
          <p:nvPr>
            <p:ph type="sldNum" sz="quarter" idx="12"/>
          </p:nvPr>
        </p:nvSpPr>
        <p:spPr/>
        <p:txBody>
          <a:bodyPr/>
          <a:lstStyle/>
          <a:p>
            <a:fld id="{0580405D-A643-224E-BD86-D482C39E2277}" type="slidenum">
              <a:rPr lang="en-US" smtClean="0"/>
              <a:pPr/>
              <a:t>‹#›</a:t>
            </a:fld>
            <a:endParaRPr lang="en-US" dirty="0"/>
          </a:p>
        </p:txBody>
      </p:sp>
      <p:sp>
        <p:nvSpPr>
          <p:cNvPr id="8" name="Footer Placeholder 4"/>
          <p:cNvSpPr>
            <a:spLocks noGrp="1"/>
          </p:cNvSpPr>
          <p:nvPr>
            <p:ph type="ftr" sz="quarter" idx="11"/>
          </p:nvPr>
        </p:nvSpPr>
        <p:spPr>
          <a:xfrm>
            <a:off x="457200" y="6356189"/>
            <a:ext cx="7315200" cy="365125"/>
          </a:xfrm>
          <a:prstGeom prst="rect">
            <a:avLst/>
          </a:prstGeom>
        </p:spPr>
        <p:txBody>
          <a:bodyPr/>
          <a:lstStyle/>
          <a:p>
            <a:r>
              <a:rPr lang="en-US"/>
              <a:t>2017 Coastal Master Plan</a:t>
            </a:r>
            <a:endParaRPr lang="en-US" dirty="0"/>
          </a:p>
        </p:txBody>
      </p:sp>
      <p:sp>
        <p:nvSpPr>
          <p:cNvPr id="6" name="Content Placeholder 5"/>
          <p:cNvSpPr>
            <a:spLocks noGrp="1"/>
          </p:cNvSpPr>
          <p:nvPr>
            <p:ph sz="quarter" idx="13"/>
          </p:nvPr>
        </p:nvSpPr>
        <p:spPr>
          <a:xfrm>
            <a:off x="4648200" y="1600200"/>
            <a:ext cx="4038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Cameron Shoreline Restore3.jp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0"/>
            <a:ext cx="4495800" cy="6172200"/>
          </a:xfrm>
          <a:prstGeom prst="rect">
            <a:avLst/>
          </a:prstGeom>
        </p:spPr>
      </p:pic>
    </p:spTree>
    <p:extLst>
      <p:ext uri="{BB962C8B-B14F-4D97-AF65-F5344CB8AC3E}">
        <p14:creationId xmlns:p14="http://schemas.microsoft.com/office/powerpoint/2010/main" val="1366197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pos="2928">
          <p15:clr>
            <a:srgbClr val="FBAE40"/>
          </p15:clr>
        </p15:guide>
        <p15:guide id="2" pos="283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Bleed Vertical Content Option 4">
    <p:spTree>
      <p:nvGrpSpPr>
        <p:cNvPr id="1" name=""/>
        <p:cNvGrpSpPr/>
        <p:nvPr/>
      </p:nvGrpSpPr>
      <p:grpSpPr>
        <a:xfrm>
          <a:off x="0" y="0"/>
          <a:ext cx="0" cy="0"/>
          <a:chOff x="0" y="0"/>
          <a:chExt cx="0" cy="0"/>
        </a:xfrm>
      </p:grpSpPr>
      <p:pic>
        <p:nvPicPr>
          <p:cNvPr id="3" name="Picture 2" descr="Lake Borgne Surge Barrier.jp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7000" contrast="35000"/>
                    </a14:imgEffect>
                  </a14:imgLayer>
                </a14:imgProps>
              </a:ext>
              <a:ext uri="{28A0092B-C50C-407E-A947-70E740481C1C}">
                <a14:useLocalDpi xmlns:a14="http://schemas.microsoft.com/office/drawing/2010/main"/>
              </a:ext>
            </a:extLst>
          </a:blip>
          <a:srcRect/>
          <a:stretch/>
        </p:blipFill>
        <p:spPr>
          <a:xfrm>
            <a:off x="0" y="0"/>
            <a:ext cx="4495800" cy="6172200"/>
          </a:xfrm>
          <a:prstGeom prst="rect">
            <a:avLst/>
          </a:prstGeom>
        </p:spPr>
      </p:pic>
      <p:sp>
        <p:nvSpPr>
          <p:cNvPr id="2" name="Title 1"/>
          <p:cNvSpPr>
            <a:spLocks noGrp="1"/>
          </p:cNvSpPr>
          <p:nvPr>
            <p:ph type="title" hasCustomPrompt="1"/>
          </p:nvPr>
        </p:nvSpPr>
        <p:spPr>
          <a:xfrm>
            <a:off x="4648200" y="304800"/>
            <a:ext cx="4038600" cy="1066800"/>
          </a:xfrm>
        </p:spPr>
        <p:txBody>
          <a:bodyPr>
            <a:normAutofit/>
          </a:bodyPr>
          <a:lstStyle>
            <a:lvl1pPr>
              <a:defRPr sz="2800"/>
            </a:lvl1pPr>
          </a:lstStyle>
          <a:p>
            <a:r>
              <a:rPr lang="en-US" dirty="0"/>
              <a:t>CLICK TO EDIT MASTER TITLE STYLE</a:t>
            </a:r>
          </a:p>
        </p:txBody>
      </p:sp>
      <p:sp>
        <p:nvSpPr>
          <p:cNvPr id="7" name="Slide Number Placeholder 6"/>
          <p:cNvSpPr>
            <a:spLocks noGrp="1"/>
          </p:cNvSpPr>
          <p:nvPr>
            <p:ph type="sldNum" sz="quarter" idx="12"/>
          </p:nvPr>
        </p:nvSpPr>
        <p:spPr/>
        <p:txBody>
          <a:bodyPr/>
          <a:lstStyle/>
          <a:p>
            <a:fld id="{0580405D-A643-224E-BD86-D482C39E2277}" type="slidenum">
              <a:rPr lang="en-US" smtClean="0"/>
              <a:pPr/>
              <a:t>‹#›</a:t>
            </a:fld>
            <a:endParaRPr lang="en-US" dirty="0"/>
          </a:p>
        </p:txBody>
      </p:sp>
      <p:sp>
        <p:nvSpPr>
          <p:cNvPr id="9" name="Footer Placeholder 4"/>
          <p:cNvSpPr>
            <a:spLocks noGrp="1"/>
          </p:cNvSpPr>
          <p:nvPr>
            <p:ph type="ftr" sz="quarter" idx="11"/>
          </p:nvPr>
        </p:nvSpPr>
        <p:spPr>
          <a:xfrm>
            <a:off x="457200" y="6356189"/>
            <a:ext cx="7315200" cy="365125"/>
          </a:xfrm>
          <a:prstGeom prst="rect">
            <a:avLst/>
          </a:prstGeom>
        </p:spPr>
        <p:txBody>
          <a:bodyPr/>
          <a:lstStyle/>
          <a:p>
            <a:r>
              <a:rPr lang="en-US"/>
              <a:t>2017 Coastal Master Plan</a:t>
            </a:r>
            <a:endParaRPr lang="en-US" dirty="0"/>
          </a:p>
        </p:txBody>
      </p:sp>
      <p:sp>
        <p:nvSpPr>
          <p:cNvPr id="6" name="Content Placeholder 5"/>
          <p:cNvSpPr>
            <a:spLocks noGrp="1"/>
          </p:cNvSpPr>
          <p:nvPr>
            <p:ph sz="quarter" idx="13"/>
          </p:nvPr>
        </p:nvSpPr>
        <p:spPr>
          <a:xfrm>
            <a:off x="4648200" y="1600200"/>
            <a:ext cx="4038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9852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pos="2928">
          <p15:clr>
            <a:srgbClr val="FBAE40"/>
          </p15:clr>
        </p15:guide>
        <p15:guide id="2" pos="283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Bleed Vertical Content Generic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04800"/>
            <a:ext cx="4038600" cy="1066800"/>
          </a:xfrm>
        </p:spPr>
        <p:txBody>
          <a:bodyPr>
            <a:normAutofit/>
          </a:bodyPr>
          <a:lstStyle>
            <a:lvl1pPr>
              <a:defRPr sz="2800"/>
            </a:lvl1pPr>
          </a:lstStyle>
          <a:p>
            <a:r>
              <a:rPr lang="en-US" dirty="0"/>
              <a:t>CLICK TO EDIT MASTER TITLE STYLE</a:t>
            </a:r>
          </a:p>
        </p:txBody>
      </p:sp>
      <p:sp>
        <p:nvSpPr>
          <p:cNvPr id="7" name="Slide Number Placeholder 6"/>
          <p:cNvSpPr>
            <a:spLocks noGrp="1"/>
          </p:cNvSpPr>
          <p:nvPr>
            <p:ph type="sldNum" sz="quarter" idx="12"/>
          </p:nvPr>
        </p:nvSpPr>
        <p:spPr/>
        <p:txBody>
          <a:bodyPr/>
          <a:lstStyle/>
          <a:p>
            <a:fld id="{0580405D-A643-224E-BD86-D482C39E2277}" type="slidenum">
              <a:rPr lang="en-US" smtClean="0"/>
              <a:pPr/>
              <a:t>‹#›</a:t>
            </a:fld>
            <a:endParaRPr lang="en-US" dirty="0"/>
          </a:p>
        </p:txBody>
      </p:sp>
      <p:sp>
        <p:nvSpPr>
          <p:cNvPr id="9" name="Picture Placeholder 8"/>
          <p:cNvSpPr>
            <a:spLocks noGrp="1"/>
          </p:cNvSpPr>
          <p:nvPr>
            <p:ph type="pic" sz="quarter" idx="13"/>
          </p:nvPr>
        </p:nvSpPr>
        <p:spPr>
          <a:xfrm>
            <a:off x="4648200" y="-2"/>
            <a:ext cx="4495800" cy="6172201"/>
          </a:xfrm>
          <a:solidFill>
            <a:schemeClr val="accent5"/>
          </a:solidFill>
        </p:spPr>
        <p:txBody>
          <a:bodyPr/>
          <a:lstStyle>
            <a:lvl1pPr>
              <a:defRPr>
                <a:solidFill>
                  <a:schemeClr val="tx1">
                    <a:lumMod val="20000"/>
                    <a:lumOff val="80000"/>
                  </a:schemeClr>
                </a:solidFill>
              </a:defRPr>
            </a:lvl1pPr>
          </a:lstStyle>
          <a:p>
            <a:endParaRPr lang="en-US" dirty="0"/>
          </a:p>
        </p:txBody>
      </p:sp>
      <p:sp>
        <p:nvSpPr>
          <p:cNvPr id="8" name="Footer Placeholder 4"/>
          <p:cNvSpPr>
            <a:spLocks noGrp="1"/>
          </p:cNvSpPr>
          <p:nvPr>
            <p:ph type="ftr" sz="quarter" idx="11"/>
          </p:nvPr>
        </p:nvSpPr>
        <p:spPr>
          <a:xfrm>
            <a:off x="457200" y="6356189"/>
            <a:ext cx="7315200" cy="365125"/>
          </a:xfrm>
          <a:prstGeom prst="rect">
            <a:avLst/>
          </a:prstGeom>
        </p:spPr>
        <p:txBody>
          <a:bodyPr/>
          <a:lstStyle/>
          <a:p>
            <a:r>
              <a:rPr lang="en-US"/>
              <a:t>2017 Coastal Master Plan</a:t>
            </a:r>
            <a:endParaRPr lang="en-US" dirty="0"/>
          </a:p>
        </p:txBody>
      </p:sp>
      <p:sp>
        <p:nvSpPr>
          <p:cNvPr id="5" name="Content Placeholder 4"/>
          <p:cNvSpPr>
            <a:spLocks noGrp="1"/>
          </p:cNvSpPr>
          <p:nvPr>
            <p:ph sz="quarter" idx="14"/>
          </p:nvPr>
        </p:nvSpPr>
        <p:spPr>
          <a:xfrm>
            <a:off x="457200" y="1600200"/>
            <a:ext cx="4038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694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pos="2832">
          <p15:clr>
            <a:srgbClr val="FBAE40"/>
          </p15:clr>
        </p15:guide>
        <p15:guide id="2" pos="292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12700" y="-26611"/>
            <a:ext cx="9134475" cy="3524250"/>
          </a:xfrm>
          <a:prstGeom prst="rect">
            <a:avLst/>
          </a:prstGeom>
          <a:noFill/>
          <a:ln>
            <a:noFill/>
          </a:ln>
        </p:spPr>
      </p:pic>
      <p:sp>
        <p:nvSpPr>
          <p:cNvPr id="10" name="Rectangle 9"/>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400" b="1" spc="300" dirty="0">
                <a:solidFill>
                  <a:schemeClr val="tx2"/>
                </a:solidFill>
              </a:rPr>
              <a:t>2017 COASTAL MASTER PLAN</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24512" y="152400"/>
            <a:ext cx="500881" cy="457200"/>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22313" y="152400"/>
            <a:ext cx="457200" cy="457200"/>
          </a:xfrm>
          <a:prstGeom prst="rect">
            <a:avLst/>
          </a:prstGeom>
        </p:spPr>
      </p:pic>
      <p:sp>
        <p:nvSpPr>
          <p:cNvPr id="13" name="Title 1"/>
          <p:cNvSpPr>
            <a:spLocks noGrp="1"/>
          </p:cNvSpPr>
          <p:nvPr>
            <p:ph type="title" hasCustomPrompt="1"/>
          </p:nvPr>
        </p:nvSpPr>
        <p:spPr>
          <a:xfrm>
            <a:off x="685801" y="4419600"/>
            <a:ext cx="7772400" cy="1295400"/>
          </a:xfrm>
        </p:spPr>
        <p:txBody>
          <a:bodyPr anchor="t"/>
          <a:lstStyle>
            <a:lvl1pPr algn="l">
              <a:defRPr sz="4000" b="1" cap="all">
                <a:solidFill>
                  <a:schemeClr val="tx1"/>
                </a:solidFill>
              </a:defRPr>
            </a:lvl1pPr>
          </a:lstStyle>
          <a:p>
            <a:r>
              <a:rPr lang="en-US" dirty="0"/>
              <a:t>Slideshow Title</a:t>
            </a:r>
          </a:p>
        </p:txBody>
      </p:sp>
      <p:sp>
        <p:nvSpPr>
          <p:cNvPr id="14" name="Text Placeholder 2"/>
          <p:cNvSpPr>
            <a:spLocks noGrp="1"/>
          </p:cNvSpPr>
          <p:nvPr>
            <p:ph type="body" idx="1" hasCustomPrompt="1"/>
          </p:nvPr>
        </p:nvSpPr>
        <p:spPr>
          <a:xfrm>
            <a:off x="685801"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Presentation Subtitle</a:t>
            </a:r>
          </a:p>
        </p:txBody>
      </p:sp>
      <p:sp>
        <p:nvSpPr>
          <p:cNvPr id="15" name="Text Placeholder 13"/>
          <p:cNvSpPr>
            <a:spLocks noGrp="1"/>
          </p:cNvSpPr>
          <p:nvPr>
            <p:ph type="body" sz="quarter" idx="11" hasCustomPrompt="1"/>
          </p:nvPr>
        </p:nvSpPr>
        <p:spPr>
          <a:xfrm>
            <a:off x="1295400" y="6330117"/>
            <a:ext cx="6553200" cy="410655"/>
          </a:xfrm>
        </p:spPr>
        <p:txBody>
          <a:bodyPr>
            <a:normAutofit/>
          </a:bodyPr>
          <a:lstStyle>
            <a:lvl1pPr marL="0" indent="0" algn="ctr">
              <a:buNone/>
              <a:defRPr sz="1800" b="1">
                <a:solidFill>
                  <a:srgbClr val="FFFFFF"/>
                </a:solidFill>
                <a:latin typeface="+mn-lt"/>
              </a:defRPr>
            </a:lvl1pPr>
          </a:lstStyle>
          <a:p>
            <a:pPr lvl="0"/>
            <a:r>
              <a:rPr lang="en-US" dirty="0"/>
              <a:t>Presenter Name | Presentation Date</a:t>
            </a:r>
          </a:p>
        </p:txBody>
      </p:sp>
    </p:spTree>
    <p:extLst>
      <p:ext uri="{BB962C8B-B14F-4D97-AF65-F5344CB8AC3E}">
        <p14:creationId xmlns:p14="http://schemas.microsoft.com/office/powerpoint/2010/main" val="2061130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orient="horz" pos="2208">
          <p15:clr>
            <a:srgbClr val="FBAE40"/>
          </p15:clr>
        </p15:guide>
        <p15:guide id="2" orient="horz" pos="3600">
          <p15:clr>
            <a:srgbClr val="FBAE40"/>
          </p15:clr>
        </p15:guide>
        <p15:guide id="3" orient="horz" pos="2784">
          <p15:clr>
            <a:srgbClr val="FBAE40"/>
          </p15:clr>
        </p15:guide>
        <p15:guide id="4" pos="432">
          <p15:clr>
            <a:srgbClr val="FBAE40"/>
          </p15:clr>
        </p15:guide>
        <p15:guide id="5" pos="5328">
          <p15:clr>
            <a:srgbClr val="FBAE40"/>
          </p15:clr>
        </p15:guide>
        <p15:guide id="6" orient="horz" pos="43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Bleed Vertical Content Generic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48200" y="304800"/>
            <a:ext cx="4038600" cy="1066800"/>
          </a:xfrm>
        </p:spPr>
        <p:txBody>
          <a:bodyPr>
            <a:normAutofit/>
          </a:bodyPr>
          <a:lstStyle>
            <a:lvl1pPr>
              <a:defRPr sz="2800"/>
            </a:lvl1pPr>
          </a:lstStyle>
          <a:p>
            <a:r>
              <a:rPr lang="en-US" dirty="0"/>
              <a:t>CLICK TO EDIT MASTER TITLE STYLE</a:t>
            </a:r>
          </a:p>
        </p:txBody>
      </p:sp>
      <p:sp>
        <p:nvSpPr>
          <p:cNvPr id="7" name="Slide Number Placeholder 6"/>
          <p:cNvSpPr>
            <a:spLocks noGrp="1"/>
          </p:cNvSpPr>
          <p:nvPr>
            <p:ph type="sldNum" sz="quarter" idx="12"/>
          </p:nvPr>
        </p:nvSpPr>
        <p:spPr/>
        <p:txBody>
          <a:bodyPr/>
          <a:lstStyle/>
          <a:p>
            <a:fld id="{0580405D-A643-224E-BD86-D482C39E2277}" type="slidenum">
              <a:rPr lang="en-US" smtClean="0"/>
              <a:pPr/>
              <a:t>‹#›</a:t>
            </a:fld>
            <a:endParaRPr lang="en-US" dirty="0"/>
          </a:p>
        </p:txBody>
      </p:sp>
      <p:sp>
        <p:nvSpPr>
          <p:cNvPr id="9" name="Picture Placeholder 8"/>
          <p:cNvSpPr>
            <a:spLocks noGrp="1"/>
          </p:cNvSpPr>
          <p:nvPr>
            <p:ph type="pic" sz="quarter" idx="13"/>
          </p:nvPr>
        </p:nvSpPr>
        <p:spPr>
          <a:xfrm>
            <a:off x="0" y="-2"/>
            <a:ext cx="4495800" cy="6172201"/>
          </a:xfrm>
          <a:solidFill>
            <a:schemeClr val="accent5"/>
          </a:solidFill>
        </p:spPr>
        <p:txBody>
          <a:bodyPr/>
          <a:lstStyle>
            <a:lvl1pPr>
              <a:defRPr>
                <a:solidFill>
                  <a:schemeClr val="tx1">
                    <a:lumMod val="20000"/>
                    <a:lumOff val="80000"/>
                  </a:schemeClr>
                </a:solidFill>
              </a:defRPr>
            </a:lvl1pPr>
          </a:lstStyle>
          <a:p>
            <a:endParaRPr lang="en-US" dirty="0"/>
          </a:p>
        </p:txBody>
      </p:sp>
      <p:sp>
        <p:nvSpPr>
          <p:cNvPr id="8" name="Footer Placeholder 4"/>
          <p:cNvSpPr>
            <a:spLocks noGrp="1"/>
          </p:cNvSpPr>
          <p:nvPr>
            <p:ph type="ftr" sz="quarter" idx="11"/>
          </p:nvPr>
        </p:nvSpPr>
        <p:spPr>
          <a:xfrm>
            <a:off x="457200" y="6356189"/>
            <a:ext cx="7315200" cy="365125"/>
          </a:xfrm>
          <a:prstGeom prst="rect">
            <a:avLst/>
          </a:prstGeom>
        </p:spPr>
        <p:txBody>
          <a:bodyPr/>
          <a:lstStyle/>
          <a:p>
            <a:r>
              <a:rPr lang="en-US"/>
              <a:t>2017 Coastal Master Plan</a:t>
            </a:r>
            <a:endParaRPr lang="en-US" dirty="0"/>
          </a:p>
        </p:txBody>
      </p:sp>
      <p:sp>
        <p:nvSpPr>
          <p:cNvPr id="5" name="Content Placeholder 4"/>
          <p:cNvSpPr>
            <a:spLocks noGrp="1"/>
          </p:cNvSpPr>
          <p:nvPr>
            <p:ph sz="quarter" idx="14"/>
          </p:nvPr>
        </p:nvSpPr>
        <p:spPr>
          <a:xfrm>
            <a:off x="4648200" y="1600200"/>
            <a:ext cx="4038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7014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pos="2928">
          <p15:clr>
            <a:srgbClr val="FBAE40"/>
          </p15:clr>
        </p15:guide>
        <p15:guide id="2" pos="283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0580405D-A643-224E-BD86-D482C39E2277}" type="slidenum">
              <a:rPr lang="en-US" smtClean="0"/>
              <a:pPr/>
              <a:t>‹#›</a:t>
            </a:fld>
            <a:endParaRPr lang="en-US" dirty="0"/>
          </a:p>
        </p:txBody>
      </p:sp>
      <p:sp>
        <p:nvSpPr>
          <p:cNvPr id="4" name="Footer Placeholder 3"/>
          <p:cNvSpPr>
            <a:spLocks noGrp="1"/>
          </p:cNvSpPr>
          <p:nvPr>
            <p:ph type="ftr" sz="quarter" idx="11"/>
          </p:nvPr>
        </p:nvSpPr>
        <p:spPr>
          <a:xfrm>
            <a:off x="457200" y="6356350"/>
            <a:ext cx="7315200" cy="365125"/>
          </a:xfrm>
        </p:spPr>
        <p:txBody>
          <a:bodyPr/>
          <a:lstStyle/>
          <a:p>
            <a:r>
              <a:rPr lang="en-US"/>
              <a:t>2017 Coastal Master Plan</a:t>
            </a:r>
            <a:endParaRPr lang="en-US" dirty="0"/>
          </a:p>
        </p:txBody>
      </p:sp>
      <p:sp>
        <p:nvSpPr>
          <p:cNvPr id="5" name="Text Placeholder 3"/>
          <p:cNvSpPr>
            <a:spLocks noGrp="1"/>
          </p:cNvSpPr>
          <p:nvPr>
            <p:ph type="body" sz="quarter" idx="12"/>
          </p:nvPr>
        </p:nvSpPr>
        <p:spPr>
          <a:xfrm>
            <a:off x="457200" y="5257800"/>
            <a:ext cx="8229600" cy="914399"/>
          </a:xfrm>
        </p:spPr>
        <p:txBody>
          <a:bodyPr/>
          <a:lstStyle/>
          <a:p>
            <a:pPr lvl="0"/>
            <a:r>
              <a:rPr lang="en-US"/>
              <a:t>Click to edit Master text styles</a:t>
            </a:r>
          </a:p>
        </p:txBody>
      </p:sp>
      <p:sp>
        <p:nvSpPr>
          <p:cNvPr id="6" name="Picture Placeholder 4"/>
          <p:cNvSpPr>
            <a:spLocks noGrp="1"/>
          </p:cNvSpPr>
          <p:nvPr>
            <p:ph type="pic" sz="quarter" idx="13"/>
          </p:nvPr>
        </p:nvSpPr>
        <p:spPr>
          <a:xfrm>
            <a:off x="0" y="1600200"/>
            <a:ext cx="9144000" cy="3502025"/>
          </a:xfrm>
          <a:solidFill>
            <a:schemeClr val="accent5"/>
          </a:solidFill>
        </p:spPr>
      </p:sp>
    </p:spTree>
    <p:extLst>
      <p:ext uri="{BB962C8B-B14F-4D97-AF65-F5344CB8AC3E}">
        <p14:creationId xmlns:p14="http://schemas.microsoft.com/office/powerpoint/2010/main" val="125845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orient="horz" pos="3216">
          <p15:clr>
            <a:srgbClr val="FBAE40"/>
          </p15:clr>
        </p15:guide>
        <p15:guide id="2" orient="horz" pos="331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0580405D-A643-224E-BD86-D482C39E2277}" type="slidenum">
              <a:rPr lang="en-US" smtClean="0"/>
              <a:pPr/>
              <a:t>‹#›</a:t>
            </a:fld>
            <a:endParaRPr lang="en-US" dirty="0"/>
          </a:p>
        </p:txBody>
      </p:sp>
      <p:sp>
        <p:nvSpPr>
          <p:cNvPr id="4" name="Footer Placeholder 3"/>
          <p:cNvSpPr>
            <a:spLocks noGrp="1"/>
          </p:cNvSpPr>
          <p:nvPr>
            <p:ph type="ftr" sz="quarter" idx="11"/>
          </p:nvPr>
        </p:nvSpPr>
        <p:spPr/>
        <p:txBody>
          <a:bodyPr/>
          <a:lstStyle/>
          <a:p>
            <a:r>
              <a:rPr lang="en-US"/>
              <a:t>2017 Coastal Master Plan</a:t>
            </a:r>
            <a:endParaRPr lang="en-US" dirty="0"/>
          </a:p>
        </p:txBody>
      </p:sp>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553481"/>
            <a:ext cx="9144000" cy="3551919"/>
          </a:xfrm>
          <a:prstGeom prst="rect">
            <a:avLst/>
          </a:prstGeom>
        </p:spPr>
      </p:pic>
      <p:sp>
        <p:nvSpPr>
          <p:cNvPr id="9" name="Text Placeholder 3"/>
          <p:cNvSpPr>
            <a:spLocks noGrp="1"/>
          </p:cNvSpPr>
          <p:nvPr>
            <p:ph type="body" sz="quarter" idx="12"/>
          </p:nvPr>
        </p:nvSpPr>
        <p:spPr>
          <a:xfrm>
            <a:off x="457200" y="5257800"/>
            <a:ext cx="8229600" cy="914399"/>
          </a:xfrm>
        </p:spPr>
        <p:txBody>
          <a:bodyPr/>
          <a:lstStyle/>
          <a:p>
            <a:pPr lvl="0"/>
            <a:r>
              <a:rPr lang="en-US"/>
              <a:t>Click to edit Master text styles</a:t>
            </a:r>
          </a:p>
        </p:txBody>
      </p:sp>
    </p:spTree>
    <p:extLst>
      <p:ext uri="{BB962C8B-B14F-4D97-AF65-F5344CB8AC3E}">
        <p14:creationId xmlns:p14="http://schemas.microsoft.com/office/powerpoint/2010/main" val="198015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orient="horz" pos="3312">
          <p15:clr>
            <a:srgbClr val="FBAE40"/>
          </p15:clr>
        </p15:guide>
        <p15:guide id="2" orient="horz" pos="321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438400"/>
            <a:ext cx="8229600" cy="1143000"/>
          </a:xfrm>
        </p:spPr>
        <p:txBody>
          <a:bodyPr/>
          <a:lstStyle>
            <a:lvl1pPr>
              <a:defRPr>
                <a:solidFill>
                  <a:schemeClr val="tx1"/>
                </a:solidFill>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0580405D-A643-224E-BD86-D482C39E2277}" type="slidenum">
              <a:rPr lang="en-US" smtClean="0"/>
              <a:pPr/>
              <a:t>‹#›</a:t>
            </a:fld>
            <a:endParaRPr lang="en-US" dirty="0"/>
          </a:p>
        </p:txBody>
      </p:sp>
      <p:sp>
        <p:nvSpPr>
          <p:cNvPr id="6" name="Footer Placeholder 4"/>
          <p:cNvSpPr>
            <a:spLocks noGrp="1"/>
          </p:cNvSpPr>
          <p:nvPr>
            <p:ph type="ftr" sz="quarter" idx="11"/>
          </p:nvPr>
        </p:nvSpPr>
        <p:spPr>
          <a:xfrm>
            <a:off x="457200" y="6356189"/>
            <a:ext cx="7315200" cy="365125"/>
          </a:xfrm>
          <a:prstGeom prst="rect">
            <a:avLst/>
          </a:prstGeom>
        </p:spPr>
        <p:txBody>
          <a:bodyPr/>
          <a:lstStyle/>
          <a:p>
            <a:r>
              <a:rPr lang="en-US"/>
              <a:t>2017 Coastal Master Plan</a:t>
            </a:r>
            <a:endParaRPr lang="en-US" dirty="0"/>
          </a:p>
        </p:txBody>
      </p:sp>
    </p:spTree>
    <p:extLst>
      <p:ext uri="{BB962C8B-B14F-4D97-AF65-F5344CB8AC3E}">
        <p14:creationId xmlns:p14="http://schemas.microsoft.com/office/powerpoint/2010/main" val="178708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orient="horz" pos="2256">
          <p15:clr>
            <a:srgbClr val="FBAE40"/>
          </p15:clr>
        </p15:guide>
        <p15:guide id="2" orient="horz" pos="153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Full Bleed Image + Title Option 1">
    <p:spTree>
      <p:nvGrpSpPr>
        <p:cNvPr id="1" name=""/>
        <p:cNvGrpSpPr/>
        <p:nvPr/>
      </p:nvGrpSpPr>
      <p:grpSpPr>
        <a:xfrm>
          <a:off x="0" y="0"/>
          <a:ext cx="0" cy="0"/>
          <a:chOff x="0" y="0"/>
          <a:chExt cx="0" cy="0"/>
        </a:xfrm>
      </p:grpSpPr>
      <p:pic>
        <p:nvPicPr>
          <p:cNvPr id="3" name="Picture 2" descr="Orleans Land Bridge 1.jp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583176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 Bleed Image + Title Generic">
    <p:spTree>
      <p:nvGrpSpPr>
        <p:cNvPr id="1" name=""/>
        <p:cNvGrpSpPr/>
        <p:nvPr/>
      </p:nvGrpSpPr>
      <p:grpSpPr>
        <a:xfrm>
          <a:off x="0" y="0"/>
          <a:ext cx="0" cy="0"/>
          <a:chOff x="0" y="0"/>
          <a:chExt cx="0" cy="0"/>
        </a:xfrm>
      </p:grpSpPr>
      <p:sp>
        <p:nvSpPr>
          <p:cNvPr id="5" name="Picture Placeholder 2"/>
          <p:cNvSpPr>
            <a:spLocks noGrp="1"/>
          </p:cNvSpPr>
          <p:nvPr>
            <p:ph type="pic" idx="10"/>
          </p:nvPr>
        </p:nvSpPr>
        <p:spPr>
          <a:xfrm>
            <a:off x="0" y="-1"/>
            <a:ext cx="9144000" cy="6258821"/>
          </a:xfrm>
          <a:solidFill>
            <a:schemeClr val="accent5"/>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MASTER TITLE STYLE</a:t>
            </a:r>
          </a:p>
        </p:txBody>
      </p:sp>
      <p:sp>
        <p:nvSpPr>
          <p:cNvPr id="8"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9" name="Footer Placeholder 4"/>
          <p:cNvSpPr>
            <a:spLocks noGrp="1"/>
          </p:cNvSpPr>
          <p:nvPr>
            <p:ph type="ftr" sz="quarter" idx="11"/>
          </p:nvPr>
        </p:nvSpPr>
        <p:spPr>
          <a:xfrm>
            <a:off x="457200" y="6356189"/>
            <a:ext cx="7315200" cy="365125"/>
          </a:xfrm>
          <a:prstGeom prst="rect">
            <a:avLst/>
          </a:prstGeom>
        </p:spPr>
        <p:txBody>
          <a:bodyPr/>
          <a:lstStyle/>
          <a:p>
            <a:r>
              <a:rPr lang="en-US"/>
              <a:t>2017 Coastal Master Plan</a:t>
            </a:r>
            <a:endParaRPr lang="en-US" dirty="0"/>
          </a:p>
        </p:txBody>
      </p:sp>
    </p:spTree>
    <p:extLst>
      <p:ext uri="{BB962C8B-B14F-4D97-AF65-F5344CB8AC3E}">
        <p14:creationId xmlns:p14="http://schemas.microsoft.com/office/powerpoint/2010/main" val="917628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Full Bleed Image Option 1">
    <p:spTree>
      <p:nvGrpSpPr>
        <p:cNvPr id="1" name=""/>
        <p:cNvGrpSpPr/>
        <p:nvPr/>
      </p:nvGrpSpPr>
      <p:grpSpPr>
        <a:xfrm>
          <a:off x="0" y="0"/>
          <a:ext cx="0" cy="0"/>
          <a:chOff x="0" y="0"/>
          <a:chExt cx="0" cy="0"/>
        </a:xfrm>
      </p:grpSpPr>
      <p:pic>
        <p:nvPicPr>
          <p:cNvPr id="6" name="Picture 5" descr="Biloxi Marsh 2.jpg"/>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72469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Bleed Image Generic">
    <p:spTree>
      <p:nvGrpSpPr>
        <p:cNvPr id="1" name=""/>
        <p:cNvGrpSpPr/>
        <p:nvPr/>
      </p:nvGrpSpPr>
      <p:grpSpPr>
        <a:xfrm>
          <a:off x="0" y="0"/>
          <a:ext cx="0" cy="0"/>
          <a:chOff x="0" y="0"/>
          <a:chExt cx="0" cy="0"/>
        </a:xfrm>
      </p:grpSpPr>
      <p:sp>
        <p:nvSpPr>
          <p:cNvPr id="6" name="TextBox 5"/>
          <p:cNvSpPr txBox="1"/>
          <p:nvPr userDrawn="1"/>
        </p:nvSpPr>
        <p:spPr>
          <a:xfrm>
            <a:off x="2001212" y="2724727"/>
            <a:ext cx="184666" cy="369332"/>
          </a:xfrm>
          <a:prstGeom prst="rect">
            <a:avLst/>
          </a:prstGeom>
          <a:noFill/>
        </p:spPr>
        <p:txBody>
          <a:bodyPr wrap="none" rtlCol="0">
            <a:spAutoFit/>
          </a:bodyPr>
          <a:lstStyle/>
          <a:p>
            <a:pPr defTabSz="457200"/>
            <a:endParaRPr lang="en-US" dirty="0">
              <a:solidFill>
                <a:srgbClr val="3D3D3D"/>
              </a:solidFill>
            </a:endParaRPr>
          </a:p>
        </p:txBody>
      </p:sp>
      <p:sp>
        <p:nvSpPr>
          <p:cNvPr id="8" name="Picture Placeholder 2"/>
          <p:cNvSpPr>
            <a:spLocks noGrp="1"/>
          </p:cNvSpPr>
          <p:nvPr>
            <p:ph type="pic" idx="10"/>
          </p:nvPr>
        </p:nvSpPr>
        <p:spPr>
          <a:xfrm>
            <a:off x="0" y="0"/>
            <a:ext cx="9144000" cy="6858000"/>
          </a:xfrm>
          <a:solidFill>
            <a:schemeClr val="accent5"/>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58481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5" name="Footer Placeholder 4"/>
          <p:cNvSpPr>
            <a:spLocks noGrp="1"/>
          </p:cNvSpPr>
          <p:nvPr>
            <p:ph type="ftr" sz="quarter" idx="11"/>
          </p:nvPr>
        </p:nvSpPr>
        <p:spPr>
          <a:xfrm>
            <a:off x="457200" y="6356189"/>
            <a:ext cx="7315200" cy="365125"/>
          </a:xfrm>
          <a:prstGeom prst="rect">
            <a:avLst/>
          </a:prstGeom>
        </p:spPr>
        <p:txBody>
          <a:bodyPr/>
          <a:lstStyle/>
          <a:p>
            <a:r>
              <a:rPr lang="en-US"/>
              <a:t>2017 Coastal Master Plan</a:t>
            </a:r>
            <a:endParaRPr lang="en-US" dirty="0"/>
          </a:p>
        </p:txBody>
      </p:sp>
    </p:spTree>
    <p:extLst>
      <p:ext uri="{BB962C8B-B14F-4D97-AF65-F5344CB8AC3E}">
        <p14:creationId xmlns:p14="http://schemas.microsoft.com/office/powerpoint/2010/main" val="185432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04800"/>
            <a:ext cx="3048000" cy="1295400"/>
          </a:xfrm>
        </p:spPr>
        <p:txBody>
          <a:bodyPr anchor="b">
            <a:noAutofit/>
          </a:bodyPr>
          <a:lstStyle>
            <a:lvl1pPr algn="l">
              <a:defRPr sz="2800" b="1"/>
            </a:lvl1pPr>
          </a:lstStyle>
          <a:p>
            <a:r>
              <a:rPr lang="en-US" dirty="0"/>
              <a:t>CLICK TO EDIT MASTER TITLE STYLE</a:t>
            </a:r>
          </a:p>
        </p:txBody>
      </p:sp>
      <p:sp>
        <p:nvSpPr>
          <p:cNvPr id="4" name="Text Placeholder 3"/>
          <p:cNvSpPr>
            <a:spLocks noGrp="1"/>
          </p:cNvSpPr>
          <p:nvPr>
            <p:ph type="body" sz="half" idx="2"/>
          </p:nvPr>
        </p:nvSpPr>
        <p:spPr>
          <a:xfrm>
            <a:off x="457200" y="1752600"/>
            <a:ext cx="3048000" cy="4419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Content Placeholder 5"/>
          <p:cNvSpPr>
            <a:spLocks noGrp="1"/>
          </p:cNvSpPr>
          <p:nvPr>
            <p:ph sz="quarter" idx="13"/>
          </p:nvPr>
        </p:nvSpPr>
        <p:spPr>
          <a:xfrm>
            <a:off x="3657600" y="304800"/>
            <a:ext cx="5029200" cy="5867400"/>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10" name="Footer Placeholder 4"/>
          <p:cNvSpPr>
            <a:spLocks noGrp="1"/>
          </p:cNvSpPr>
          <p:nvPr>
            <p:ph type="ftr" sz="quarter" idx="11"/>
          </p:nvPr>
        </p:nvSpPr>
        <p:spPr>
          <a:xfrm>
            <a:off x="457200" y="6356189"/>
            <a:ext cx="7315200" cy="365125"/>
          </a:xfrm>
          <a:prstGeom prst="rect">
            <a:avLst/>
          </a:prstGeom>
        </p:spPr>
        <p:txBody>
          <a:bodyPr/>
          <a:lstStyle/>
          <a:p>
            <a:r>
              <a:rPr lang="en-US"/>
              <a:t>2017 Coastal Master Plan</a:t>
            </a:r>
            <a:endParaRPr lang="en-US" dirty="0"/>
          </a:p>
        </p:txBody>
      </p:sp>
    </p:spTree>
    <p:extLst>
      <p:ext uri="{BB962C8B-B14F-4D97-AF65-F5344CB8AC3E}">
        <p14:creationId xmlns:p14="http://schemas.microsoft.com/office/powerpoint/2010/main" val="61193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orient="horz" pos="1104">
          <p15:clr>
            <a:srgbClr val="FBAE40"/>
          </p15:clr>
        </p15:guide>
        <p15:guide id="2" pos="2208">
          <p15:clr>
            <a:srgbClr val="FBAE40"/>
          </p15:clr>
        </p15:guide>
        <p15:guide id="3" pos="230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sp>
        <p:nvSpPr>
          <p:cNvPr id="17" name="Rectangle 16"/>
          <p:cNvSpPr/>
          <p:nvPr userDrawn="1"/>
        </p:nvSpPr>
        <p:spPr>
          <a:xfrm>
            <a:off x="0" y="-1"/>
            <a:ext cx="9144000" cy="6172201"/>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12" name="Picture 3"/>
          <p:cNvPicPr>
            <a:picLocks noChangeAspect="1"/>
          </p:cNvPicPr>
          <p:nvPr userDrawn="1"/>
        </p:nvPicPr>
        <p:blipFill rotWithShape="1">
          <a:blip r:embed="rId2" cstate="print">
            <a:extLst>
              <a:ext uri="{28A0092B-C50C-407E-A947-70E740481C1C}">
                <a14:useLocalDpi xmlns:a14="http://schemas.microsoft.com/office/drawing/2010/main"/>
              </a:ext>
            </a:extLst>
          </a:blip>
          <a:srcRect t="-3978" b="28417"/>
          <a:stretch/>
        </p:blipFill>
        <p:spPr bwMode="auto">
          <a:xfrm>
            <a:off x="0" y="3962400"/>
            <a:ext cx="9144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685801" y="1905000"/>
            <a:ext cx="7772400" cy="1600200"/>
          </a:xfrm>
        </p:spPr>
        <p:txBody>
          <a:bodyPr anchor="t">
            <a:normAutofit/>
          </a:bodyPr>
          <a:lstStyle>
            <a:lvl1pPr algn="l">
              <a:defRPr sz="3600" b="1" cap="all"/>
            </a:lvl1pPr>
          </a:lstStyle>
          <a:p>
            <a:r>
              <a:rPr lang="en-US" dirty="0"/>
              <a:t>Slideshow Title</a:t>
            </a:r>
          </a:p>
        </p:txBody>
      </p:sp>
      <p:sp>
        <p:nvSpPr>
          <p:cNvPr id="3" name="Text Placeholder 2"/>
          <p:cNvSpPr>
            <a:spLocks noGrp="1"/>
          </p:cNvSpPr>
          <p:nvPr>
            <p:ph type="body" idx="1" hasCustomPrompt="1"/>
          </p:nvPr>
        </p:nvSpPr>
        <p:spPr>
          <a:xfrm>
            <a:off x="685801" y="3521770"/>
            <a:ext cx="7772400" cy="440630"/>
          </a:xfrm>
        </p:spPr>
        <p:txBody>
          <a:bodyPr anchor="b">
            <a:noAutofit/>
          </a:bodyPr>
          <a:lstStyle>
            <a:lvl1pPr marL="0" indent="0">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Presentation Subtitle</a:t>
            </a:r>
          </a:p>
        </p:txBody>
      </p:sp>
      <p:sp>
        <p:nvSpPr>
          <p:cNvPr id="11" name="Rectangle 10"/>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400" b="1" spc="300" dirty="0">
                <a:solidFill>
                  <a:schemeClr val="tx2"/>
                </a:solidFill>
              </a:rPr>
              <a:t>2017 COASTAL MASTER PLAN</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24512" y="152400"/>
            <a:ext cx="500881" cy="457200"/>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22313" y="152400"/>
            <a:ext cx="457200" cy="457200"/>
          </a:xfrm>
          <a:prstGeom prst="rect">
            <a:avLst/>
          </a:prstGeom>
        </p:spPr>
      </p:pic>
      <p:sp>
        <p:nvSpPr>
          <p:cNvPr id="10" name="Rectangle 9"/>
          <p:cNvSpPr/>
          <p:nvPr userDrawn="1"/>
        </p:nvSpPr>
        <p:spPr>
          <a:xfrm>
            <a:off x="0" y="6265333"/>
            <a:ext cx="9144000" cy="59266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31" name="Text Placeholder 13"/>
          <p:cNvSpPr>
            <a:spLocks noGrp="1"/>
          </p:cNvSpPr>
          <p:nvPr>
            <p:ph type="body" sz="quarter" idx="11" hasCustomPrompt="1"/>
          </p:nvPr>
        </p:nvSpPr>
        <p:spPr>
          <a:xfrm>
            <a:off x="1295400" y="6330117"/>
            <a:ext cx="6553200" cy="410655"/>
          </a:xfrm>
        </p:spPr>
        <p:txBody>
          <a:bodyPr>
            <a:normAutofit/>
          </a:bodyPr>
          <a:lstStyle>
            <a:lvl1pPr marL="0" indent="0" algn="ctr">
              <a:buNone/>
              <a:defRPr sz="1800" b="1">
                <a:solidFill>
                  <a:srgbClr val="FFFFFF"/>
                </a:solidFill>
                <a:latin typeface="+mn-lt"/>
              </a:defRPr>
            </a:lvl1pPr>
          </a:lstStyle>
          <a:p>
            <a:pPr lvl="0"/>
            <a:r>
              <a:rPr lang="en-US" dirty="0"/>
              <a:t>Presenter Name | Presentation Date</a:t>
            </a:r>
          </a:p>
        </p:txBody>
      </p:sp>
    </p:spTree>
    <p:extLst>
      <p:ext uri="{BB962C8B-B14F-4D97-AF65-F5344CB8AC3E}">
        <p14:creationId xmlns:p14="http://schemas.microsoft.com/office/powerpoint/2010/main" val="1133862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orient="horz" pos="1344">
          <p15:clr>
            <a:srgbClr val="FBAE40"/>
          </p15:clr>
        </p15:guide>
        <p15:guide id="2" orient="horz" pos="2208">
          <p15:clr>
            <a:srgbClr val="FBAE40"/>
          </p15:clr>
        </p15:guide>
        <p15:guide id="3" orient="horz" pos="2496">
          <p15:clr>
            <a:srgbClr val="FBAE40"/>
          </p15:clr>
        </p15:guide>
        <p15:guide id="4" pos="432">
          <p15:clr>
            <a:srgbClr val="FBAE40"/>
          </p15:clr>
        </p15:guide>
        <p15:guide id="5" pos="5328">
          <p15:clr>
            <a:srgbClr val="FBAE40"/>
          </p15:clr>
        </p15:guide>
        <p15:guide id="6" orient="horz" pos="43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52600" y="4501356"/>
            <a:ext cx="5562600" cy="451644"/>
          </a:xfrm>
        </p:spPr>
        <p:txBody>
          <a:bodyPr anchor="b">
            <a:noAutofit/>
          </a:bodyPr>
          <a:lstStyle>
            <a:lvl1pPr algn="l">
              <a:defRPr sz="2200" b="1">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1752600" y="304800"/>
            <a:ext cx="5562600" cy="4044156"/>
          </a:xfrm>
          <a:solidFill>
            <a:schemeClr val="accent5"/>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52600" y="5105400"/>
            <a:ext cx="5562600" cy="1066800"/>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10" name="Footer Placeholder 4"/>
          <p:cNvSpPr>
            <a:spLocks noGrp="1"/>
          </p:cNvSpPr>
          <p:nvPr>
            <p:ph type="ftr" sz="quarter" idx="11"/>
          </p:nvPr>
        </p:nvSpPr>
        <p:spPr>
          <a:xfrm>
            <a:off x="457200" y="6356189"/>
            <a:ext cx="7315200" cy="365125"/>
          </a:xfrm>
          <a:prstGeom prst="rect">
            <a:avLst/>
          </a:prstGeom>
        </p:spPr>
        <p:txBody>
          <a:bodyPr/>
          <a:lstStyle/>
          <a:p>
            <a:r>
              <a:rPr lang="en-US"/>
              <a:t>2017 Coastal Master Plan</a:t>
            </a:r>
            <a:endParaRPr lang="en-US" dirty="0"/>
          </a:p>
        </p:txBody>
      </p:sp>
    </p:spTree>
    <p:extLst>
      <p:ext uri="{BB962C8B-B14F-4D97-AF65-F5344CB8AC3E}">
        <p14:creationId xmlns:p14="http://schemas.microsoft.com/office/powerpoint/2010/main" val="1923724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pos="1104">
          <p15:clr>
            <a:srgbClr val="FBAE40"/>
          </p15:clr>
        </p15:guide>
        <p15:guide id="2" pos="4608">
          <p15:clr>
            <a:srgbClr val="FBAE40"/>
          </p15:clr>
        </p15:guide>
        <p15:guide id="3" orient="horz" pos="2736">
          <p15:clr>
            <a:srgbClr val="FBAE40"/>
          </p15:clr>
        </p15:guide>
        <p15:guide id="4" orient="horz" pos="3120">
          <p15:clr>
            <a:srgbClr val="FBAE40"/>
          </p15:clr>
        </p15:guide>
        <p15:guide id="5" orient="horz" pos="3216">
          <p15:clr>
            <a:srgbClr val="FBAE40"/>
          </p15:clr>
        </p15:guide>
        <p15:guide id="6" orient="horz" pos="283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
        <p:cNvGrpSpPr/>
        <p:nvPr/>
      </p:nvGrpSpPr>
      <p:grpSpPr>
        <a:xfrm>
          <a:off x="0" y="0"/>
          <a:ext cx="0" cy="0"/>
          <a:chOff x="0" y="0"/>
          <a:chExt cx="0" cy="0"/>
        </a:xfrm>
      </p:grpSpPr>
      <p:sp>
        <p:nvSpPr>
          <p:cNvPr id="17" name="Rectangle 16"/>
          <p:cNvSpPr/>
          <p:nvPr userDrawn="1"/>
        </p:nvSpPr>
        <p:spPr>
          <a:xfrm>
            <a:off x="0" y="-1"/>
            <a:ext cx="9144000" cy="6172201"/>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8" name="TextBox 17"/>
          <p:cNvSpPr txBox="1"/>
          <p:nvPr userDrawn="1"/>
        </p:nvSpPr>
        <p:spPr>
          <a:xfrm>
            <a:off x="457199" y="2209800"/>
            <a:ext cx="8229601" cy="993169"/>
          </a:xfrm>
          <a:prstGeom prst="rect">
            <a:avLst/>
          </a:prstGeom>
          <a:noFill/>
        </p:spPr>
        <p:txBody>
          <a:bodyPr wrap="square" rtlCol="0">
            <a:normAutofit/>
          </a:bodyPr>
          <a:lstStyle/>
          <a:p>
            <a:pPr algn="ctr" defTabSz="457200">
              <a:lnSpc>
                <a:spcPct val="140000"/>
              </a:lnSpc>
            </a:pPr>
            <a:r>
              <a:rPr lang="en-US" sz="4000" dirty="0">
                <a:solidFill>
                  <a:schemeClr val="tx1"/>
                </a:solidFill>
              </a:rPr>
              <a:t>QUESTIONS?</a:t>
            </a:r>
          </a:p>
        </p:txBody>
      </p:sp>
      <p:sp>
        <p:nvSpPr>
          <p:cNvPr id="11" name="Rectangle 10"/>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400" b="1" spc="300" dirty="0">
                <a:solidFill>
                  <a:schemeClr val="tx2"/>
                </a:solidFill>
              </a:rPr>
              <a:t>2017 COASTAL MASTER PLAN</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24512" y="152400"/>
            <a:ext cx="500881" cy="457200"/>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2313" y="152400"/>
            <a:ext cx="457200" cy="457200"/>
          </a:xfrm>
          <a:prstGeom prst="rect">
            <a:avLst/>
          </a:prstGeom>
        </p:spPr>
      </p:pic>
      <p:sp>
        <p:nvSpPr>
          <p:cNvPr id="3" name="Rectangle 2"/>
          <p:cNvSpPr/>
          <p:nvPr userDrawn="1"/>
        </p:nvSpPr>
        <p:spPr>
          <a:xfrm>
            <a:off x="3629157" y="3124402"/>
            <a:ext cx="2261191" cy="609398"/>
          </a:xfrm>
          <a:prstGeom prst="rect">
            <a:avLst/>
          </a:prstGeom>
        </p:spPr>
        <p:txBody>
          <a:bodyPr wrap="square">
            <a:normAutofit/>
          </a:bodyPr>
          <a:lstStyle/>
          <a:p>
            <a:pPr algn="ctr" defTabSz="457200">
              <a:lnSpc>
                <a:spcPct val="140000"/>
              </a:lnSpc>
            </a:pPr>
            <a:r>
              <a:rPr lang="en-US" sz="2400" b="0" dirty="0" err="1">
                <a:solidFill>
                  <a:schemeClr val="tx1"/>
                </a:solidFill>
              </a:rPr>
              <a:t>coastal.la.gov</a:t>
            </a:r>
            <a:endParaRPr lang="en-US" sz="2400" b="0" dirty="0">
              <a:solidFill>
                <a:schemeClr val="tx1"/>
              </a:solidFill>
            </a:endParaRPr>
          </a:p>
        </p:txBody>
      </p:sp>
      <p:pic>
        <p:nvPicPr>
          <p:cNvPr id="4" name="Picture 3"/>
          <p:cNvPicPr>
            <a:picLocks noChangeAspect="1"/>
          </p:cNvPicPr>
          <p:nvPr userDrawn="1"/>
        </p:nvPicPr>
        <p:blipFill>
          <a:blip r:embed="rId4" cstate="print">
            <a:duotone>
              <a:prstClr val="black"/>
              <a:schemeClr val="tx1">
                <a:tint val="45000"/>
                <a:satMod val="400000"/>
              </a:schemeClr>
            </a:duotone>
            <a:extLst>
              <a:ext uri="{BEBA8EAE-BF5A-486C-A8C5-ECC9F3942E4B}">
                <a14:imgProps xmlns:a14="http://schemas.microsoft.com/office/drawing/2010/main">
                  <a14:imgLayer r:embed="rId5">
                    <a14:imgEffect>
                      <a14:saturation sat="400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3253649" y="3239823"/>
            <a:ext cx="457200" cy="457200"/>
          </a:xfrm>
          <a:prstGeom prst="rect">
            <a:avLst/>
          </a:prstGeom>
        </p:spPr>
      </p:pic>
      <p:pic>
        <p:nvPicPr>
          <p:cNvPr id="12" name="Picture 3"/>
          <p:cNvPicPr>
            <a:picLocks noChangeAspect="1"/>
          </p:cNvPicPr>
          <p:nvPr userDrawn="1"/>
        </p:nvPicPr>
        <p:blipFill rotWithShape="1">
          <a:blip r:embed="rId6" cstate="print">
            <a:extLst>
              <a:ext uri="{28A0092B-C50C-407E-A947-70E740481C1C}">
                <a14:useLocalDpi xmlns:a14="http://schemas.microsoft.com/office/drawing/2010/main"/>
              </a:ext>
            </a:extLst>
          </a:blip>
          <a:srcRect t="-3978" b="28417"/>
          <a:stretch/>
        </p:blipFill>
        <p:spPr bwMode="auto">
          <a:xfrm>
            <a:off x="0" y="3962400"/>
            <a:ext cx="9144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userDrawn="1"/>
        </p:nvSpPr>
        <p:spPr>
          <a:xfrm>
            <a:off x="0" y="6265333"/>
            <a:ext cx="9144000" cy="59266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21" name="Text Placeholder 13"/>
          <p:cNvSpPr>
            <a:spLocks noGrp="1"/>
          </p:cNvSpPr>
          <p:nvPr>
            <p:ph type="body" sz="quarter" idx="11" hasCustomPrompt="1"/>
          </p:nvPr>
        </p:nvSpPr>
        <p:spPr>
          <a:xfrm>
            <a:off x="1295400" y="6330117"/>
            <a:ext cx="6553200" cy="410655"/>
          </a:xfrm>
        </p:spPr>
        <p:txBody>
          <a:bodyPr>
            <a:normAutofit/>
          </a:bodyPr>
          <a:lstStyle>
            <a:lvl1pPr marL="0" indent="0" algn="ctr">
              <a:buNone/>
              <a:defRPr sz="1800" b="1">
                <a:solidFill>
                  <a:srgbClr val="FFFFFF"/>
                </a:solidFill>
                <a:latin typeface="+mn-lt"/>
              </a:defRPr>
            </a:lvl1pPr>
          </a:lstStyle>
          <a:p>
            <a:pPr lvl="0"/>
            <a:r>
              <a:rPr lang="en-US" dirty="0"/>
              <a:t>Presenter Name | Presentation Date</a:t>
            </a:r>
          </a:p>
        </p:txBody>
      </p:sp>
    </p:spTree>
    <p:extLst>
      <p:ext uri="{BB962C8B-B14F-4D97-AF65-F5344CB8AC3E}">
        <p14:creationId xmlns:p14="http://schemas.microsoft.com/office/powerpoint/2010/main" val="146530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orient="horz" pos="432">
          <p15:clr>
            <a:srgbClr val="FBAE40"/>
          </p15:clr>
        </p15:guide>
        <p15:guide id="2" orient="horz" pos="2016">
          <p15:clr>
            <a:srgbClr val="FBAE40"/>
          </p15:clr>
        </p15:guide>
        <p15:guide id="3" orient="horz" pos="1392">
          <p15:clr>
            <a:srgbClr val="FBAE40"/>
          </p15:clr>
        </p15:guide>
        <p15:guide id="4" orient="horz" pos="235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11" name="Rectangle 10"/>
          <p:cNvSpPr/>
          <p:nvPr userDrawn="1"/>
        </p:nvSpPr>
        <p:spPr>
          <a:xfrm>
            <a:off x="0" y="-1"/>
            <a:ext cx="9144000" cy="4724401"/>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0" name="Text Placeholder 9"/>
          <p:cNvSpPr>
            <a:spLocks noGrp="1"/>
          </p:cNvSpPr>
          <p:nvPr>
            <p:ph type="body" sz="quarter" idx="10" hasCustomPrompt="1"/>
          </p:nvPr>
        </p:nvSpPr>
        <p:spPr>
          <a:xfrm>
            <a:off x="1295400" y="4876800"/>
            <a:ext cx="6553200" cy="457201"/>
          </a:xfrm>
        </p:spPr>
        <p:txBody>
          <a:bodyPr anchor="ctr">
            <a:normAutofit/>
          </a:bodyPr>
          <a:lstStyle>
            <a:lvl1pPr marL="0" indent="0" algn="ctr">
              <a:buNone/>
              <a:defRPr sz="1800" b="1">
                <a:solidFill>
                  <a:schemeClr val="tx1"/>
                </a:solidFill>
                <a:latin typeface="+mn-lt"/>
              </a:defRPr>
            </a:lvl1pPr>
          </a:lstStyle>
          <a:p>
            <a:pPr lvl="0"/>
            <a:r>
              <a:rPr lang="en-US" dirty="0"/>
              <a:t>Presenter Name | Email Address</a:t>
            </a:r>
          </a:p>
        </p:txBody>
      </p:sp>
      <p:sp>
        <p:nvSpPr>
          <p:cNvPr id="8" name="Rectangle 7"/>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400" b="1" spc="300" dirty="0">
                <a:solidFill>
                  <a:schemeClr val="tx2"/>
                </a:solidFill>
              </a:rPr>
              <a:t>2017 COASTAL MASTER PLAN</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24512" y="152400"/>
            <a:ext cx="500881" cy="45720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2313" y="152400"/>
            <a:ext cx="457200" cy="457200"/>
          </a:xfrm>
          <a:prstGeom prst="rect">
            <a:avLst/>
          </a:prstGeom>
        </p:spPr>
      </p:pic>
      <p:sp>
        <p:nvSpPr>
          <p:cNvPr id="13" name="TextBox 12"/>
          <p:cNvSpPr txBox="1"/>
          <p:nvPr userDrawn="1"/>
        </p:nvSpPr>
        <p:spPr>
          <a:xfrm>
            <a:off x="457199" y="2209800"/>
            <a:ext cx="8229601" cy="993169"/>
          </a:xfrm>
          <a:prstGeom prst="rect">
            <a:avLst/>
          </a:prstGeom>
          <a:noFill/>
        </p:spPr>
        <p:txBody>
          <a:bodyPr wrap="square" rtlCol="0">
            <a:normAutofit/>
          </a:bodyPr>
          <a:lstStyle/>
          <a:p>
            <a:pPr algn="ctr" defTabSz="457200">
              <a:lnSpc>
                <a:spcPct val="140000"/>
              </a:lnSpc>
            </a:pPr>
            <a:r>
              <a:rPr lang="en-US" sz="4000" dirty="0">
                <a:solidFill>
                  <a:schemeClr val="bg1"/>
                </a:solidFill>
              </a:rPr>
              <a:t>THANK YOU</a:t>
            </a:r>
          </a:p>
        </p:txBody>
      </p:sp>
    </p:spTree>
    <p:extLst>
      <p:ext uri="{BB962C8B-B14F-4D97-AF65-F5344CB8AC3E}">
        <p14:creationId xmlns:p14="http://schemas.microsoft.com/office/powerpoint/2010/main" val="1925531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orient="horz" pos="432">
          <p15:clr>
            <a:srgbClr val="FBAE40"/>
          </p15:clr>
        </p15:guide>
        <p15:guide id="2" orient="horz" pos="2976">
          <p15:clr>
            <a:srgbClr val="FBAE40"/>
          </p15:clr>
        </p15:guide>
        <p15:guide id="3" orient="horz" pos="3360">
          <p15:clr>
            <a:srgbClr val="FBAE40"/>
          </p15:clr>
        </p15:guide>
        <p15:guide id="4" orient="horz" pos="3072">
          <p15:clr>
            <a:srgbClr val="FBAE40"/>
          </p15:clr>
        </p15:guide>
        <p15:guide id="5" pos="816">
          <p15:clr>
            <a:srgbClr val="FBAE40"/>
          </p15:clr>
        </p15:guide>
        <p15:guide id="6" pos="494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Option 2">
    <p:spTree>
      <p:nvGrpSpPr>
        <p:cNvPr id="1" name=""/>
        <p:cNvGrpSpPr/>
        <p:nvPr/>
      </p:nvGrpSpPr>
      <p:grpSpPr>
        <a:xfrm>
          <a:off x="0" y="0"/>
          <a:ext cx="0" cy="0"/>
          <a:chOff x="0" y="0"/>
          <a:chExt cx="0" cy="0"/>
        </a:xfrm>
      </p:grpSpPr>
      <p:sp>
        <p:nvSpPr>
          <p:cNvPr id="17" name="Rectangle 16"/>
          <p:cNvSpPr/>
          <p:nvPr userDrawn="1"/>
        </p:nvSpPr>
        <p:spPr>
          <a:xfrm>
            <a:off x="0" y="-1"/>
            <a:ext cx="9144000" cy="6172201"/>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hasCustomPrompt="1"/>
          </p:nvPr>
        </p:nvSpPr>
        <p:spPr>
          <a:xfrm>
            <a:off x="685801" y="2356684"/>
            <a:ext cx="7772400" cy="1148516"/>
          </a:xfrm>
        </p:spPr>
        <p:txBody>
          <a:bodyPr anchor="t">
            <a:normAutofit/>
          </a:bodyPr>
          <a:lstStyle>
            <a:lvl1pPr algn="l">
              <a:defRPr sz="3200" b="1" cap="all"/>
            </a:lvl1pPr>
          </a:lstStyle>
          <a:p>
            <a:r>
              <a:rPr lang="en-US" dirty="0"/>
              <a:t>Slideshow Title</a:t>
            </a:r>
          </a:p>
        </p:txBody>
      </p:sp>
      <p:sp>
        <p:nvSpPr>
          <p:cNvPr id="3" name="Text Placeholder 2"/>
          <p:cNvSpPr>
            <a:spLocks noGrp="1"/>
          </p:cNvSpPr>
          <p:nvPr>
            <p:ph type="body" idx="1" hasCustomPrompt="1"/>
          </p:nvPr>
        </p:nvSpPr>
        <p:spPr>
          <a:xfrm>
            <a:off x="685801" y="3521770"/>
            <a:ext cx="7772400" cy="440630"/>
          </a:xfrm>
        </p:spPr>
        <p:txBody>
          <a:bodyPr anchor="b">
            <a:noAutofit/>
          </a:bodyPr>
          <a:lstStyle>
            <a:lvl1pPr marL="0" indent="0">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Presentation Subtitle</a:t>
            </a:r>
          </a:p>
        </p:txBody>
      </p:sp>
      <p:sp>
        <p:nvSpPr>
          <p:cNvPr id="11" name="Rectangle 10"/>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400" b="1" spc="300" dirty="0">
                <a:solidFill>
                  <a:schemeClr val="tx2"/>
                </a:solidFill>
              </a:rPr>
              <a:t>2017 COASTAL MASTER PLAN</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24512" y="152400"/>
            <a:ext cx="500881" cy="457200"/>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2313" y="152400"/>
            <a:ext cx="457200" cy="457200"/>
          </a:xfrm>
          <a:prstGeom prst="rect">
            <a:avLst/>
          </a:prstGeom>
        </p:spPr>
      </p:pic>
      <p:pic>
        <p:nvPicPr>
          <p:cNvPr id="13" name="Picture 3"/>
          <p:cNvPicPr>
            <a:picLocks noChangeAspect="1"/>
          </p:cNvPicPr>
          <p:nvPr userDrawn="1"/>
        </p:nvPicPr>
        <p:blipFill rotWithShape="1">
          <a:blip r:embed="rId4" cstate="print">
            <a:extLst>
              <a:ext uri="{28A0092B-C50C-407E-A947-70E740481C1C}">
                <a14:useLocalDpi xmlns:a14="http://schemas.microsoft.com/office/drawing/2010/main"/>
              </a:ext>
            </a:extLst>
          </a:blip>
          <a:srcRect t="-3978" b="28417"/>
          <a:stretch/>
        </p:blipFill>
        <p:spPr bwMode="auto">
          <a:xfrm>
            <a:off x="0" y="3962400"/>
            <a:ext cx="9144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userDrawn="1"/>
        </p:nvSpPr>
        <p:spPr>
          <a:xfrm>
            <a:off x="0" y="6265333"/>
            <a:ext cx="9144000" cy="59266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31" name="Text Placeholder 13"/>
          <p:cNvSpPr>
            <a:spLocks noGrp="1"/>
          </p:cNvSpPr>
          <p:nvPr>
            <p:ph type="body" sz="quarter" idx="11" hasCustomPrompt="1"/>
          </p:nvPr>
        </p:nvSpPr>
        <p:spPr>
          <a:xfrm>
            <a:off x="1295400" y="6330117"/>
            <a:ext cx="6553200" cy="410655"/>
          </a:xfrm>
        </p:spPr>
        <p:txBody>
          <a:bodyPr>
            <a:normAutofit/>
          </a:bodyPr>
          <a:lstStyle>
            <a:lvl1pPr marL="0" indent="0" algn="ctr">
              <a:buNone/>
              <a:defRPr sz="1800" b="1">
                <a:solidFill>
                  <a:srgbClr val="FFFFFF"/>
                </a:solidFill>
                <a:latin typeface="+mn-lt"/>
              </a:defRPr>
            </a:lvl1pPr>
          </a:lstStyle>
          <a:p>
            <a:pPr lvl="0"/>
            <a:r>
              <a:rPr lang="en-US" dirty="0"/>
              <a:t>Presenter Name | Presentation Date</a:t>
            </a:r>
          </a:p>
        </p:txBody>
      </p:sp>
      <p:sp>
        <p:nvSpPr>
          <p:cNvPr id="15" name="Title 5"/>
          <p:cNvSpPr txBox="1">
            <a:spLocks/>
          </p:cNvSpPr>
          <p:nvPr userDrawn="1"/>
        </p:nvSpPr>
        <p:spPr>
          <a:xfrm>
            <a:off x="685800" y="1747084"/>
            <a:ext cx="7772400" cy="615116"/>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kern="1200" cap="all" baseline="0">
                <a:solidFill>
                  <a:schemeClr val="tx1"/>
                </a:solidFill>
                <a:latin typeface="+mj-lt"/>
                <a:ea typeface="+mj-ea"/>
                <a:cs typeface="+mj-cs"/>
              </a:defRPr>
            </a:lvl1pPr>
          </a:lstStyle>
          <a:p>
            <a:r>
              <a:rPr lang="en-US" sz="4000" b="1" dirty="0">
                <a:solidFill>
                  <a:schemeClr val="accent2">
                    <a:lumMod val="75000"/>
                  </a:schemeClr>
                </a:solidFill>
              </a:rPr>
              <a:t>2017 Coastal Master Plan</a:t>
            </a:r>
            <a:endParaRPr lang="en-US" sz="4000" b="1" dirty="0"/>
          </a:p>
        </p:txBody>
      </p:sp>
    </p:spTree>
    <p:extLst>
      <p:ext uri="{BB962C8B-B14F-4D97-AF65-F5344CB8AC3E}">
        <p14:creationId xmlns:p14="http://schemas.microsoft.com/office/powerpoint/2010/main" val="1205337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orient="horz" pos="1344">
          <p15:clr>
            <a:srgbClr val="FBAE40"/>
          </p15:clr>
        </p15:guide>
        <p15:guide id="2" orient="horz" pos="2208">
          <p15:clr>
            <a:srgbClr val="FBAE40"/>
          </p15:clr>
        </p15:guide>
        <p15:guide id="3" orient="horz" pos="2496">
          <p15:clr>
            <a:srgbClr val="FBAE40"/>
          </p15:clr>
        </p15:guide>
        <p15:guide id="4" pos="432">
          <p15:clr>
            <a:srgbClr val="FBAE40"/>
          </p15:clr>
        </p15:guide>
        <p15:guide id="5" pos="5328">
          <p15:clr>
            <a:srgbClr val="FBAE40"/>
          </p15:clr>
        </p15:guide>
        <p15:guide id="6" orient="horz" pos="43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ection Title Solid Color">
    <p:spTree>
      <p:nvGrpSpPr>
        <p:cNvPr id="1" name=""/>
        <p:cNvGrpSpPr/>
        <p:nvPr/>
      </p:nvGrpSpPr>
      <p:grpSpPr>
        <a:xfrm>
          <a:off x="0" y="0"/>
          <a:ext cx="0" cy="0"/>
          <a:chOff x="0" y="0"/>
          <a:chExt cx="0" cy="0"/>
        </a:xfrm>
      </p:grpSpPr>
      <p:sp>
        <p:nvSpPr>
          <p:cNvPr id="7" name="Rectangle 6"/>
          <p:cNvSpPr/>
          <p:nvPr userDrawn="1"/>
        </p:nvSpPr>
        <p:spPr>
          <a:xfrm>
            <a:off x="0" y="-1"/>
            <a:ext cx="9144000" cy="4724401"/>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ctrTitle" hasCustomPrompt="1"/>
          </p:nvPr>
        </p:nvSpPr>
        <p:spPr>
          <a:xfrm>
            <a:off x="685800" y="3276600"/>
            <a:ext cx="7772400" cy="1447801"/>
          </a:xfrm>
        </p:spPr>
        <p:txBody>
          <a:bodyPr/>
          <a:lstStyle>
            <a:lvl1pPr>
              <a:defRPr>
                <a:solidFill>
                  <a:srgbClr val="FFFFFF"/>
                </a:solidFill>
              </a:defRPr>
            </a:lvl1pPr>
          </a:lstStyle>
          <a:p>
            <a:r>
              <a:rPr lang="en-US" dirty="0"/>
              <a:t>SECTION TITLE</a:t>
            </a:r>
          </a:p>
        </p:txBody>
      </p:sp>
      <p:sp>
        <p:nvSpPr>
          <p:cNvPr id="3" name="Subtitle 2"/>
          <p:cNvSpPr>
            <a:spLocks noGrp="1"/>
          </p:cNvSpPr>
          <p:nvPr>
            <p:ph type="subTitle" idx="1" hasCustomPrompt="1"/>
          </p:nvPr>
        </p:nvSpPr>
        <p:spPr>
          <a:xfrm>
            <a:off x="685800" y="5043709"/>
            <a:ext cx="77724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6"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8" name="Footer Placeholder 4"/>
          <p:cNvSpPr>
            <a:spLocks noGrp="1"/>
          </p:cNvSpPr>
          <p:nvPr>
            <p:ph type="ftr" sz="quarter" idx="11"/>
          </p:nvPr>
        </p:nvSpPr>
        <p:spPr>
          <a:xfrm>
            <a:off x="457200" y="6356189"/>
            <a:ext cx="7315200" cy="365125"/>
          </a:xfrm>
          <a:prstGeom prst="rect">
            <a:avLst/>
          </a:prstGeom>
        </p:spPr>
        <p:txBody>
          <a:bodyPr/>
          <a:lstStyle/>
          <a:p>
            <a:r>
              <a:rPr lang="en-US"/>
              <a:t>2017 Coastal Master Plan</a:t>
            </a:r>
            <a:endParaRPr lang="en-US" dirty="0"/>
          </a:p>
        </p:txBody>
      </p:sp>
    </p:spTree>
    <p:extLst>
      <p:ext uri="{BB962C8B-B14F-4D97-AF65-F5344CB8AC3E}">
        <p14:creationId xmlns:p14="http://schemas.microsoft.com/office/powerpoint/2010/main" val="158451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pos="432">
          <p15:clr>
            <a:srgbClr val="FBAE40"/>
          </p15:clr>
        </p15:guide>
        <p15:guide id="2" pos="5328">
          <p15:clr>
            <a:srgbClr val="FBAE40"/>
          </p15:clr>
        </p15:guide>
        <p15:guide id="3" orient="horz" pos="2976">
          <p15:clr>
            <a:srgbClr val="FBAE40"/>
          </p15:clr>
        </p15:guide>
        <p15:guide id="4" orient="horz" pos="3168">
          <p15:clr>
            <a:srgbClr val="FBAE40"/>
          </p15:clr>
        </p15:guide>
        <p15:guide id="5" orient="horz" pos="3600">
          <p15:clr>
            <a:srgbClr val="FBAE40"/>
          </p15:clr>
        </p15:guide>
        <p15:guide id="6" orient="horz" pos="206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Generic">
    <p:spTree>
      <p:nvGrpSpPr>
        <p:cNvPr id="1" name=""/>
        <p:cNvGrpSpPr/>
        <p:nvPr/>
      </p:nvGrpSpPr>
      <p:grpSpPr>
        <a:xfrm>
          <a:off x="0" y="0"/>
          <a:ext cx="0" cy="0"/>
          <a:chOff x="0" y="0"/>
          <a:chExt cx="0" cy="0"/>
        </a:xfrm>
      </p:grpSpPr>
      <p:sp>
        <p:nvSpPr>
          <p:cNvPr id="23" name="Picture Placeholder 2"/>
          <p:cNvSpPr>
            <a:spLocks noGrp="1"/>
          </p:cNvSpPr>
          <p:nvPr>
            <p:ph type="pic" idx="10"/>
          </p:nvPr>
        </p:nvSpPr>
        <p:spPr>
          <a:xfrm>
            <a:off x="0" y="0"/>
            <a:ext cx="9144000" cy="4724401"/>
          </a:xfrm>
          <a:solidFill>
            <a:schemeClr val="accent5"/>
          </a:solidFill>
        </p:spPr>
        <p:txBody>
          <a:bodyPr/>
          <a:lstStyle>
            <a:lvl1pPr marL="0" indent="0">
              <a:buNone/>
              <a:defRPr sz="3200">
                <a:solidFill>
                  <a:schemeClr val="tx1">
                    <a:lumMod val="20000"/>
                    <a:lumOff val="8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9" name="Title 1"/>
          <p:cNvSpPr>
            <a:spLocks noGrp="1"/>
          </p:cNvSpPr>
          <p:nvPr>
            <p:ph type="ctrTitle" hasCustomPrompt="1"/>
          </p:nvPr>
        </p:nvSpPr>
        <p:spPr>
          <a:xfrm>
            <a:off x="685800" y="3276600"/>
            <a:ext cx="7772400" cy="1447801"/>
          </a:xfrm>
        </p:spPr>
        <p:txBody>
          <a:bodyPr/>
          <a:lstStyle>
            <a:lvl1pPr>
              <a:defRPr>
                <a:solidFill>
                  <a:srgbClr val="FFFFFF"/>
                </a:solidFill>
              </a:defRPr>
            </a:lvl1pPr>
          </a:lstStyle>
          <a:p>
            <a:r>
              <a:rPr lang="en-US" dirty="0"/>
              <a:t>SECTION TITLE</a:t>
            </a:r>
          </a:p>
        </p:txBody>
      </p:sp>
      <p:sp>
        <p:nvSpPr>
          <p:cNvPr id="20" name="Subtitle 2"/>
          <p:cNvSpPr>
            <a:spLocks noGrp="1"/>
          </p:cNvSpPr>
          <p:nvPr>
            <p:ph type="subTitle" idx="1" hasCustomPrompt="1"/>
          </p:nvPr>
        </p:nvSpPr>
        <p:spPr>
          <a:xfrm>
            <a:off x="685800" y="5043709"/>
            <a:ext cx="77724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21"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22" name="Footer Placeholder 4"/>
          <p:cNvSpPr>
            <a:spLocks noGrp="1"/>
          </p:cNvSpPr>
          <p:nvPr>
            <p:ph type="ftr" sz="quarter" idx="11"/>
          </p:nvPr>
        </p:nvSpPr>
        <p:spPr>
          <a:xfrm>
            <a:off x="457200" y="6356189"/>
            <a:ext cx="7315200" cy="365125"/>
          </a:xfrm>
          <a:prstGeom prst="rect">
            <a:avLst/>
          </a:prstGeom>
        </p:spPr>
        <p:txBody>
          <a:bodyPr/>
          <a:lstStyle/>
          <a:p>
            <a:r>
              <a:rPr lang="en-US"/>
              <a:t>2017 Coastal Master Plan</a:t>
            </a:r>
            <a:endParaRPr lang="en-US" dirty="0"/>
          </a:p>
        </p:txBody>
      </p:sp>
    </p:spTree>
    <p:extLst>
      <p:ext uri="{BB962C8B-B14F-4D97-AF65-F5344CB8AC3E}">
        <p14:creationId xmlns:p14="http://schemas.microsoft.com/office/powerpoint/2010/main" val="1204148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orient="horz" pos="2976">
          <p15:clr>
            <a:srgbClr val="FBAE40"/>
          </p15:clr>
        </p15:guide>
        <p15:guide id="2" orient="horz" pos="2064">
          <p15:clr>
            <a:srgbClr val="FBAE40"/>
          </p15:clr>
        </p15:guide>
        <p15:guide id="3" orient="horz" pos="3168">
          <p15:clr>
            <a:srgbClr val="FBAE40"/>
          </p15:clr>
        </p15:guide>
        <p15:guide id="4" orient="horz" pos="3600">
          <p15:clr>
            <a:srgbClr val="FBAE40"/>
          </p15:clr>
        </p15:guide>
        <p15:guide id="5" pos="432">
          <p15:clr>
            <a:srgbClr val="FBAE40"/>
          </p15:clr>
        </p15:guide>
        <p15:guide id="6" pos="532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Option 1">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4724402"/>
          </a:xfrm>
          <a:prstGeom prst="rect">
            <a:avLst/>
          </a:prstGeom>
        </p:spPr>
      </p:pic>
      <p:sp>
        <p:nvSpPr>
          <p:cNvPr id="16" name="Title 1"/>
          <p:cNvSpPr>
            <a:spLocks noGrp="1"/>
          </p:cNvSpPr>
          <p:nvPr>
            <p:ph type="ctrTitle" hasCustomPrompt="1"/>
          </p:nvPr>
        </p:nvSpPr>
        <p:spPr>
          <a:xfrm>
            <a:off x="685800" y="3276600"/>
            <a:ext cx="7772400" cy="1447801"/>
          </a:xfrm>
        </p:spPr>
        <p:txBody>
          <a:bodyPr/>
          <a:lstStyle>
            <a:lvl1pPr>
              <a:defRPr>
                <a:solidFill>
                  <a:srgbClr val="FFFFFF"/>
                </a:solidFill>
              </a:defRPr>
            </a:lvl1pPr>
          </a:lstStyle>
          <a:p>
            <a:r>
              <a:rPr lang="en-US" dirty="0"/>
              <a:t>SECTION TITLE</a:t>
            </a:r>
          </a:p>
        </p:txBody>
      </p:sp>
      <p:sp>
        <p:nvSpPr>
          <p:cNvPr id="17" name="Subtitle 2"/>
          <p:cNvSpPr>
            <a:spLocks noGrp="1"/>
          </p:cNvSpPr>
          <p:nvPr>
            <p:ph type="subTitle" idx="1" hasCustomPrompt="1"/>
          </p:nvPr>
        </p:nvSpPr>
        <p:spPr>
          <a:xfrm>
            <a:off x="685800" y="5043709"/>
            <a:ext cx="77724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18"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19" name="Footer Placeholder 4"/>
          <p:cNvSpPr>
            <a:spLocks noGrp="1"/>
          </p:cNvSpPr>
          <p:nvPr>
            <p:ph type="ftr" sz="quarter" idx="11"/>
          </p:nvPr>
        </p:nvSpPr>
        <p:spPr>
          <a:xfrm>
            <a:off x="457200" y="6356189"/>
            <a:ext cx="7315200" cy="365125"/>
          </a:xfrm>
          <a:prstGeom prst="rect">
            <a:avLst/>
          </a:prstGeom>
        </p:spPr>
        <p:txBody>
          <a:bodyPr/>
          <a:lstStyle/>
          <a:p>
            <a:r>
              <a:rPr lang="en-US"/>
              <a:t>2017 Coastal Master Plan</a:t>
            </a:r>
            <a:endParaRPr lang="en-US" dirty="0"/>
          </a:p>
        </p:txBody>
      </p:sp>
    </p:spTree>
    <p:extLst>
      <p:ext uri="{BB962C8B-B14F-4D97-AF65-F5344CB8AC3E}">
        <p14:creationId xmlns:p14="http://schemas.microsoft.com/office/powerpoint/2010/main" val="382635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orient="horz" pos="2976">
          <p15:clr>
            <a:srgbClr val="FBAE40"/>
          </p15:clr>
        </p15:guide>
        <p15:guide id="2" pos="432">
          <p15:clr>
            <a:srgbClr val="FBAE40"/>
          </p15:clr>
        </p15:guide>
        <p15:guide id="3" pos="5328">
          <p15:clr>
            <a:srgbClr val="FBAE40"/>
          </p15:clr>
        </p15:guide>
        <p15:guide id="4" orient="horz" pos="3168">
          <p15:clr>
            <a:srgbClr val="FBAE40"/>
          </p15:clr>
        </p15:guide>
        <p15:guide id="5" orient="horz" pos="2064">
          <p15:clr>
            <a:srgbClr val="FBAE40"/>
          </p15:clr>
        </p15:guide>
        <p15:guide id="6" orient="horz" pos="36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Option 2">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9144000" cy="4724402"/>
          </a:xfrm>
          <a:prstGeom prst="rect">
            <a:avLst/>
          </a:prstGeom>
          <a:noFill/>
          <a:ln>
            <a:noFill/>
          </a:ln>
        </p:spPr>
      </p:pic>
      <p:sp>
        <p:nvSpPr>
          <p:cNvPr id="15" name="Title 1"/>
          <p:cNvSpPr>
            <a:spLocks noGrp="1"/>
          </p:cNvSpPr>
          <p:nvPr>
            <p:ph type="ctrTitle" hasCustomPrompt="1"/>
          </p:nvPr>
        </p:nvSpPr>
        <p:spPr>
          <a:xfrm>
            <a:off x="685800" y="3276600"/>
            <a:ext cx="7772400" cy="1447801"/>
          </a:xfrm>
        </p:spPr>
        <p:txBody>
          <a:bodyPr/>
          <a:lstStyle>
            <a:lvl1pPr>
              <a:defRPr>
                <a:solidFill>
                  <a:srgbClr val="FFFFFF"/>
                </a:solidFill>
              </a:defRPr>
            </a:lvl1pPr>
          </a:lstStyle>
          <a:p>
            <a:r>
              <a:rPr lang="en-US" dirty="0"/>
              <a:t>SECTION TITLE</a:t>
            </a:r>
          </a:p>
        </p:txBody>
      </p:sp>
      <p:sp>
        <p:nvSpPr>
          <p:cNvPr id="16" name="Subtitle 2"/>
          <p:cNvSpPr>
            <a:spLocks noGrp="1"/>
          </p:cNvSpPr>
          <p:nvPr>
            <p:ph type="subTitle" idx="1" hasCustomPrompt="1"/>
          </p:nvPr>
        </p:nvSpPr>
        <p:spPr>
          <a:xfrm>
            <a:off x="685800" y="5043709"/>
            <a:ext cx="77724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17"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18" name="Footer Placeholder 4"/>
          <p:cNvSpPr>
            <a:spLocks noGrp="1"/>
          </p:cNvSpPr>
          <p:nvPr>
            <p:ph type="ftr" sz="quarter" idx="11"/>
          </p:nvPr>
        </p:nvSpPr>
        <p:spPr>
          <a:xfrm>
            <a:off x="457200" y="6356189"/>
            <a:ext cx="7315200" cy="365125"/>
          </a:xfrm>
          <a:prstGeom prst="rect">
            <a:avLst/>
          </a:prstGeom>
        </p:spPr>
        <p:txBody>
          <a:bodyPr/>
          <a:lstStyle/>
          <a:p>
            <a:r>
              <a:rPr lang="en-US"/>
              <a:t>2017 Coastal Master Plan</a:t>
            </a:r>
            <a:endParaRPr lang="en-US" dirty="0"/>
          </a:p>
        </p:txBody>
      </p:sp>
    </p:spTree>
    <p:extLst>
      <p:ext uri="{BB962C8B-B14F-4D97-AF65-F5344CB8AC3E}">
        <p14:creationId xmlns:p14="http://schemas.microsoft.com/office/powerpoint/2010/main" val="193151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orient="horz" pos="2976">
          <p15:clr>
            <a:srgbClr val="FBAE40"/>
          </p15:clr>
        </p15:guide>
        <p15:guide id="2" orient="horz" pos="2064">
          <p15:clr>
            <a:srgbClr val="FBAE40"/>
          </p15:clr>
        </p15:guide>
        <p15:guide id="3" orient="horz" pos="3168">
          <p15:clr>
            <a:srgbClr val="FBAE40"/>
          </p15:clr>
        </p15:guide>
        <p15:guide id="4" orient="horz" pos="3600">
          <p15:clr>
            <a:srgbClr val="FBAE40"/>
          </p15:clr>
        </p15:guide>
        <p15:guide id="5" pos="432">
          <p15:clr>
            <a:srgbClr val="FBAE40"/>
          </p15:clr>
        </p15:guide>
        <p15:guide id="6" pos="532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Option 3">
    <p:spTree>
      <p:nvGrpSpPr>
        <p:cNvPr id="1" name=""/>
        <p:cNvGrpSpPr/>
        <p:nvPr/>
      </p:nvGrpSpPr>
      <p:grpSpPr>
        <a:xfrm>
          <a:off x="0" y="0"/>
          <a:ext cx="0" cy="0"/>
          <a:chOff x="0" y="0"/>
          <a:chExt cx="0" cy="0"/>
        </a:xfrm>
      </p:grpSpPr>
      <p:pic>
        <p:nvPicPr>
          <p:cNvPr id="3" name="Picture 2" descr="Seabrook Sector Gate Complex.jp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0"/>
            <a:ext cx="9144000" cy="4724400"/>
          </a:xfrm>
          <a:prstGeom prst="rect">
            <a:avLst/>
          </a:prstGeom>
        </p:spPr>
      </p:pic>
      <p:sp>
        <p:nvSpPr>
          <p:cNvPr id="12" name="Title 1"/>
          <p:cNvSpPr>
            <a:spLocks noGrp="1"/>
          </p:cNvSpPr>
          <p:nvPr>
            <p:ph type="ctrTitle" hasCustomPrompt="1"/>
          </p:nvPr>
        </p:nvSpPr>
        <p:spPr>
          <a:xfrm>
            <a:off x="685800" y="3276600"/>
            <a:ext cx="7772400" cy="1447801"/>
          </a:xfrm>
        </p:spPr>
        <p:txBody>
          <a:bodyPr/>
          <a:lstStyle>
            <a:lvl1pPr>
              <a:defRPr>
                <a:solidFill>
                  <a:srgbClr val="FFFFFF"/>
                </a:solidFill>
              </a:defRPr>
            </a:lvl1pPr>
          </a:lstStyle>
          <a:p>
            <a:r>
              <a:rPr lang="en-US" dirty="0"/>
              <a:t>SECTION TITLE</a:t>
            </a:r>
          </a:p>
        </p:txBody>
      </p:sp>
      <p:sp>
        <p:nvSpPr>
          <p:cNvPr id="13" name="Subtitle 2"/>
          <p:cNvSpPr>
            <a:spLocks noGrp="1"/>
          </p:cNvSpPr>
          <p:nvPr>
            <p:ph type="subTitle" idx="1" hasCustomPrompt="1"/>
          </p:nvPr>
        </p:nvSpPr>
        <p:spPr>
          <a:xfrm>
            <a:off x="685800" y="5043709"/>
            <a:ext cx="77724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8"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9" name="Footer Placeholder 4"/>
          <p:cNvSpPr>
            <a:spLocks noGrp="1"/>
          </p:cNvSpPr>
          <p:nvPr>
            <p:ph type="ftr" sz="quarter" idx="11"/>
          </p:nvPr>
        </p:nvSpPr>
        <p:spPr>
          <a:xfrm>
            <a:off x="457200" y="6356189"/>
            <a:ext cx="7315200" cy="365125"/>
          </a:xfrm>
          <a:prstGeom prst="rect">
            <a:avLst/>
          </a:prstGeom>
        </p:spPr>
        <p:txBody>
          <a:bodyPr/>
          <a:lstStyle/>
          <a:p>
            <a:r>
              <a:rPr lang="en-US"/>
              <a:t>2017 Coastal Master Plan</a:t>
            </a:r>
            <a:endParaRPr lang="en-US" dirty="0"/>
          </a:p>
        </p:txBody>
      </p:sp>
    </p:spTree>
    <p:extLst>
      <p:ext uri="{BB962C8B-B14F-4D97-AF65-F5344CB8AC3E}">
        <p14:creationId xmlns:p14="http://schemas.microsoft.com/office/powerpoint/2010/main" val="196654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orient="horz" pos="2976">
          <p15:clr>
            <a:srgbClr val="FBAE40"/>
          </p15:clr>
        </p15:guide>
        <p15:guide id="2" orient="horz" pos="2064">
          <p15:clr>
            <a:srgbClr val="FBAE40"/>
          </p15:clr>
        </p15:guide>
        <p15:guide id="3" orient="horz" pos="3168">
          <p15:clr>
            <a:srgbClr val="FBAE40"/>
          </p15:clr>
        </p15:guide>
        <p15:guide id="4" orient="horz" pos="3600">
          <p15:clr>
            <a:srgbClr val="FBAE40"/>
          </p15:clr>
        </p15:guide>
        <p15:guide id="5" pos="432">
          <p15:clr>
            <a:srgbClr val="FBAE40"/>
          </p15:clr>
        </p15:guide>
        <p15:guide id="6" pos="532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265333"/>
            <a:ext cx="9144000" cy="59266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2" name="Title Placeholder 1"/>
          <p:cNvSpPr>
            <a:spLocks noGrp="1"/>
          </p:cNvSpPr>
          <p:nvPr>
            <p:ph type="title"/>
          </p:nvPr>
        </p:nvSpPr>
        <p:spPr>
          <a:xfrm>
            <a:off x="457200" y="304800"/>
            <a:ext cx="8229600" cy="10668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72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772400" y="6356350"/>
            <a:ext cx="914400" cy="365125"/>
          </a:xfrm>
          <a:prstGeom prst="rect">
            <a:avLst/>
          </a:prstGeom>
        </p:spPr>
        <p:txBody>
          <a:bodyPr vert="horz" lIns="91440" tIns="45720" rIns="91440" bIns="45720" rtlCol="0" anchor="ctr"/>
          <a:lstStyle>
            <a:lvl1pPr algn="r">
              <a:defRPr sz="1200">
                <a:solidFill>
                  <a:srgbClr val="FFFFFF"/>
                </a:solidFill>
              </a:defRPr>
            </a:lvl1pPr>
          </a:lstStyle>
          <a:p>
            <a:pPr defTabSz="457200"/>
            <a:fld id="{0580405D-A643-224E-BD86-D482C39E2277}" type="slidenum">
              <a:rPr lang="en-US" smtClean="0"/>
              <a:pPr defTabSz="457200"/>
              <a:t>‹#›</a:t>
            </a:fld>
            <a:endParaRPr lang="en-US" dirty="0"/>
          </a:p>
        </p:txBody>
      </p:sp>
      <p:sp>
        <p:nvSpPr>
          <p:cNvPr id="8" name="Footer Placeholder 4"/>
          <p:cNvSpPr>
            <a:spLocks noGrp="1"/>
          </p:cNvSpPr>
          <p:nvPr>
            <p:ph type="ftr" sz="quarter" idx="3"/>
          </p:nvPr>
        </p:nvSpPr>
        <p:spPr>
          <a:xfrm>
            <a:off x="457200" y="6356350"/>
            <a:ext cx="7315200" cy="365125"/>
          </a:xfrm>
          <a:prstGeom prst="rect">
            <a:avLst/>
          </a:prstGeom>
        </p:spPr>
        <p:txBody>
          <a:bodyPr vert="horz" lIns="91440" tIns="45720" rIns="91440" bIns="45720" rtlCol="0" anchor="ctr"/>
          <a:lstStyle>
            <a:lvl1pPr algn="l">
              <a:defRPr sz="1200">
                <a:solidFill>
                  <a:srgbClr val="FFFFFF"/>
                </a:solidFill>
              </a:defRPr>
            </a:lvl1pPr>
          </a:lstStyle>
          <a:p>
            <a:pPr defTabSz="457200"/>
            <a:r>
              <a:rPr lang="en-US"/>
              <a:t>2017 Coastal Master Plan</a:t>
            </a:r>
            <a:endParaRPr lang="en-US" dirty="0"/>
          </a:p>
        </p:txBody>
      </p:sp>
    </p:spTree>
    <p:extLst>
      <p:ext uri="{BB962C8B-B14F-4D97-AF65-F5344CB8AC3E}">
        <p14:creationId xmlns:p14="http://schemas.microsoft.com/office/powerpoint/2010/main" val="33456325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56"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 id="2147483752" r:id="rId29"/>
    <p:sldLayoutId id="2147483753" r:id="rId30"/>
    <p:sldLayoutId id="2147483754" r:id="rId31"/>
    <p:sldLayoutId id="2147483755" r:id="rId32"/>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dt="0"/>
  <p:txStyles>
    <p:titleStyle>
      <a:lvl1pPr algn="l" defTabSz="457200" rtl="0" eaLnBrk="1" latinLnBrk="0" hangingPunct="1">
        <a:spcBef>
          <a:spcPct val="0"/>
        </a:spcBef>
        <a:buNone/>
        <a:defRPr sz="2800" b="1" kern="1200" cap="all" baseline="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b="0" i="0" kern="1200">
          <a:solidFill>
            <a:schemeClr val="tx1"/>
          </a:solidFill>
          <a:latin typeface="+mn-lt"/>
          <a:ea typeface="+mn-ea"/>
          <a:cs typeface="Arial" charset="0"/>
        </a:defRPr>
      </a:lvl1pPr>
      <a:lvl2pPr marL="742950" indent="-285750" algn="l" defTabSz="457200" rtl="0" eaLnBrk="1" latinLnBrk="0" hangingPunct="1">
        <a:spcBef>
          <a:spcPct val="20000"/>
        </a:spcBef>
        <a:buFont typeface="Arial"/>
        <a:buChar char="–"/>
        <a:defRPr sz="1800" b="0" i="0" kern="1200">
          <a:solidFill>
            <a:schemeClr val="tx1"/>
          </a:solidFill>
          <a:latin typeface="+mn-lt"/>
          <a:ea typeface="+mn-ea"/>
          <a:cs typeface="Arial" charset="0"/>
        </a:defRPr>
      </a:lvl2pPr>
      <a:lvl3pPr marL="1143000" indent="-228600" algn="l" defTabSz="457200" rtl="0" eaLnBrk="1" latinLnBrk="0" hangingPunct="1">
        <a:spcBef>
          <a:spcPct val="20000"/>
        </a:spcBef>
        <a:buFont typeface="Arial"/>
        <a:buChar char="•"/>
        <a:defRPr sz="1800" b="0" i="0" kern="1200">
          <a:solidFill>
            <a:schemeClr val="tx1"/>
          </a:solidFill>
          <a:latin typeface="+mn-lt"/>
          <a:ea typeface="+mn-ea"/>
          <a:cs typeface="Arial" charset="0"/>
        </a:defRPr>
      </a:lvl3pPr>
      <a:lvl4pPr marL="1600200" indent="-228600" algn="l" defTabSz="457200" rtl="0" eaLnBrk="1" latinLnBrk="0" hangingPunct="1">
        <a:spcBef>
          <a:spcPct val="20000"/>
        </a:spcBef>
        <a:buFont typeface="Arial"/>
        <a:buChar char="–"/>
        <a:defRPr sz="1600" b="0" i="0" kern="1200">
          <a:solidFill>
            <a:schemeClr val="tx1"/>
          </a:solidFill>
          <a:latin typeface="+mn-lt"/>
          <a:ea typeface="+mn-ea"/>
          <a:cs typeface="Arial" charset="0"/>
        </a:defRPr>
      </a:lvl4pPr>
      <a:lvl5pPr marL="2057400" indent="-228600" algn="l" defTabSz="457200" rtl="0" eaLnBrk="1" latinLnBrk="0" hangingPunct="1">
        <a:spcBef>
          <a:spcPct val="20000"/>
        </a:spcBef>
        <a:buFont typeface="Arial"/>
        <a:buChar char="»"/>
        <a:defRPr sz="1600" b="0" i="0" kern="1200">
          <a:solidFill>
            <a:schemeClr val="tx1"/>
          </a:solidFill>
          <a:latin typeface="+mn-lt"/>
          <a:ea typeface="+mn-ea"/>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288">
          <p15:clr>
            <a:srgbClr val="F26B43"/>
          </p15:clr>
        </p15:guide>
        <p15:guide id="2" pos="5472">
          <p15:clr>
            <a:srgbClr val="F26B43"/>
          </p15:clr>
        </p15:guide>
        <p15:guide id="3" orient="horz" pos="192">
          <p15:clr>
            <a:srgbClr val="F26B43"/>
          </p15:clr>
        </p15:guide>
        <p15:guide id="4" orient="horz" pos="3888">
          <p15:clr>
            <a:srgbClr val="F26B43"/>
          </p15:clr>
        </p15:guide>
        <p15:guide id="5" orient="horz" pos="864">
          <p15:clr>
            <a:srgbClr val="F26B43"/>
          </p15:clr>
        </p15:guide>
        <p15:guide id="6" orient="horz" pos="1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44.gif"/><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png"/><Relationship Id="rId18" Type="http://schemas.openxmlformats.org/officeDocument/2006/relationships/image" Target="../media/image59.png"/><Relationship Id="rId3" Type="http://schemas.openxmlformats.org/officeDocument/2006/relationships/image" Target="../media/image46.jpeg"/><Relationship Id="rId7" Type="http://schemas.openxmlformats.org/officeDocument/2006/relationships/image" Target="../media/image49.png"/><Relationship Id="rId12" Type="http://schemas.openxmlformats.org/officeDocument/2006/relationships/image" Target="../media/image54.gif"/><Relationship Id="rId17" Type="http://schemas.openxmlformats.org/officeDocument/2006/relationships/image" Target="../media/image41.jpg"/><Relationship Id="rId2" Type="http://schemas.openxmlformats.org/officeDocument/2006/relationships/notesSlide" Target="../notesSlides/notesSlide12.xml"/><Relationship Id="rId16" Type="http://schemas.openxmlformats.org/officeDocument/2006/relationships/image" Target="../media/image58.png"/><Relationship Id="rId20" Type="http://schemas.openxmlformats.org/officeDocument/2006/relationships/image" Target="../media/image61.jpeg"/><Relationship Id="rId1" Type="http://schemas.openxmlformats.org/officeDocument/2006/relationships/slideLayout" Target="../slideLayouts/slideLayout13.xml"/><Relationship Id="rId6" Type="http://schemas.openxmlformats.org/officeDocument/2006/relationships/image" Target="../media/image48.png"/><Relationship Id="rId11" Type="http://schemas.openxmlformats.org/officeDocument/2006/relationships/image" Target="../media/image53.jpe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jpg"/><Relationship Id="rId19" Type="http://schemas.openxmlformats.org/officeDocument/2006/relationships/image" Target="../media/image60.jpeg"/><Relationship Id="rId4" Type="http://schemas.openxmlformats.org/officeDocument/2006/relationships/image" Target="../media/image44.gif"/><Relationship Id="rId9" Type="http://schemas.openxmlformats.org/officeDocument/2006/relationships/image" Target="../media/image51.jpeg"/><Relationship Id="rId14" Type="http://schemas.openxmlformats.org/officeDocument/2006/relationships/image" Target="../media/image56.png"/></Relationships>
</file>

<file path=ppt/slides/_rels/slide1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1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8.png"/><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3.xml"/><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18" Type="http://schemas.openxmlformats.org/officeDocument/2006/relationships/image" Target="../media/image112.png"/><Relationship Id="rId26" Type="http://schemas.openxmlformats.org/officeDocument/2006/relationships/image" Target="../media/image120.png"/><Relationship Id="rId39" Type="http://schemas.openxmlformats.org/officeDocument/2006/relationships/image" Target="../media/image133.jpeg"/><Relationship Id="rId3" Type="http://schemas.openxmlformats.org/officeDocument/2006/relationships/image" Target="../media/image98.jpg"/><Relationship Id="rId21" Type="http://schemas.openxmlformats.org/officeDocument/2006/relationships/image" Target="../media/image115.png"/><Relationship Id="rId34" Type="http://schemas.openxmlformats.org/officeDocument/2006/relationships/image" Target="../media/image128.png"/><Relationship Id="rId42" Type="http://schemas.openxmlformats.org/officeDocument/2006/relationships/image" Target="../media/image136.png"/><Relationship Id="rId7" Type="http://schemas.openxmlformats.org/officeDocument/2006/relationships/image" Target="../media/image102.jpeg"/><Relationship Id="rId12" Type="http://schemas.openxmlformats.org/officeDocument/2006/relationships/image" Target="../media/image107.jpeg"/><Relationship Id="rId17" Type="http://schemas.openxmlformats.org/officeDocument/2006/relationships/image" Target="../media/image58.png"/><Relationship Id="rId25" Type="http://schemas.openxmlformats.org/officeDocument/2006/relationships/image" Target="../media/image119.png"/><Relationship Id="rId33" Type="http://schemas.openxmlformats.org/officeDocument/2006/relationships/image" Target="../media/image127.jpeg"/><Relationship Id="rId38" Type="http://schemas.openxmlformats.org/officeDocument/2006/relationships/image" Target="../media/image132.jpeg"/><Relationship Id="rId46" Type="http://schemas.openxmlformats.org/officeDocument/2006/relationships/image" Target="../media/image140.tiff"/><Relationship Id="rId2" Type="http://schemas.openxmlformats.org/officeDocument/2006/relationships/notesSlide" Target="../notesSlides/notesSlide13.xml"/><Relationship Id="rId16" Type="http://schemas.openxmlformats.org/officeDocument/2006/relationships/image" Target="../media/image111.png"/><Relationship Id="rId20" Type="http://schemas.openxmlformats.org/officeDocument/2006/relationships/image" Target="../media/image114.jpeg"/><Relationship Id="rId29" Type="http://schemas.openxmlformats.org/officeDocument/2006/relationships/image" Target="../media/image123.jpeg"/><Relationship Id="rId41" Type="http://schemas.openxmlformats.org/officeDocument/2006/relationships/image" Target="../media/image135.gif"/><Relationship Id="rId1" Type="http://schemas.openxmlformats.org/officeDocument/2006/relationships/slideLayout" Target="../slideLayouts/slideLayout13.xml"/><Relationship Id="rId6" Type="http://schemas.openxmlformats.org/officeDocument/2006/relationships/image" Target="../media/image101.png"/><Relationship Id="rId11" Type="http://schemas.openxmlformats.org/officeDocument/2006/relationships/image" Target="../media/image106.jpeg"/><Relationship Id="rId24" Type="http://schemas.openxmlformats.org/officeDocument/2006/relationships/image" Target="../media/image118.gif"/><Relationship Id="rId32" Type="http://schemas.openxmlformats.org/officeDocument/2006/relationships/image" Target="../media/image126.jpeg"/><Relationship Id="rId37" Type="http://schemas.openxmlformats.org/officeDocument/2006/relationships/image" Target="../media/image131.jpeg"/><Relationship Id="rId40" Type="http://schemas.openxmlformats.org/officeDocument/2006/relationships/image" Target="../media/image134.png"/><Relationship Id="rId45" Type="http://schemas.openxmlformats.org/officeDocument/2006/relationships/image" Target="../media/image139.gif"/><Relationship Id="rId5" Type="http://schemas.openxmlformats.org/officeDocument/2006/relationships/image" Target="../media/image100.jpeg"/><Relationship Id="rId15" Type="http://schemas.openxmlformats.org/officeDocument/2006/relationships/image" Target="../media/image110.jpeg"/><Relationship Id="rId23" Type="http://schemas.openxmlformats.org/officeDocument/2006/relationships/image" Target="../media/image117.jpeg"/><Relationship Id="rId28" Type="http://schemas.openxmlformats.org/officeDocument/2006/relationships/image" Target="../media/image122.jpeg"/><Relationship Id="rId36" Type="http://schemas.openxmlformats.org/officeDocument/2006/relationships/image" Target="../media/image130.png"/><Relationship Id="rId10" Type="http://schemas.openxmlformats.org/officeDocument/2006/relationships/image" Target="../media/image105.png"/><Relationship Id="rId19" Type="http://schemas.openxmlformats.org/officeDocument/2006/relationships/image" Target="../media/image113.png"/><Relationship Id="rId31" Type="http://schemas.openxmlformats.org/officeDocument/2006/relationships/image" Target="../media/image125.jpeg"/><Relationship Id="rId44" Type="http://schemas.openxmlformats.org/officeDocument/2006/relationships/image" Target="../media/image138.gif"/><Relationship Id="rId4" Type="http://schemas.openxmlformats.org/officeDocument/2006/relationships/image" Target="../media/image99.jpeg"/><Relationship Id="rId9" Type="http://schemas.openxmlformats.org/officeDocument/2006/relationships/image" Target="../media/image104.png"/><Relationship Id="rId14" Type="http://schemas.openxmlformats.org/officeDocument/2006/relationships/image" Target="../media/image109.jpeg"/><Relationship Id="rId22" Type="http://schemas.openxmlformats.org/officeDocument/2006/relationships/image" Target="../media/image116.jpeg"/><Relationship Id="rId27" Type="http://schemas.openxmlformats.org/officeDocument/2006/relationships/image" Target="../media/image121.jpeg"/><Relationship Id="rId30" Type="http://schemas.openxmlformats.org/officeDocument/2006/relationships/image" Target="../media/image124.png"/><Relationship Id="rId35" Type="http://schemas.openxmlformats.org/officeDocument/2006/relationships/image" Target="../media/image129.png"/><Relationship Id="rId43" Type="http://schemas.openxmlformats.org/officeDocument/2006/relationships/image" Target="../media/image137.png"/></Relationships>
</file>

<file path=ppt/slides/_rels/slide46.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45.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44.jpeg"/><Relationship Id="rId5" Type="http://schemas.openxmlformats.org/officeDocument/2006/relationships/image" Target="../media/image143.png"/><Relationship Id="rId4" Type="http://schemas.openxmlformats.org/officeDocument/2006/relationships/image" Target="../media/image142.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3.xml"/><Relationship Id="rId4" Type="http://schemas.openxmlformats.org/officeDocument/2006/relationships/image" Target="../media/image151.png"/></Relationships>
</file>

<file path=ppt/slides/_rels/slide5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microsoft.com/office/2007/relationships/hdphoto" Target="../media/hdphoto13.wdp"/></Relationships>
</file>

<file path=ppt/slides/_rels/slide56.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7.jpe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on Our Commitment to Protect and Restore Our Coast</a:t>
            </a:r>
          </a:p>
        </p:txBody>
      </p:sp>
      <p:sp>
        <p:nvSpPr>
          <p:cNvPr id="3" name="Text Placeholder 2"/>
          <p:cNvSpPr>
            <a:spLocks noGrp="1"/>
          </p:cNvSpPr>
          <p:nvPr>
            <p:ph type="body" idx="1"/>
          </p:nvPr>
        </p:nvSpPr>
        <p:spPr/>
        <p:txBody>
          <a:bodyPr/>
          <a:lstStyle/>
          <a:p>
            <a:r>
              <a:rPr lang="en-US" dirty="0" smtClean="0"/>
              <a:t>BTNEP </a:t>
            </a:r>
            <a:r>
              <a:rPr lang="en-US" smtClean="0"/>
              <a:t>Management Conference</a:t>
            </a:r>
            <a:endParaRPr lang="en-US" dirty="0"/>
          </a:p>
        </p:txBody>
      </p:sp>
      <p:sp>
        <p:nvSpPr>
          <p:cNvPr id="4" name="Text Placeholder 3"/>
          <p:cNvSpPr>
            <a:spLocks noGrp="1"/>
          </p:cNvSpPr>
          <p:nvPr>
            <p:ph type="body" sz="quarter" idx="11"/>
          </p:nvPr>
        </p:nvSpPr>
        <p:spPr/>
        <p:txBody>
          <a:bodyPr/>
          <a:lstStyle/>
          <a:p>
            <a:r>
              <a:rPr lang="en-US" dirty="0"/>
              <a:t>July </a:t>
            </a:r>
            <a:r>
              <a:rPr lang="en-US" dirty="0" smtClean="0"/>
              <a:t>28, </a:t>
            </a:r>
            <a:r>
              <a:rPr lang="en-US" dirty="0"/>
              <a:t>2016</a:t>
            </a:r>
          </a:p>
        </p:txBody>
      </p:sp>
    </p:spTree>
    <p:extLst>
      <p:ext uri="{BB962C8B-B14F-4D97-AF65-F5344CB8AC3E}">
        <p14:creationId xmlns:p14="http://schemas.microsoft.com/office/powerpoint/2010/main" val="4132134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p:spPr>
        <p:txBody>
          <a:bodyPr/>
          <a:lstStyle/>
          <a:p>
            <a:r>
              <a:rPr lang="en-US" dirty="0"/>
              <a:t>INCORPORATING NEW </a:t>
            </a:r>
            <a:br>
              <a:rPr lang="en-US" dirty="0"/>
            </a:br>
            <a:r>
              <a:rPr lang="en-US" dirty="0"/>
              <a:t>IDEAS AND INFORMATION</a:t>
            </a:r>
          </a:p>
        </p:txBody>
      </p:sp>
      <p:sp>
        <p:nvSpPr>
          <p:cNvPr id="3" name="Content Placeholder 2"/>
          <p:cNvSpPr>
            <a:spLocks noGrp="1"/>
          </p:cNvSpPr>
          <p:nvPr>
            <p:ph sz="quarter" idx="13"/>
          </p:nvPr>
        </p:nvSpPr>
        <p:spPr>
          <a:xfrm>
            <a:off x="457200" y="1600199"/>
            <a:ext cx="4876800" cy="4572001"/>
          </a:xfrm>
        </p:spPr>
        <p:txBody>
          <a:bodyPr numCol="1">
            <a:noAutofit/>
          </a:bodyPr>
          <a:lstStyle/>
          <a:p>
            <a:r>
              <a:rPr lang="en-US" sz="2000" dirty="0"/>
              <a:t>2012 Coastal Master Plan considered projects that were previously proposed and included in prior planning efforts</a:t>
            </a:r>
          </a:p>
          <a:p>
            <a:r>
              <a:rPr lang="en-US" sz="2000" dirty="0"/>
              <a:t>In order to capture new project ideas, CPRA created the New Project Development Program</a:t>
            </a:r>
          </a:p>
          <a:p>
            <a:r>
              <a:rPr lang="en-US" sz="2000" dirty="0"/>
              <a:t>The Program encouraged individuals and organizations to submit new projects for consideration</a:t>
            </a:r>
          </a:p>
          <a:p>
            <a:pPr lvl="1"/>
            <a:r>
              <a:rPr lang="en-US" sz="2000" dirty="0"/>
              <a:t>150 projects submitted</a:t>
            </a:r>
          </a:p>
          <a:p>
            <a:r>
              <a:rPr lang="en-US" sz="2000" dirty="0"/>
              <a:t>Projects that met required criteria are being evaluated for the 2017 Coastal Master Plan</a:t>
            </a:r>
          </a:p>
          <a:p>
            <a:endParaRPr lang="en-US" sz="2000" dirty="0"/>
          </a:p>
        </p:txBody>
      </p:sp>
      <p:sp>
        <p:nvSpPr>
          <p:cNvPr id="4" name="Slide Number Placeholder 3"/>
          <p:cNvSpPr>
            <a:spLocks noGrp="1"/>
          </p:cNvSpPr>
          <p:nvPr>
            <p:ph type="sldNum" sz="quarter" idx="12"/>
          </p:nvPr>
        </p:nvSpPr>
        <p:spPr>
          <a:xfrm>
            <a:off x="6553200" y="6356350"/>
            <a:ext cx="2133600" cy="365125"/>
          </a:xfrm>
        </p:spPr>
        <p:txBody>
          <a:bodyPr/>
          <a:lstStyle/>
          <a:p>
            <a:fld id="{0580405D-A643-224E-BD86-D482C39E2277}" type="slidenum">
              <a:rPr lang="en-US" smtClean="0"/>
              <a:pPr/>
              <a:t>10</a:t>
            </a:fld>
            <a:endParaRPr lang="en-US" dirty="0"/>
          </a:p>
        </p:txBody>
      </p:sp>
      <p:sp>
        <p:nvSpPr>
          <p:cNvPr id="5" name="Footer Placeholder 4"/>
          <p:cNvSpPr>
            <a:spLocks noGrp="1"/>
          </p:cNvSpPr>
          <p:nvPr>
            <p:ph type="ftr" sz="quarter" idx="11"/>
          </p:nvPr>
        </p:nvSpPr>
        <p:spPr>
          <a:xfrm>
            <a:off x="457200" y="6356189"/>
            <a:ext cx="7315200" cy="365125"/>
          </a:xfrm>
        </p:spPr>
        <p:txBody>
          <a:bodyPr/>
          <a:lstStyle/>
          <a:p>
            <a:r>
              <a:rPr lang="en-US"/>
              <a:t>2017 Coastal Master Plan</a:t>
            </a:r>
            <a:endParaRPr lang="en-US" dirty="0"/>
          </a:p>
        </p:txBody>
      </p:sp>
      <p:pic>
        <p:nvPicPr>
          <p:cNvPr id="6" name="Picture 5" descr="Orleans Land Bridge 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37200" y="1600200"/>
            <a:ext cx="3149600" cy="2362200"/>
          </a:xfrm>
          <a:prstGeom prst="rect">
            <a:avLst/>
          </a:prstGeom>
        </p:spPr>
      </p:pic>
    </p:spTree>
    <p:extLst>
      <p:ext uri="{BB962C8B-B14F-4D97-AF65-F5344CB8AC3E}">
        <p14:creationId xmlns:p14="http://schemas.microsoft.com/office/powerpoint/2010/main" val="28950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p:spPr>
        <p:txBody>
          <a:bodyPr>
            <a:normAutofit/>
          </a:bodyPr>
          <a:lstStyle/>
          <a:p>
            <a:r>
              <a:rPr lang="en-US" dirty="0"/>
              <a:t>FOCUS ON FLOOD RISK REDUCTION          AND RESILIENCE</a:t>
            </a:r>
          </a:p>
        </p:txBody>
      </p:sp>
      <p:sp>
        <p:nvSpPr>
          <p:cNvPr id="3" name="Content Placeholder 2"/>
          <p:cNvSpPr>
            <a:spLocks noGrp="1"/>
          </p:cNvSpPr>
          <p:nvPr>
            <p:ph sz="quarter" idx="13"/>
          </p:nvPr>
        </p:nvSpPr>
        <p:spPr>
          <a:xfrm>
            <a:off x="457200" y="1600200"/>
            <a:ext cx="8229600" cy="1295400"/>
          </a:xfrm>
        </p:spPr>
        <p:txBody>
          <a:bodyPr>
            <a:noAutofit/>
          </a:bodyPr>
          <a:lstStyle/>
          <a:p>
            <a:r>
              <a:rPr lang="en-US" sz="2200" dirty="0"/>
              <a:t>CPRA is developing a framework to implement both nonstructural projects and programmatic measures to provide a comprehensive approach to flood risk reduction for homes, businesses, and community assets.</a:t>
            </a:r>
          </a:p>
        </p:txBody>
      </p:sp>
      <p:sp>
        <p:nvSpPr>
          <p:cNvPr id="4" name="Slide Number Placeholder 3"/>
          <p:cNvSpPr>
            <a:spLocks noGrp="1"/>
          </p:cNvSpPr>
          <p:nvPr>
            <p:ph type="sldNum" sz="quarter" idx="12"/>
          </p:nvPr>
        </p:nvSpPr>
        <p:spPr>
          <a:xfrm>
            <a:off x="6553200" y="6356350"/>
            <a:ext cx="2133600" cy="365125"/>
          </a:xfrm>
        </p:spPr>
        <p:txBody>
          <a:bodyPr/>
          <a:lstStyle/>
          <a:p>
            <a:fld id="{0580405D-A643-224E-BD86-D482C39E2277}" type="slidenum">
              <a:rPr lang="en-US" smtClean="0"/>
              <a:pPr/>
              <a:t>11</a:t>
            </a:fld>
            <a:endParaRPr lang="en-US" dirty="0"/>
          </a:p>
        </p:txBody>
      </p:sp>
      <p:sp>
        <p:nvSpPr>
          <p:cNvPr id="5" name="Footer Placeholder 4"/>
          <p:cNvSpPr>
            <a:spLocks noGrp="1"/>
          </p:cNvSpPr>
          <p:nvPr>
            <p:ph type="ftr" sz="quarter" idx="11"/>
          </p:nvPr>
        </p:nvSpPr>
        <p:spPr>
          <a:xfrm>
            <a:off x="457200" y="6356189"/>
            <a:ext cx="7315200" cy="365125"/>
          </a:xfrm>
        </p:spPr>
        <p:txBody>
          <a:bodyPr/>
          <a:lstStyle/>
          <a:p>
            <a:r>
              <a:rPr lang="en-US"/>
              <a:t>2017 Coastal Master Plan</a:t>
            </a:r>
            <a:endParaRPr lang="en-US" dirty="0"/>
          </a:p>
        </p:txBody>
      </p:sp>
      <p:sp>
        <p:nvSpPr>
          <p:cNvPr id="15" name="Rectangle 14"/>
          <p:cNvSpPr/>
          <p:nvPr/>
        </p:nvSpPr>
        <p:spPr>
          <a:xfrm>
            <a:off x="457200" y="3062345"/>
            <a:ext cx="3886200" cy="2369880"/>
          </a:xfrm>
          <a:prstGeom prst="rect">
            <a:avLst/>
          </a:prstGeom>
        </p:spPr>
        <p:txBody>
          <a:bodyPr wrap="square">
            <a:spAutoFit/>
          </a:bodyPr>
          <a:lstStyle/>
          <a:p>
            <a:pPr marL="342900" indent="-342900">
              <a:buFont typeface="Arial" charset="0"/>
              <a:buChar char="•"/>
            </a:pPr>
            <a:r>
              <a:rPr lang="en-US" sz="2200" dirty="0"/>
              <a:t>Program Framework</a:t>
            </a:r>
          </a:p>
          <a:p>
            <a:pPr marL="800100" lvl="1" indent="-342900">
              <a:buFont typeface="+mj-lt"/>
              <a:buAutoNum type="arabicPeriod"/>
            </a:pPr>
            <a:r>
              <a:rPr lang="en-US" dirty="0"/>
              <a:t>Develop Data </a:t>
            </a:r>
            <a:br>
              <a:rPr lang="en-US" dirty="0"/>
            </a:br>
            <a:r>
              <a:rPr lang="en-US" dirty="0"/>
              <a:t>and Tools</a:t>
            </a:r>
          </a:p>
          <a:p>
            <a:pPr marL="800100" lvl="1" indent="-342900">
              <a:buFont typeface="+mj-lt"/>
              <a:buAutoNum type="arabicPeriod"/>
            </a:pPr>
            <a:r>
              <a:rPr lang="en-US" dirty="0"/>
              <a:t>Provide Information</a:t>
            </a:r>
          </a:p>
          <a:p>
            <a:pPr marL="800100" lvl="1" indent="-342900">
              <a:buFont typeface="+mj-lt"/>
              <a:buAutoNum type="arabicPeriod"/>
            </a:pPr>
            <a:r>
              <a:rPr lang="en-US" dirty="0"/>
              <a:t>Provide Options</a:t>
            </a:r>
          </a:p>
          <a:p>
            <a:pPr marL="800100" lvl="1" indent="-342900">
              <a:buFont typeface="+mj-lt"/>
              <a:buAutoNum type="arabicPeriod"/>
            </a:pPr>
            <a:r>
              <a:rPr lang="en-US" dirty="0"/>
              <a:t>Create Platforms </a:t>
            </a:r>
            <a:br>
              <a:rPr lang="en-US" dirty="0"/>
            </a:br>
            <a:r>
              <a:rPr lang="en-US" dirty="0"/>
              <a:t>for Collaboration </a:t>
            </a:r>
            <a:br>
              <a:rPr lang="en-US" dirty="0"/>
            </a:br>
            <a:r>
              <a:rPr lang="en-US" dirty="0"/>
              <a:t>and Action</a:t>
            </a: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02759" y="3352800"/>
            <a:ext cx="5312640" cy="2837575"/>
          </a:xfrm>
          <a:prstGeom prst="rect">
            <a:avLst/>
          </a:prstGeom>
        </p:spPr>
      </p:pic>
    </p:spTree>
    <p:extLst>
      <p:ext uri="{BB962C8B-B14F-4D97-AF65-F5344CB8AC3E}">
        <p14:creationId xmlns:p14="http://schemas.microsoft.com/office/powerpoint/2010/main" val="461401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organCity_faungg.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7200" y="4316723"/>
            <a:ext cx="8229600" cy="1855477"/>
          </a:xfrm>
          <a:prstGeom prst="rect">
            <a:avLst/>
          </a:prstGeom>
        </p:spPr>
      </p:pic>
      <p:sp>
        <p:nvSpPr>
          <p:cNvPr id="2" name="Title 1"/>
          <p:cNvSpPr>
            <a:spLocks noGrp="1"/>
          </p:cNvSpPr>
          <p:nvPr>
            <p:ph type="title"/>
          </p:nvPr>
        </p:nvSpPr>
        <p:spPr>
          <a:xfrm>
            <a:off x="457200" y="304800"/>
            <a:ext cx="8229600" cy="1066800"/>
          </a:xfrm>
        </p:spPr>
        <p:txBody>
          <a:bodyPr>
            <a:normAutofit/>
          </a:bodyPr>
          <a:lstStyle/>
          <a:p>
            <a:r>
              <a:rPr lang="en-US" dirty="0"/>
              <a:t>EMPHASIS ON COMMUNITIES</a:t>
            </a:r>
          </a:p>
        </p:txBody>
      </p:sp>
      <p:sp>
        <p:nvSpPr>
          <p:cNvPr id="3" name="Content Placeholder 2"/>
          <p:cNvSpPr>
            <a:spLocks noGrp="1"/>
          </p:cNvSpPr>
          <p:nvPr>
            <p:ph sz="quarter" idx="13"/>
          </p:nvPr>
        </p:nvSpPr>
        <p:spPr/>
        <p:txBody>
          <a:bodyPr>
            <a:normAutofit/>
          </a:bodyPr>
          <a:lstStyle/>
          <a:p>
            <a:r>
              <a:rPr lang="en-US" sz="2200" dirty="0"/>
              <a:t>Reviewing long-term shifts in population </a:t>
            </a:r>
          </a:p>
          <a:p>
            <a:r>
              <a:rPr lang="en-US" sz="2200" dirty="0"/>
              <a:t>Understanding the impacts of coastal land loss and flood risk on communities and resources</a:t>
            </a:r>
          </a:p>
          <a:p>
            <a:r>
              <a:rPr lang="en-US" sz="2200" dirty="0"/>
              <a:t>Developing metrics to understand social vulnerability, flood protection of historic properties, and how best to support and maintain our traditional fishing, agricultural, and oil and gas communities</a:t>
            </a:r>
          </a:p>
          <a:p>
            <a:endParaRPr lang="en-US" sz="2200" dirty="0"/>
          </a:p>
          <a:p>
            <a:endParaRPr lang="en-US" sz="2200" dirty="0"/>
          </a:p>
        </p:txBody>
      </p:sp>
      <p:sp>
        <p:nvSpPr>
          <p:cNvPr id="4" name="Slide Number Placeholder 3"/>
          <p:cNvSpPr>
            <a:spLocks noGrp="1"/>
          </p:cNvSpPr>
          <p:nvPr>
            <p:ph type="sldNum" sz="quarter" idx="12"/>
          </p:nvPr>
        </p:nvSpPr>
        <p:spPr>
          <a:xfrm>
            <a:off x="6553200" y="6356350"/>
            <a:ext cx="2133600" cy="365125"/>
          </a:xfrm>
        </p:spPr>
        <p:txBody>
          <a:bodyPr/>
          <a:lstStyle/>
          <a:p>
            <a:fld id="{0580405D-A643-224E-BD86-D482C39E2277}" type="slidenum">
              <a:rPr lang="en-US" smtClean="0"/>
              <a:pPr/>
              <a:t>12</a:t>
            </a:fld>
            <a:endParaRPr lang="en-US" dirty="0"/>
          </a:p>
        </p:txBody>
      </p:sp>
      <p:sp>
        <p:nvSpPr>
          <p:cNvPr id="5" name="Footer Placeholder 4"/>
          <p:cNvSpPr>
            <a:spLocks noGrp="1"/>
          </p:cNvSpPr>
          <p:nvPr>
            <p:ph type="ftr" sz="quarter" idx="11"/>
          </p:nvPr>
        </p:nvSpPr>
        <p:spPr>
          <a:xfrm>
            <a:off x="457200" y="6356189"/>
            <a:ext cx="7315200" cy="365125"/>
          </a:xfrm>
        </p:spPr>
        <p:txBody>
          <a:bodyPr/>
          <a:lstStyle/>
          <a:p>
            <a:r>
              <a:rPr lang="en-US"/>
              <a:t>2017 Coastal Master Plan</a:t>
            </a:r>
            <a:endParaRPr lang="en-US" dirty="0"/>
          </a:p>
        </p:txBody>
      </p:sp>
    </p:spTree>
    <p:extLst>
      <p:ext uri="{BB962C8B-B14F-4D97-AF65-F5344CB8AC3E}">
        <p14:creationId xmlns:p14="http://schemas.microsoft.com/office/powerpoint/2010/main" val="2912464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National Significance</a:t>
            </a:r>
          </a:p>
        </p:txBody>
      </p:sp>
      <p:sp>
        <p:nvSpPr>
          <p:cNvPr id="7" name="Content Placeholder 6"/>
          <p:cNvSpPr>
            <a:spLocks noGrp="1"/>
          </p:cNvSpPr>
          <p:nvPr>
            <p:ph sz="quarter" idx="13"/>
          </p:nvPr>
        </p:nvSpPr>
        <p:spPr>
          <a:xfrm>
            <a:off x="457200" y="1600200"/>
            <a:ext cx="4191000" cy="4572000"/>
          </a:xfrm>
        </p:spPr>
        <p:txBody>
          <a:bodyPr>
            <a:normAutofit/>
          </a:bodyPr>
          <a:lstStyle/>
          <a:p>
            <a:r>
              <a:rPr lang="en-US" dirty="0"/>
              <a:t>Plan to highlight the national significance of Louisiana’s industries in the master plan </a:t>
            </a:r>
          </a:p>
          <a:p>
            <a:r>
              <a:rPr lang="en-US" dirty="0"/>
              <a:t>Need input from representatives and stakeholders to ensure accurate portrayal</a:t>
            </a:r>
          </a:p>
          <a:p>
            <a:r>
              <a:rPr lang="en-US" dirty="0"/>
              <a:t>Point us to key reports, websites, etc. that highlight this information </a:t>
            </a:r>
          </a:p>
        </p:txBody>
      </p:sp>
      <p:sp>
        <p:nvSpPr>
          <p:cNvPr id="3" name="Slide Number Placeholder 2"/>
          <p:cNvSpPr>
            <a:spLocks noGrp="1"/>
          </p:cNvSpPr>
          <p:nvPr>
            <p:ph type="sldNum" sz="quarter" idx="12"/>
          </p:nvPr>
        </p:nvSpPr>
        <p:spPr/>
        <p:txBody>
          <a:bodyPr/>
          <a:lstStyle/>
          <a:p>
            <a:fld id="{0580405D-A643-224E-BD86-D482C39E2277}" type="slidenum">
              <a:rPr lang="en-US" smtClean="0"/>
              <a:t>13</a:t>
            </a:fld>
            <a:endParaRPr lang="en-US"/>
          </a:p>
        </p:txBody>
      </p:sp>
      <p:sp>
        <p:nvSpPr>
          <p:cNvPr id="5" name="Footer Placeholder 4"/>
          <p:cNvSpPr>
            <a:spLocks noGrp="1"/>
          </p:cNvSpPr>
          <p:nvPr>
            <p:ph type="ftr" sz="quarter" idx="11"/>
          </p:nvPr>
        </p:nvSpPr>
        <p:spPr/>
        <p:txBody>
          <a:bodyPr/>
          <a:lstStyle/>
          <a:p>
            <a:r>
              <a:rPr lang="en-US"/>
              <a:t>2017 Coastal Master Plan</a:t>
            </a:r>
            <a:endParaRPr lang="en-US" dirty="0"/>
          </a:p>
        </p:txBody>
      </p:sp>
      <p:pic>
        <p:nvPicPr>
          <p:cNvPr id="1026" name="Picture 2" descr="http://media.nola.com/politics/photo/coastal-erosion-st-bernard-parish-marshjpg-d69e4322df27d7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133600"/>
            <a:ext cx="4190330" cy="2790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25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Appendix H - People &amp; the Landscape</a:t>
            </a:r>
            <a:endParaRPr lang="en-US" dirty="0"/>
          </a:p>
        </p:txBody>
      </p:sp>
      <p:sp>
        <p:nvSpPr>
          <p:cNvPr id="2" name="Content Placeholder 1"/>
          <p:cNvSpPr>
            <a:spLocks noGrp="1"/>
          </p:cNvSpPr>
          <p:nvPr>
            <p:ph idx="13"/>
          </p:nvPr>
        </p:nvSpPr>
        <p:spPr/>
        <p:txBody>
          <a:bodyPr/>
          <a:lstStyle/>
          <a:p>
            <a:r>
              <a:rPr lang="en-US" dirty="0"/>
              <a:t>Maps showing the people/community, industry, infrastructure links in the coastal area</a:t>
            </a:r>
          </a:p>
          <a:p>
            <a:r>
              <a:rPr lang="en-US" dirty="0"/>
              <a:t>Info/data on community metrics from the 2017 Master Plan</a:t>
            </a:r>
          </a:p>
          <a:p>
            <a:pPr lvl="1"/>
            <a:r>
              <a:rPr lang="en-US" dirty="0"/>
              <a:t>Social vulnerability index metric results and report</a:t>
            </a:r>
          </a:p>
          <a:p>
            <a:pPr lvl="1"/>
            <a:r>
              <a:rPr lang="en-US" dirty="0"/>
              <a:t>Other community metrics: Traditional Fishing Communities, Support for Oil and Gas Activities and Communities, Support for Agricultural Communities</a:t>
            </a:r>
            <a:r>
              <a:rPr lang="en-US"/>
              <a:t>, Flood </a:t>
            </a:r>
            <a:r>
              <a:rPr lang="en-US" dirty="0"/>
              <a:t>Protection of Strategic Assets, and Flood Protection of Historic Properties</a:t>
            </a:r>
          </a:p>
          <a:p>
            <a:endParaRPr lang="en-US" dirty="0"/>
          </a:p>
        </p:txBody>
      </p:sp>
      <p:sp>
        <p:nvSpPr>
          <p:cNvPr id="3" name="Slide Number Placeholder 2"/>
          <p:cNvSpPr>
            <a:spLocks noGrp="1"/>
          </p:cNvSpPr>
          <p:nvPr>
            <p:ph type="sldNum" sz="quarter" idx="12"/>
          </p:nvPr>
        </p:nvSpPr>
        <p:spPr/>
        <p:txBody>
          <a:bodyPr/>
          <a:lstStyle/>
          <a:p>
            <a:fld id="{0580405D-A643-224E-BD86-D482C39E2277}" type="slidenum">
              <a:rPr lang="en-US" smtClean="0"/>
              <a:pPr/>
              <a:t>14</a:t>
            </a:fld>
            <a:endParaRPr lang="en-US"/>
          </a:p>
        </p:txBody>
      </p:sp>
      <p:sp>
        <p:nvSpPr>
          <p:cNvPr id="7" name="Footer Placeholder 5"/>
          <p:cNvSpPr>
            <a:spLocks noGrp="1"/>
          </p:cNvSpPr>
          <p:nvPr>
            <p:ph type="ftr" sz="quarter" idx="11"/>
          </p:nvPr>
        </p:nvSpPr>
        <p:spPr/>
        <p:txBody>
          <a:bodyPr/>
          <a:lstStyle/>
          <a:p>
            <a:r>
              <a:rPr lang="en-US"/>
              <a:t>2017 Coastal Master Plan</a:t>
            </a:r>
            <a:endParaRPr lang="en-US" dirty="0"/>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98957" y="5267147"/>
            <a:ext cx="887769" cy="887769"/>
          </a:xfrm>
          <a:prstGeom prst="rect">
            <a:avLst/>
          </a:prstGeom>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05664" y="5267147"/>
            <a:ext cx="887769" cy="887769"/>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44321" y="5267147"/>
            <a:ext cx="887769" cy="887769"/>
          </a:xfrm>
          <a:prstGeom prst="rect">
            <a:avLst/>
          </a:prstGeom>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21639" y="5267147"/>
            <a:ext cx="887769" cy="887769"/>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82980" y="5267147"/>
            <a:ext cx="887769" cy="887769"/>
          </a:xfrm>
          <a:prstGeom prst="rect">
            <a:avLst/>
          </a:prstGeom>
        </p:spPr>
      </p:pic>
      <p:pic>
        <p:nvPicPr>
          <p:cNvPr id="13" name="Picture 1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60298" y="5267147"/>
            <a:ext cx="887769" cy="887769"/>
          </a:xfrm>
          <a:prstGeom prst="rect">
            <a:avLst/>
          </a:prstGeom>
        </p:spPr>
      </p:pic>
      <p:pic>
        <p:nvPicPr>
          <p:cNvPr id="14" name="Picture 13"/>
          <p:cNvPicPr>
            <a:picLocks noChangeAspect="1"/>
          </p:cNvPicPr>
          <p:nvPr/>
        </p:nvPicPr>
        <p:blipFill>
          <a:blip r:embed="rId8"/>
          <a:stretch>
            <a:fillRect/>
          </a:stretch>
        </p:blipFill>
        <p:spPr>
          <a:xfrm>
            <a:off x="338416" y="5267547"/>
            <a:ext cx="886968" cy="886968"/>
          </a:xfrm>
          <a:prstGeom prst="rect">
            <a:avLst/>
          </a:prstGeom>
        </p:spPr>
      </p:pic>
    </p:spTree>
    <p:extLst>
      <p:ext uri="{BB962C8B-B14F-4D97-AF65-F5344CB8AC3E}">
        <p14:creationId xmlns:p14="http://schemas.microsoft.com/office/powerpoint/2010/main" val="336730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p:spPr>
        <p:txBody>
          <a:bodyPr/>
          <a:lstStyle/>
          <a:p>
            <a:r>
              <a:rPr lang="en-US" dirty="0"/>
              <a:t>PLANNING TEAM</a:t>
            </a:r>
          </a:p>
        </p:txBody>
      </p:sp>
      <p:sp>
        <p:nvSpPr>
          <p:cNvPr id="3" name="Content Placeholder 2"/>
          <p:cNvSpPr>
            <a:spLocks noGrp="1"/>
          </p:cNvSpPr>
          <p:nvPr>
            <p:ph sz="quarter" idx="13"/>
          </p:nvPr>
        </p:nvSpPr>
        <p:spPr>
          <a:xfrm>
            <a:off x="2209800" y="1600200"/>
            <a:ext cx="6477000" cy="1524000"/>
          </a:xfrm>
        </p:spPr>
        <p:txBody>
          <a:bodyPr numCol="2" anchor="t">
            <a:normAutofit fontScale="92500" lnSpcReduction="10000"/>
          </a:bodyPr>
          <a:lstStyle/>
          <a:p>
            <a:r>
              <a:rPr lang="en-US" dirty="0"/>
              <a:t>Karim </a:t>
            </a:r>
            <a:r>
              <a:rPr lang="en-US" dirty="0" err="1"/>
              <a:t>Belhadjali</a:t>
            </a:r>
            <a:endParaRPr lang="en-US" dirty="0"/>
          </a:p>
          <a:p>
            <a:r>
              <a:rPr lang="en-US" dirty="0"/>
              <a:t>Bren </a:t>
            </a:r>
            <a:r>
              <a:rPr lang="en-US" dirty="0" err="1"/>
              <a:t>Haase</a:t>
            </a:r>
            <a:endParaRPr lang="en-US" dirty="0"/>
          </a:p>
          <a:p>
            <a:r>
              <a:rPr lang="en-US" dirty="0"/>
              <a:t>Mandy Green</a:t>
            </a:r>
          </a:p>
          <a:p>
            <a:r>
              <a:rPr lang="en-US" dirty="0"/>
              <a:t>Melanie Saucier</a:t>
            </a:r>
          </a:p>
          <a:p>
            <a:r>
              <a:rPr lang="en-US" dirty="0"/>
              <a:t>Ashley Cobb</a:t>
            </a:r>
          </a:p>
          <a:p>
            <a:r>
              <a:rPr lang="en-US" dirty="0"/>
              <a:t>Andrea </a:t>
            </a:r>
            <a:r>
              <a:rPr lang="en-US" dirty="0" err="1"/>
              <a:t>Galinski</a:t>
            </a:r>
            <a:endParaRPr lang="en-US" dirty="0"/>
          </a:p>
          <a:p>
            <a:r>
              <a:rPr lang="en-US" dirty="0"/>
              <a:t>Zach Rosen</a:t>
            </a:r>
          </a:p>
        </p:txBody>
      </p:sp>
      <p:sp>
        <p:nvSpPr>
          <p:cNvPr id="4" name="Slide Number Placeholder 3"/>
          <p:cNvSpPr>
            <a:spLocks noGrp="1"/>
          </p:cNvSpPr>
          <p:nvPr>
            <p:ph type="sldNum" sz="quarter" idx="12"/>
          </p:nvPr>
        </p:nvSpPr>
        <p:spPr>
          <a:xfrm>
            <a:off x="6553200" y="6356350"/>
            <a:ext cx="2133600" cy="365125"/>
          </a:xfrm>
        </p:spPr>
        <p:txBody>
          <a:bodyPr/>
          <a:lstStyle/>
          <a:p>
            <a:fld id="{0580405D-A643-224E-BD86-D482C39E2277}" type="slidenum">
              <a:rPr lang="en-US" smtClean="0"/>
              <a:pPr/>
              <a:t>15</a:t>
            </a:fld>
            <a:endParaRPr lang="en-US" dirty="0"/>
          </a:p>
        </p:txBody>
      </p:sp>
      <p:sp>
        <p:nvSpPr>
          <p:cNvPr id="5" name="Footer Placeholder 4"/>
          <p:cNvSpPr>
            <a:spLocks noGrp="1"/>
          </p:cNvSpPr>
          <p:nvPr>
            <p:ph type="ftr" sz="quarter" idx="11"/>
          </p:nvPr>
        </p:nvSpPr>
        <p:spPr>
          <a:xfrm>
            <a:off x="457200" y="6356189"/>
            <a:ext cx="7315200" cy="365125"/>
          </a:xfrm>
        </p:spPr>
        <p:txBody>
          <a:bodyPr/>
          <a:lstStyle/>
          <a:p>
            <a:r>
              <a:rPr lang="en-US"/>
              <a:t>2017 Coastal Master Plan</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7607" y="1620989"/>
            <a:ext cx="1482423" cy="1482423"/>
          </a:xfrm>
          <a:prstGeom prst="rect">
            <a:avLst/>
          </a:prstGeom>
        </p:spPr>
      </p:pic>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l="6453" t="10862" r="6451" b="12049"/>
          <a:stretch/>
        </p:blipFill>
        <p:spPr>
          <a:xfrm>
            <a:off x="6579985" y="4748577"/>
            <a:ext cx="2025700" cy="914400"/>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0776" y="4748577"/>
            <a:ext cx="1839951" cy="914400"/>
          </a:xfrm>
          <a:prstGeom prst="rect">
            <a:avLst/>
          </a:prstGeom>
        </p:spPr>
      </p:pic>
      <p:pic>
        <p:nvPicPr>
          <p:cNvPr id="13" name="Picture 12"/>
          <p:cNvPicPr>
            <a:picLocks noChangeAspect="1"/>
          </p:cNvPicPr>
          <p:nvPr/>
        </p:nvPicPr>
        <p:blipFill rotWithShape="1">
          <a:blip r:embed="rId6" cstate="screen">
            <a:extLst>
              <a:ext uri="{28A0092B-C50C-407E-A947-70E740481C1C}">
                <a14:useLocalDpi xmlns:a14="http://schemas.microsoft.com/office/drawing/2010/main"/>
              </a:ext>
            </a:extLst>
          </a:blip>
          <a:srcRect l="14110" r="16421"/>
          <a:stretch/>
        </p:blipFill>
        <p:spPr>
          <a:xfrm>
            <a:off x="5027954" y="4748577"/>
            <a:ext cx="907477" cy="914400"/>
          </a:xfrm>
          <a:prstGeom prst="rect">
            <a:avLst/>
          </a:prstGeom>
        </p:spPr>
      </p:pic>
      <p:sp>
        <p:nvSpPr>
          <p:cNvPr id="19" name="Rectangle 18"/>
          <p:cNvSpPr/>
          <p:nvPr/>
        </p:nvSpPr>
        <p:spPr>
          <a:xfrm>
            <a:off x="457200" y="4114800"/>
            <a:ext cx="8229600" cy="365760"/>
          </a:xfrm>
          <a:prstGeom prst="rect">
            <a:avLst/>
          </a:prstGeom>
          <a:solidFill>
            <a:schemeClr val="bg1">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t>SUPPORTED BY:</a:t>
            </a:r>
          </a:p>
        </p:txBody>
      </p:sp>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48000" y="4748577"/>
            <a:ext cx="914400" cy="914400"/>
          </a:xfrm>
          <a:prstGeom prst="rect">
            <a:avLst/>
          </a:prstGeom>
        </p:spPr>
      </p:pic>
    </p:spTree>
    <p:extLst>
      <p:ext uri="{BB962C8B-B14F-4D97-AF65-F5344CB8AC3E}">
        <p14:creationId xmlns:p14="http://schemas.microsoft.com/office/powerpoint/2010/main" val="3154581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0" y="5235747"/>
            <a:ext cx="822960" cy="82296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l="14110" r="16421"/>
          <a:stretch/>
        </p:blipFill>
        <p:spPr>
          <a:xfrm>
            <a:off x="457200" y="3075202"/>
            <a:ext cx="885888" cy="892646"/>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95400" y="3006182"/>
            <a:ext cx="1832332" cy="1030687"/>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629078" y="5257004"/>
            <a:ext cx="1381322" cy="780447"/>
          </a:xfrm>
          <a:prstGeom prst="rect">
            <a:avLst/>
          </a:prstGeom>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24400" y="3110045"/>
            <a:ext cx="822960" cy="822960"/>
          </a:xfrm>
          <a:prstGeom prst="rect">
            <a:avLst/>
          </a:prstGeom>
        </p:spPr>
      </p:pic>
      <p:pic>
        <p:nvPicPr>
          <p:cNvPr id="12" name="Pictur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12551" y="3268107"/>
            <a:ext cx="1374249" cy="506837"/>
          </a:xfrm>
          <a:prstGeom prst="rect">
            <a:avLst/>
          </a:prstGeom>
        </p:spPr>
      </p:pic>
      <p:pic>
        <p:nvPicPr>
          <p:cNvPr id="19" name="Picture 1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84355" y="3110045"/>
            <a:ext cx="1421713" cy="822960"/>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385123" y="5404046"/>
            <a:ext cx="1897771" cy="486363"/>
          </a:xfrm>
          <a:prstGeom prst="rect">
            <a:avLst/>
          </a:prstGeom>
        </p:spPr>
      </p:pic>
      <p:pic>
        <p:nvPicPr>
          <p:cNvPr id="4" name="Picture 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611703" y="5363007"/>
            <a:ext cx="1512497" cy="568440"/>
          </a:xfrm>
          <a:prstGeom prst="rect">
            <a:avLst/>
          </a:prstGeom>
        </p:spPr>
      </p:pic>
      <p:pic>
        <p:nvPicPr>
          <p:cNvPr id="1030" name="Picture 6" descr="http://logo.gmu.edu/webguide/logos/color_190.gif"/>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630515" y="4259042"/>
            <a:ext cx="1056285" cy="7783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ecopath.org/sites/default/files/ewe_cons_wordmark.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384093" y="5355459"/>
            <a:ext cx="1302707" cy="58353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outhern Miss Gulf Coast compact logo"/>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5733062" y="4391900"/>
            <a:ext cx="1265679" cy="5126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p:cNvPicPr>
            <a:picLocks noChangeAspect="1"/>
          </p:cNvPicPr>
          <p:nvPr/>
        </p:nvPicPr>
        <p:blipFill>
          <a:blip r:embed="rId15"/>
          <a:srcRect/>
          <a:stretch>
            <a:fillRect/>
          </a:stretch>
        </p:blipFill>
        <p:spPr bwMode="auto">
          <a:xfrm>
            <a:off x="6019800" y="3257786"/>
            <a:ext cx="850725" cy="527479"/>
          </a:xfrm>
          <a:prstGeom prst="rect">
            <a:avLst/>
          </a:prstGeom>
          <a:noFill/>
          <a:ln w="9525">
            <a:noFill/>
            <a:miter lim="800000"/>
            <a:headEnd/>
            <a:tailEnd/>
          </a:ln>
        </p:spPr>
      </p:pic>
      <p:sp>
        <p:nvSpPr>
          <p:cNvPr id="13" name="Title 12"/>
          <p:cNvSpPr>
            <a:spLocks noGrp="1"/>
          </p:cNvSpPr>
          <p:nvPr>
            <p:ph type="title"/>
          </p:nvPr>
        </p:nvSpPr>
        <p:spPr>
          <a:xfrm>
            <a:off x="457200" y="304800"/>
            <a:ext cx="8229600" cy="1073900"/>
          </a:xfrm>
        </p:spPr>
        <p:txBody>
          <a:bodyPr>
            <a:normAutofit/>
          </a:bodyPr>
          <a:lstStyle/>
          <a:p>
            <a:r>
              <a:rPr lang="en-US" dirty="0"/>
              <a:t>TECHNICAL TEAM</a:t>
            </a:r>
            <a:br>
              <a:rPr lang="en-US" dirty="0"/>
            </a:br>
            <a:r>
              <a:rPr lang="en-US" sz="2400" dirty="0"/>
              <a:t>COLLABORATIVE TEAM OF OVER 70 EXPERTS</a:t>
            </a:r>
          </a:p>
        </p:txBody>
      </p:sp>
      <p:sp>
        <p:nvSpPr>
          <p:cNvPr id="2" name="Slide Number Placeholder 1"/>
          <p:cNvSpPr>
            <a:spLocks noGrp="1"/>
          </p:cNvSpPr>
          <p:nvPr>
            <p:ph type="sldNum" sz="quarter" idx="12"/>
          </p:nvPr>
        </p:nvSpPr>
        <p:spPr>
          <a:xfrm>
            <a:off x="6553200" y="6356350"/>
            <a:ext cx="2133600" cy="365125"/>
          </a:xfrm>
        </p:spPr>
        <p:txBody>
          <a:bodyPr/>
          <a:lstStyle/>
          <a:p>
            <a:fld id="{DFB488E2-E5C4-44B9-9C41-A4C42F9ACAEC}" type="slidenum">
              <a:rPr lang="en-US" smtClean="0"/>
              <a:pPr/>
              <a:t>16</a:t>
            </a:fld>
            <a:endParaRPr lang="en-US" dirty="0"/>
          </a:p>
        </p:txBody>
      </p:sp>
      <p:sp>
        <p:nvSpPr>
          <p:cNvPr id="28" name="Footer Placeholder 4"/>
          <p:cNvSpPr>
            <a:spLocks noGrp="1"/>
          </p:cNvSpPr>
          <p:nvPr>
            <p:ph type="ftr" sz="quarter" idx="11"/>
          </p:nvPr>
        </p:nvSpPr>
        <p:spPr>
          <a:xfrm>
            <a:off x="457200" y="6356189"/>
            <a:ext cx="7315200" cy="365125"/>
          </a:xfrm>
        </p:spPr>
        <p:txBody>
          <a:bodyPr/>
          <a:lstStyle/>
          <a:p>
            <a:r>
              <a:rPr lang="en-US"/>
              <a:t>2017 Coastal Master Plan</a:t>
            </a:r>
            <a:endParaRPr lang="en-US" dirty="0"/>
          </a:p>
        </p:txBody>
      </p:sp>
      <p:pic>
        <p:nvPicPr>
          <p:cNvPr id="25" name="Picture 34" descr="LSU.gif"/>
          <p:cNvPicPr>
            <a:picLocks noChangeAspect="1"/>
          </p:cNvPicPr>
          <p:nvPr/>
        </p:nvPicPr>
        <p:blipFill>
          <a:blip r:embed="rId16" cstate="print"/>
          <a:srcRect/>
          <a:stretch>
            <a:fillRect/>
          </a:stretch>
        </p:blipFill>
        <p:spPr bwMode="auto">
          <a:xfrm>
            <a:off x="457200" y="4499077"/>
            <a:ext cx="971666" cy="298247"/>
          </a:xfrm>
          <a:prstGeom prst="rect">
            <a:avLst/>
          </a:prstGeom>
          <a:noFill/>
          <a:ln w="9525">
            <a:noFill/>
            <a:miter lim="800000"/>
            <a:headEnd/>
            <a:tailEnd/>
          </a:ln>
        </p:spPr>
      </p:pic>
      <p:pic>
        <p:nvPicPr>
          <p:cNvPr id="15" name="Picture 14"/>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2934804" y="1752398"/>
            <a:ext cx="914400" cy="914400"/>
          </a:xfrm>
          <a:prstGeom prst="rect">
            <a:avLst/>
          </a:prstGeom>
        </p:spPr>
      </p:pic>
      <p:pic>
        <p:nvPicPr>
          <p:cNvPr id="26" name="Picture 25"/>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4375698" y="1798118"/>
            <a:ext cx="1650147" cy="822960"/>
          </a:xfrm>
          <a:prstGeom prst="rect">
            <a:avLst/>
          </a:prstGeom>
        </p:spPr>
      </p:pic>
      <p:pic>
        <p:nvPicPr>
          <p:cNvPr id="1026" name="Picture 2" descr="http://www.southeastern.edu/admin/rec_reg/images/southeastern_logo.jpg"/>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1932716" y="4306703"/>
            <a:ext cx="1595631" cy="6829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img1.findthebest.com/sites/default/files/618/media/images/University_of_New_Orleans_LA_3_391326.jpg"/>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4162038" y="4191000"/>
            <a:ext cx="943362" cy="9144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457200" y="2849881"/>
            <a:ext cx="8229600" cy="45719"/>
          </a:xfrm>
          <a:prstGeom prst="rect">
            <a:avLst/>
          </a:prstGeom>
          <a:solidFill>
            <a:schemeClr val="bg1">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600" b="1" dirty="0"/>
          </a:p>
        </p:txBody>
      </p:sp>
    </p:spTree>
    <p:extLst>
      <p:ext uri="{BB962C8B-B14F-4D97-AF65-F5344CB8AC3E}">
        <p14:creationId xmlns:p14="http://schemas.microsoft.com/office/powerpoint/2010/main" val="4197527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 Framework to Make Decisions</a:t>
            </a:r>
            <a:endParaRPr lang="en-US" dirty="0"/>
          </a:p>
        </p:txBody>
      </p:sp>
      <p:sp>
        <p:nvSpPr>
          <p:cNvPr id="4" name="Slide Number Placeholder 3"/>
          <p:cNvSpPr>
            <a:spLocks noGrp="1"/>
          </p:cNvSpPr>
          <p:nvPr>
            <p:ph type="sldNum" sz="quarter" idx="12"/>
          </p:nvPr>
        </p:nvSpPr>
        <p:spPr>
          <a:xfrm>
            <a:off x="6553200" y="6356350"/>
            <a:ext cx="2133600" cy="365125"/>
          </a:xfrm>
        </p:spPr>
        <p:txBody>
          <a:bodyPr/>
          <a:lstStyle/>
          <a:p>
            <a:fld id="{0580405D-A643-224E-BD86-D482C39E2277}" type="slidenum">
              <a:rPr lang="en-US" smtClean="0"/>
              <a:pPr/>
              <a:t>17</a:t>
            </a:fld>
            <a:endParaRPr lang="en-US" dirty="0"/>
          </a:p>
        </p:txBody>
      </p:sp>
      <p:sp>
        <p:nvSpPr>
          <p:cNvPr id="5" name="Footer Placeholder 4"/>
          <p:cNvSpPr>
            <a:spLocks noGrp="1"/>
          </p:cNvSpPr>
          <p:nvPr>
            <p:ph type="ftr" sz="quarter" idx="11"/>
          </p:nvPr>
        </p:nvSpPr>
        <p:spPr>
          <a:xfrm>
            <a:off x="457200" y="6356189"/>
            <a:ext cx="7315200" cy="365125"/>
          </a:xfrm>
        </p:spPr>
        <p:txBody>
          <a:bodyPr/>
          <a:lstStyle/>
          <a:p>
            <a:r>
              <a:rPr lang="en-US"/>
              <a:t>2017 Coastal Master Plan</a:t>
            </a:r>
            <a:endParaRPr lang="en-US" dirty="0"/>
          </a:p>
        </p:txBody>
      </p:sp>
      <p:grpSp>
        <p:nvGrpSpPr>
          <p:cNvPr id="7" name="Group 6"/>
          <p:cNvGrpSpPr/>
          <p:nvPr/>
        </p:nvGrpSpPr>
        <p:grpSpPr>
          <a:xfrm>
            <a:off x="457200" y="1371601"/>
            <a:ext cx="4077850" cy="3809999"/>
            <a:chOff x="752763" y="1397080"/>
            <a:chExt cx="7412182" cy="3859937"/>
          </a:xfrm>
        </p:grpSpPr>
        <p:sp>
          <p:nvSpPr>
            <p:cNvPr id="8" name="Rectangle 7"/>
            <p:cNvSpPr/>
            <p:nvPr/>
          </p:nvSpPr>
          <p:spPr>
            <a:xfrm>
              <a:off x="752763" y="1397080"/>
              <a:ext cx="7412182" cy="463193"/>
            </a:xfrm>
            <a:prstGeom prst="rect">
              <a:avLst/>
            </a:prstGeom>
            <a:solidFill>
              <a:schemeClr val="accent5"/>
            </a:solid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9579" tIns="109579" rIns="109579" bIns="109579" numCol="1" spcCol="1270" anchor="ctr" anchorCtr="0">
              <a:noAutofit/>
            </a:bodyPr>
            <a:lstStyle/>
            <a:p>
              <a:pPr lvl="0" algn="ctr" defTabSz="977900">
                <a:lnSpc>
                  <a:spcPct val="90000"/>
                </a:lnSpc>
                <a:spcBef>
                  <a:spcPct val="0"/>
                </a:spcBef>
                <a:spcAft>
                  <a:spcPct val="35000"/>
                </a:spcAft>
              </a:pPr>
              <a:r>
                <a:rPr lang="en-US" sz="2000" dirty="0">
                  <a:latin typeface="Arial" charset="0"/>
                  <a:ea typeface="Arial" charset="0"/>
                  <a:cs typeface="Arial" charset="0"/>
                </a:rPr>
                <a:t>THE ANALYTICAL CHALLENGE</a:t>
              </a:r>
              <a:endParaRPr lang="en-US" sz="2000" kern="1200" dirty="0">
                <a:latin typeface="Arial" charset="0"/>
                <a:ea typeface="Arial" charset="0"/>
                <a:cs typeface="Arial" charset="0"/>
              </a:endParaRPr>
            </a:p>
          </p:txBody>
        </p:sp>
        <p:sp>
          <p:nvSpPr>
            <p:cNvPr id="9" name="Freeform 8"/>
            <p:cNvSpPr/>
            <p:nvPr/>
          </p:nvSpPr>
          <p:spPr>
            <a:xfrm>
              <a:off x="752763" y="1924749"/>
              <a:ext cx="7412182" cy="3332268"/>
            </a:xfrm>
            <a:custGeom>
              <a:avLst/>
              <a:gdLst>
                <a:gd name="connsiteX0" fmla="*/ 0 w 7412182"/>
                <a:gd name="connsiteY0" fmla="*/ 0 h 842490"/>
                <a:gd name="connsiteX1" fmla="*/ 7412182 w 7412182"/>
                <a:gd name="connsiteY1" fmla="*/ 0 h 842490"/>
                <a:gd name="connsiteX2" fmla="*/ 7412182 w 7412182"/>
                <a:gd name="connsiteY2" fmla="*/ 842490 h 842490"/>
                <a:gd name="connsiteX3" fmla="*/ 0 w 7412182"/>
                <a:gd name="connsiteY3" fmla="*/ 842490 h 842490"/>
                <a:gd name="connsiteX4" fmla="*/ 0 w 7412182"/>
                <a:gd name="connsiteY4" fmla="*/ 0 h 842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2182" h="842490">
                  <a:moveTo>
                    <a:pt x="0" y="0"/>
                  </a:moveTo>
                  <a:lnTo>
                    <a:pt x="7412182" y="0"/>
                  </a:lnTo>
                  <a:lnTo>
                    <a:pt x="7412182" y="842490"/>
                  </a:lnTo>
                  <a:lnTo>
                    <a:pt x="0" y="8424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5337" tIns="27940" rIns="156464" bIns="27940" numCol="1" spcCol="1270" anchor="t" anchorCtr="0">
              <a:noAutofit/>
            </a:bodyPr>
            <a:lstStyle/>
            <a:p>
              <a:pPr marL="176213" lvl="1" indent="-176213">
                <a:lnSpc>
                  <a:spcPct val="114000"/>
                </a:lnSpc>
                <a:spcBef>
                  <a:spcPts val="600"/>
                </a:spcBef>
                <a:buFont typeface="Arial" panose="020B0604020202020204" pitchFamily="34" charset="0"/>
                <a:buChar char="•"/>
              </a:pPr>
              <a:r>
                <a:rPr lang="en-US" sz="2000" dirty="0"/>
                <a:t>Complex Coastal Environment</a:t>
              </a:r>
            </a:p>
            <a:p>
              <a:pPr marL="176213" lvl="1" indent="-176213">
                <a:lnSpc>
                  <a:spcPct val="114000"/>
                </a:lnSpc>
                <a:spcBef>
                  <a:spcPts val="600"/>
                </a:spcBef>
                <a:buFont typeface="Arial" panose="020B0604020202020204" pitchFamily="34" charset="0"/>
                <a:buChar char="•"/>
              </a:pPr>
              <a:r>
                <a:rPr lang="en-US" sz="2000" dirty="0"/>
                <a:t>50 Year Planning Horizon</a:t>
              </a:r>
            </a:p>
            <a:p>
              <a:pPr marL="176213" lvl="1" indent="-176213">
                <a:lnSpc>
                  <a:spcPct val="114000"/>
                </a:lnSpc>
                <a:spcBef>
                  <a:spcPts val="600"/>
                </a:spcBef>
                <a:buFont typeface="Arial" panose="020B0604020202020204" pitchFamily="34" charset="0"/>
                <a:buChar char="•"/>
              </a:pPr>
              <a:r>
                <a:rPr lang="en-US" sz="2000" dirty="0"/>
                <a:t>Uncertain Future Scenarios</a:t>
              </a:r>
            </a:p>
            <a:p>
              <a:pPr marL="176213" lvl="1" indent="-176213">
                <a:lnSpc>
                  <a:spcPct val="114000"/>
                </a:lnSpc>
                <a:spcBef>
                  <a:spcPts val="600"/>
                </a:spcBef>
                <a:buFont typeface="Arial" panose="020B0604020202020204" pitchFamily="34" charset="0"/>
                <a:buChar char="•"/>
              </a:pPr>
              <a:r>
                <a:rPr lang="en-US" sz="2000" dirty="0"/>
                <a:t>Multiple Project Types</a:t>
              </a:r>
            </a:p>
            <a:p>
              <a:pPr marL="176213" lvl="1" indent="-176213">
                <a:lnSpc>
                  <a:spcPct val="114000"/>
                </a:lnSpc>
                <a:spcBef>
                  <a:spcPts val="600"/>
                </a:spcBef>
                <a:buFont typeface="Arial" panose="020B0604020202020204" pitchFamily="34" charset="0"/>
                <a:buChar char="•"/>
              </a:pPr>
              <a:r>
                <a:rPr lang="en-US" sz="2000" dirty="0"/>
                <a:t>Diverse Community Needs</a:t>
              </a:r>
            </a:p>
          </p:txBody>
        </p:sp>
      </p:grpSp>
      <p:grpSp>
        <p:nvGrpSpPr>
          <p:cNvPr id="14" name="Group 13"/>
          <p:cNvGrpSpPr/>
          <p:nvPr/>
        </p:nvGrpSpPr>
        <p:grpSpPr>
          <a:xfrm>
            <a:off x="4645892" y="1371600"/>
            <a:ext cx="4040908" cy="4607023"/>
            <a:chOff x="752763" y="1397079"/>
            <a:chExt cx="7412182" cy="4656960"/>
          </a:xfrm>
        </p:grpSpPr>
        <p:sp>
          <p:nvSpPr>
            <p:cNvPr id="15" name="Rectangle 14"/>
            <p:cNvSpPr/>
            <p:nvPr/>
          </p:nvSpPr>
          <p:spPr>
            <a:xfrm>
              <a:off x="752763" y="1397079"/>
              <a:ext cx="7412182" cy="462157"/>
            </a:xfrm>
            <a:prstGeom prst="rect">
              <a:avLst/>
            </a:prstGeom>
            <a:solidFill>
              <a:schemeClr val="accent3"/>
            </a:solid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9579" tIns="109579" rIns="109579" bIns="109579" numCol="1" spcCol="1270" anchor="ctr" anchorCtr="0">
              <a:noAutofit/>
            </a:bodyPr>
            <a:lstStyle/>
            <a:p>
              <a:pPr lvl="0" algn="ctr" defTabSz="977900">
                <a:lnSpc>
                  <a:spcPct val="90000"/>
                </a:lnSpc>
                <a:spcBef>
                  <a:spcPct val="0"/>
                </a:spcBef>
                <a:spcAft>
                  <a:spcPct val="35000"/>
                </a:spcAft>
              </a:pPr>
              <a:r>
                <a:rPr lang="en-US" sz="2000" dirty="0">
                  <a:latin typeface="Arial" charset="0"/>
                  <a:ea typeface="Arial" charset="0"/>
                  <a:cs typeface="Arial" charset="0"/>
                </a:rPr>
                <a:t>VARIETY OF VIEW POINTS</a:t>
              </a:r>
              <a:endParaRPr lang="en-US" sz="2000" kern="1200" dirty="0">
                <a:latin typeface="Arial" charset="0"/>
                <a:ea typeface="Arial" charset="0"/>
                <a:cs typeface="Arial" charset="0"/>
              </a:endParaRPr>
            </a:p>
          </p:txBody>
        </p:sp>
        <p:sp>
          <p:nvSpPr>
            <p:cNvPr id="16" name="Freeform 15"/>
            <p:cNvSpPr/>
            <p:nvPr/>
          </p:nvSpPr>
          <p:spPr>
            <a:xfrm>
              <a:off x="752763" y="1924749"/>
              <a:ext cx="7412182" cy="3408467"/>
            </a:xfrm>
            <a:custGeom>
              <a:avLst/>
              <a:gdLst>
                <a:gd name="connsiteX0" fmla="*/ 0 w 7412182"/>
                <a:gd name="connsiteY0" fmla="*/ 0 h 842490"/>
                <a:gd name="connsiteX1" fmla="*/ 7412182 w 7412182"/>
                <a:gd name="connsiteY1" fmla="*/ 0 h 842490"/>
                <a:gd name="connsiteX2" fmla="*/ 7412182 w 7412182"/>
                <a:gd name="connsiteY2" fmla="*/ 842490 h 842490"/>
                <a:gd name="connsiteX3" fmla="*/ 0 w 7412182"/>
                <a:gd name="connsiteY3" fmla="*/ 842490 h 842490"/>
                <a:gd name="connsiteX4" fmla="*/ 0 w 7412182"/>
                <a:gd name="connsiteY4" fmla="*/ 0 h 842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2182" h="842490">
                  <a:moveTo>
                    <a:pt x="0" y="0"/>
                  </a:moveTo>
                  <a:lnTo>
                    <a:pt x="7412182" y="0"/>
                  </a:lnTo>
                  <a:lnTo>
                    <a:pt x="7412182" y="842490"/>
                  </a:lnTo>
                  <a:lnTo>
                    <a:pt x="0" y="8424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5337" tIns="27940" rIns="156464" bIns="27940" numCol="1" spcCol="1270" anchor="t" anchorCtr="0">
              <a:noAutofit/>
            </a:bodyPr>
            <a:lstStyle/>
            <a:p>
              <a:pPr marL="176213" lvl="1" indent="-176213">
                <a:lnSpc>
                  <a:spcPct val="114000"/>
                </a:lnSpc>
                <a:spcBef>
                  <a:spcPts val="600"/>
                </a:spcBef>
                <a:buFont typeface="Arial" panose="020B0604020202020204" pitchFamily="34" charset="0"/>
                <a:buChar char="•"/>
              </a:pPr>
              <a:r>
                <a:rPr lang="en-US" sz="2000" dirty="0"/>
                <a:t>Risk Reduction (Structural or Nonstructural) vs. Restoration</a:t>
              </a:r>
            </a:p>
            <a:p>
              <a:pPr marL="176213" lvl="1" indent="-176213">
                <a:lnSpc>
                  <a:spcPct val="114000"/>
                </a:lnSpc>
                <a:spcBef>
                  <a:spcPts val="600"/>
                </a:spcBef>
                <a:buFont typeface="Arial" panose="020B0604020202020204" pitchFamily="34" charset="0"/>
                <a:buChar char="•"/>
              </a:pPr>
              <a:r>
                <a:rPr lang="en-US" sz="2000" dirty="0"/>
                <a:t>Near-Term Benefits vs. </a:t>
              </a:r>
              <a:br>
                <a:rPr lang="en-US" sz="2000" dirty="0"/>
              </a:br>
              <a:r>
                <a:rPr lang="en-US" sz="2000" dirty="0"/>
                <a:t>Long-Term Sustainability</a:t>
              </a:r>
            </a:p>
            <a:p>
              <a:pPr marL="176213" lvl="1" indent="-176213">
                <a:lnSpc>
                  <a:spcPct val="114000"/>
                </a:lnSpc>
                <a:spcBef>
                  <a:spcPts val="600"/>
                </a:spcBef>
                <a:buFont typeface="Arial" panose="020B0604020202020204" pitchFamily="34" charset="0"/>
                <a:buChar char="•"/>
              </a:pPr>
              <a:r>
                <a:rPr lang="en-US" sz="2000" dirty="0"/>
                <a:t>Different Stakeholder Preferences</a:t>
              </a:r>
            </a:p>
          </p:txBody>
        </p:sp>
        <p:sp>
          <p:nvSpPr>
            <p:cNvPr id="20" name="Freeform 19"/>
            <p:cNvSpPr/>
            <p:nvPr/>
          </p:nvSpPr>
          <p:spPr>
            <a:xfrm>
              <a:off x="752763" y="5608115"/>
              <a:ext cx="7412182" cy="445924"/>
            </a:xfrm>
            <a:custGeom>
              <a:avLst/>
              <a:gdLst>
                <a:gd name="connsiteX0" fmla="*/ 0 w 7412182"/>
                <a:gd name="connsiteY0" fmla="*/ 0 h 1388970"/>
                <a:gd name="connsiteX1" fmla="*/ 7412182 w 7412182"/>
                <a:gd name="connsiteY1" fmla="*/ 0 h 1388970"/>
                <a:gd name="connsiteX2" fmla="*/ 7412182 w 7412182"/>
                <a:gd name="connsiteY2" fmla="*/ 1388970 h 1388970"/>
                <a:gd name="connsiteX3" fmla="*/ 0 w 7412182"/>
                <a:gd name="connsiteY3" fmla="*/ 1388970 h 1388970"/>
                <a:gd name="connsiteX4" fmla="*/ 0 w 7412182"/>
                <a:gd name="connsiteY4" fmla="*/ 0 h 1388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2182" h="1388970">
                  <a:moveTo>
                    <a:pt x="0" y="0"/>
                  </a:moveTo>
                  <a:lnTo>
                    <a:pt x="7412182" y="0"/>
                  </a:lnTo>
                  <a:lnTo>
                    <a:pt x="7412182" y="1388970"/>
                  </a:lnTo>
                  <a:lnTo>
                    <a:pt x="0" y="138897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5337" tIns="27940" rIns="156464" bIns="27940" numCol="1" spcCol="1270" anchor="t" anchorCtr="0">
              <a:noAutofit/>
            </a:bodyPr>
            <a:lstStyle/>
            <a:p>
              <a:pPr marL="171450" lvl="1" indent="-171450" algn="l" defTabSz="755650">
                <a:lnSpc>
                  <a:spcPct val="90000"/>
                </a:lnSpc>
                <a:spcBef>
                  <a:spcPct val="0"/>
                </a:spcBef>
                <a:spcAft>
                  <a:spcPct val="20000"/>
                </a:spcAft>
                <a:buChar char="••"/>
              </a:pPr>
              <a:endParaRPr lang="en-US" sz="1700" kern="1200" dirty="0"/>
            </a:p>
          </p:txBody>
        </p:sp>
      </p:grpSp>
      <p:pic>
        <p:nvPicPr>
          <p:cNvPr id="13" name="Picture 3"/>
          <p:cNvPicPr>
            <a:picLocks noChangeAspect="1"/>
          </p:cNvPicPr>
          <p:nvPr/>
        </p:nvPicPr>
        <p:blipFill rotWithShape="1">
          <a:blip r:embed="rId2" cstate="print">
            <a:alphaModFix amt="75000"/>
            <a:extLst>
              <a:ext uri="{28A0092B-C50C-407E-A947-70E740481C1C}">
                <a14:useLocalDpi xmlns:a14="http://schemas.microsoft.com/office/drawing/2010/main"/>
              </a:ext>
            </a:extLst>
          </a:blip>
          <a:srcRect b="50323"/>
          <a:stretch/>
        </p:blipFill>
        <p:spPr bwMode="auto">
          <a:xfrm>
            <a:off x="0" y="4235612"/>
            <a:ext cx="9144000" cy="19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2108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Developing the Coastal Master Plan</a:t>
            </a:r>
            <a:endParaRPr lang="en-US" dirty="0"/>
          </a:p>
        </p:txBody>
      </p:sp>
      <p:sp>
        <p:nvSpPr>
          <p:cNvPr id="7" name="Content Placeholder 6"/>
          <p:cNvSpPr>
            <a:spLocks noGrp="1"/>
          </p:cNvSpPr>
          <p:nvPr>
            <p:ph sz="quarter" idx="13"/>
          </p:nvPr>
        </p:nvSpPr>
        <p:spPr/>
        <p:txBody>
          <a:bodyPr/>
          <a:lstStyle/>
          <a:p>
            <a:endParaRPr lang="en-US"/>
          </a:p>
        </p:txBody>
      </p:sp>
      <p:sp>
        <p:nvSpPr>
          <p:cNvPr id="4" name="Slide Number Placeholder 3"/>
          <p:cNvSpPr>
            <a:spLocks noGrp="1"/>
          </p:cNvSpPr>
          <p:nvPr>
            <p:ph type="sldNum" sz="quarter" idx="12"/>
          </p:nvPr>
        </p:nvSpPr>
        <p:spPr>
          <a:xfrm>
            <a:off x="6553200" y="6356350"/>
            <a:ext cx="2133600" cy="365125"/>
          </a:xfrm>
        </p:spPr>
        <p:txBody>
          <a:bodyPr/>
          <a:lstStyle/>
          <a:p>
            <a:fld id="{0580405D-A643-224E-BD86-D482C39E2277}" type="slidenum">
              <a:rPr lang="en-US" smtClean="0"/>
              <a:pPr/>
              <a:t>18</a:t>
            </a:fld>
            <a:endParaRPr lang="en-US" dirty="0"/>
          </a:p>
        </p:txBody>
      </p:sp>
      <p:sp>
        <p:nvSpPr>
          <p:cNvPr id="12" name="Footer Placeholder 5"/>
          <p:cNvSpPr>
            <a:spLocks noGrp="1"/>
          </p:cNvSpPr>
          <p:nvPr>
            <p:ph type="ftr" sz="quarter" idx="11"/>
          </p:nvPr>
        </p:nvSpPr>
        <p:spPr>
          <a:xfrm>
            <a:off x="457200" y="6356189"/>
            <a:ext cx="7315200" cy="365125"/>
          </a:xfrm>
        </p:spPr>
        <p:txBody>
          <a:bodyPr/>
          <a:lstStyle/>
          <a:p>
            <a:r>
              <a:rPr lang="en-US"/>
              <a:t>2017 Coastal Master Plan</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71600"/>
            <a:ext cx="9144000" cy="4800600"/>
          </a:xfrm>
          <a:prstGeom prst="rect">
            <a:avLst/>
          </a:prstGeom>
        </p:spPr>
      </p:pic>
    </p:spTree>
    <p:extLst>
      <p:ext uri="{BB962C8B-B14F-4D97-AF65-F5344CB8AC3E}">
        <p14:creationId xmlns:p14="http://schemas.microsoft.com/office/powerpoint/2010/main" val="184607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Developing the Coastal Master Plan</a:t>
            </a:r>
            <a:endParaRPr lang="en-US" dirty="0"/>
          </a:p>
        </p:txBody>
      </p:sp>
      <p:sp>
        <p:nvSpPr>
          <p:cNvPr id="7" name="Content Placeholder 6"/>
          <p:cNvSpPr>
            <a:spLocks noGrp="1"/>
          </p:cNvSpPr>
          <p:nvPr>
            <p:ph sz="quarter" idx="13"/>
          </p:nvPr>
        </p:nvSpPr>
        <p:spPr/>
        <p:txBody>
          <a:bodyPr/>
          <a:lstStyle/>
          <a:p>
            <a:endParaRPr lang="en-US"/>
          </a:p>
        </p:txBody>
      </p:sp>
      <p:sp>
        <p:nvSpPr>
          <p:cNvPr id="4" name="Slide Number Placeholder 3"/>
          <p:cNvSpPr>
            <a:spLocks noGrp="1"/>
          </p:cNvSpPr>
          <p:nvPr>
            <p:ph type="sldNum" sz="quarter" idx="12"/>
          </p:nvPr>
        </p:nvSpPr>
        <p:spPr>
          <a:xfrm>
            <a:off x="6553200" y="6356350"/>
            <a:ext cx="2133600" cy="365125"/>
          </a:xfrm>
        </p:spPr>
        <p:txBody>
          <a:bodyPr/>
          <a:lstStyle/>
          <a:p>
            <a:fld id="{0580405D-A643-224E-BD86-D482C39E2277}" type="slidenum">
              <a:rPr lang="en-US" smtClean="0"/>
              <a:pPr/>
              <a:t>19</a:t>
            </a:fld>
            <a:endParaRPr lang="en-US" dirty="0"/>
          </a:p>
        </p:txBody>
      </p:sp>
      <p:sp>
        <p:nvSpPr>
          <p:cNvPr id="12" name="Footer Placeholder 5"/>
          <p:cNvSpPr>
            <a:spLocks noGrp="1"/>
          </p:cNvSpPr>
          <p:nvPr>
            <p:ph type="ftr" sz="quarter" idx="11"/>
          </p:nvPr>
        </p:nvSpPr>
        <p:spPr>
          <a:xfrm>
            <a:off x="457200" y="6356189"/>
            <a:ext cx="7315200" cy="365125"/>
          </a:xfrm>
        </p:spPr>
        <p:txBody>
          <a:bodyPr/>
          <a:lstStyle/>
          <a:p>
            <a:r>
              <a:rPr lang="en-US"/>
              <a:t>2017 Coastal Master Plan</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71600"/>
            <a:ext cx="9144000" cy="4800600"/>
          </a:xfrm>
          <a:prstGeom prst="rect">
            <a:avLst/>
          </a:prstGeom>
        </p:spPr>
      </p:pic>
    </p:spTree>
    <p:extLst>
      <p:ext uri="{BB962C8B-B14F-4D97-AF65-F5344CB8AC3E}">
        <p14:creationId xmlns:p14="http://schemas.microsoft.com/office/powerpoint/2010/main" val="211018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RESPONDING TO THE CRISIS:</a:t>
            </a:r>
            <a:br>
              <a:rPr lang="en-US"/>
            </a:br>
            <a:r>
              <a:rPr lang="en-US"/>
              <a:t>LOUISIANA’S COASTAL PROGRAM SINCE 2007</a:t>
            </a:r>
            <a:endParaRPr lang="en-US" dirty="0"/>
          </a:p>
        </p:txBody>
      </p:sp>
      <p:sp>
        <p:nvSpPr>
          <p:cNvPr id="3" name="Slide Number Placeholder 2"/>
          <p:cNvSpPr>
            <a:spLocks noGrp="1"/>
          </p:cNvSpPr>
          <p:nvPr>
            <p:ph type="sldNum" sz="quarter" idx="12"/>
          </p:nvPr>
        </p:nvSpPr>
        <p:spPr/>
        <p:txBody>
          <a:bodyPr/>
          <a:lstStyle/>
          <a:p>
            <a:fld id="{0580405D-A643-224E-BD86-D482C39E2277}" type="slidenum">
              <a:rPr lang="en-US" smtClean="0"/>
              <a:pPr/>
              <a:t>2</a:t>
            </a:fld>
            <a:endParaRPr lang="en-US" dirty="0"/>
          </a:p>
        </p:txBody>
      </p:sp>
      <p:sp>
        <p:nvSpPr>
          <p:cNvPr id="5" name="Footer Placeholder 4"/>
          <p:cNvSpPr>
            <a:spLocks noGrp="1"/>
          </p:cNvSpPr>
          <p:nvPr>
            <p:ph type="ftr" sz="quarter" idx="11"/>
          </p:nvPr>
        </p:nvSpPr>
        <p:spPr/>
        <p:txBody>
          <a:bodyPr/>
          <a:lstStyle/>
          <a:p>
            <a:r>
              <a:rPr lang="en-US"/>
              <a:t>2017 Coastal Master Plan</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71600"/>
            <a:ext cx="9144000" cy="4800600"/>
          </a:xfrm>
          <a:prstGeom prst="rect">
            <a:avLst/>
          </a:prstGeom>
        </p:spPr>
      </p:pic>
    </p:spTree>
    <p:extLst>
      <p:ext uri="{BB962C8B-B14F-4D97-AF65-F5344CB8AC3E}">
        <p14:creationId xmlns:p14="http://schemas.microsoft.com/office/powerpoint/2010/main" val="1243578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Planning Framework</a:t>
            </a:r>
            <a:endParaRPr lang="en-US" dirty="0"/>
          </a:p>
        </p:txBody>
      </p:sp>
      <p:sp>
        <p:nvSpPr>
          <p:cNvPr id="4" name="Slide Number Placeholder 3"/>
          <p:cNvSpPr>
            <a:spLocks noGrp="1"/>
          </p:cNvSpPr>
          <p:nvPr>
            <p:ph type="sldNum" sz="quarter" idx="12"/>
          </p:nvPr>
        </p:nvSpPr>
        <p:spPr>
          <a:xfrm>
            <a:off x="6553200" y="6356350"/>
            <a:ext cx="2133600" cy="365125"/>
          </a:xfrm>
        </p:spPr>
        <p:txBody>
          <a:bodyPr/>
          <a:lstStyle/>
          <a:p>
            <a:fld id="{0580405D-A643-224E-BD86-D482C39E2277}" type="slidenum">
              <a:rPr lang="en-US" smtClean="0"/>
              <a:pPr/>
              <a:t>20</a:t>
            </a:fld>
            <a:endParaRPr lang="en-US" dirty="0"/>
          </a:p>
        </p:txBody>
      </p:sp>
      <p:sp>
        <p:nvSpPr>
          <p:cNvPr id="12" name="Footer Placeholder 5"/>
          <p:cNvSpPr>
            <a:spLocks noGrp="1"/>
          </p:cNvSpPr>
          <p:nvPr>
            <p:ph type="ftr" sz="quarter" idx="11"/>
          </p:nvPr>
        </p:nvSpPr>
        <p:spPr>
          <a:xfrm>
            <a:off x="457200" y="6356189"/>
            <a:ext cx="7315200" cy="365125"/>
          </a:xfrm>
        </p:spPr>
        <p:txBody>
          <a:bodyPr/>
          <a:lstStyle/>
          <a:p>
            <a:r>
              <a:rPr lang="en-US"/>
              <a:t>2017 Coastal Master Plan</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71600"/>
            <a:ext cx="9144000" cy="4800600"/>
          </a:xfrm>
          <a:prstGeom prst="rect">
            <a:avLst/>
          </a:prstGeom>
        </p:spPr>
      </p:pic>
    </p:spTree>
    <p:extLst>
      <p:ext uri="{BB962C8B-B14F-4D97-AF65-F5344CB8AC3E}">
        <p14:creationId xmlns:p14="http://schemas.microsoft.com/office/powerpoint/2010/main" val="1195750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Planning Framework</a:t>
            </a:r>
            <a:endParaRPr lang="en-US" dirty="0"/>
          </a:p>
        </p:txBody>
      </p:sp>
      <p:sp>
        <p:nvSpPr>
          <p:cNvPr id="7" name="Content Placeholder 6"/>
          <p:cNvSpPr>
            <a:spLocks noGrp="1"/>
          </p:cNvSpPr>
          <p:nvPr>
            <p:ph sz="quarter" idx="13"/>
          </p:nvPr>
        </p:nvSpPr>
        <p:spPr/>
        <p:txBody>
          <a:bodyPr/>
          <a:lstStyle/>
          <a:p>
            <a:endParaRPr lang="en-US"/>
          </a:p>
        </p:txBody>
      </p:sp>
      <p:sp>
        <p:nvSpPr>
          <p:cNvPr id="4" name="Slide Number Placeholder 3"/>
          <p:cNvSpPr>
            <a:spLocks noGrp="1"/>
          </p:cNvSpPr>
          <p:nvPr>
            <p:ph type="sldNum" sz="quarter" idx="12"/>
          </p:nvPr>
        </p:nvSpPr>
        <p:spPr>
          <a:xfrm>
            <a:off x="6553200" y="6356350"/>
            <a:ext cx="2133600" cy="365125"/>
          </a:xfrm>
        </p:spPr>
        <p:txBody>
          <a:bodyPr/>
          <a:lstStyle/>
          <a:p>
            <a:fld id="{0580405D-A643-224E-BD86-D482C39E2277}" type="slidenum">
              <a:rPr lang="en-US" smtClean="0"/>
              <a:pPr/>
              <a:t>21</a:t>
            </a:fld>
            <a:endParaRPr lang="en-US" dirty="0"/>
          </a:p>
        </p:txBody>
      </p:sp>
      <p:sp>
        <p:nvSpPr>
          <p:cNvPr id="12" name="Footer Placeholder 5"/>
          <p:cNvSpPr>
            <a:spLocks noGrp="1"/>
          </p:cNvSpPr>
          <p:nvPr>
            <p:ph type="ftr" sz="quarter" idx="11"/>
          </p:nvPr>
        </p:nvSpPr>
        <p:spPr>
          <a:xfrm>
            <a:off x="457200" y="6356189"/>
            <a:ext cx="7315200" cy="365125"/>
          </a:xfrm>
        </p:spPr>
        <p:txBody>
          <a:bodyPr/>
          <a:lstStyle/>
          <a:p>
            <a:r>
              <a:rPr lang="en-US"/>
              <a:t>2017 Coastal Master Plan</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71600"/>
            <a:ext cx="9144000" cy="4800600"/>
          </a:xfrm>
          <a:prstGeom prst="rect">
            <a:avLst/>
          </a:prstGeom>
        </p:spPr>
      </p:pic>
    </p:spTree>
    <p:extLst>
      <p:ext uri="{BB962C8B-B14F-4D97-AF65-F5344CB8AC3E}">
        <p14:creationId xmlns:p14="http://schemas.microsoft.com/office/powerpoint/2010/main" val="83297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Planning Framework</a:t>
            </a:r>
            <a:endParaRPr lang="en-US" dirty="0"/>
          </a:p>
        </p:txBody>
      </p:sp>
      <p:sp>
        <p:nvSpPr>
          <p:cNvPr id="7" name="Content Placeholder 6"/>
          <p:cNvSpPr>
            <a:spLocks noGrp="1"/>
          </p:cNvSpPr>
          <p:nvPr>
            <p:ph sz="quarter" idx="13"/>
          </p:nvPr>
        </p:nvSpPr>
        <p:spPr/>
        <p:txBody>
          <a:bodyPr/>
          <a:lstStyle/>
          <a:p>
            <a:endParaRPr lang="en-US"/>
          </a:p>
        </p:txBody>
      </p:sp>
      <p:sp>
        <p:nvSpPr>
          <p:cNvPr id="4" name="Slide Number Placeholder 3"/>
          <p:cNvSpPr>
            <a:spLocks noGrp="1"/>
          </p:cNvSpPr>
          <p:nvPr>
            <p:ph type="sldNum" sz="quarter" idx="12"/>
          </p:nvPr>
        </p:nvSpPr>
        <p:spPr>
          <a:xfrm>
            <a:off x="6553200" y="6356350"/>
            <a:ext cx="2133600" cy="365125"/>
          </a:xfrm>
        </p:spPr>
        <p:txBody>
          <a:bodyPr/>
          <a:lstStyle/>
          <a:p>
            <a:fld id="{0580405D-A643-224E-BD86-D482C39E2277}" type="slidenum">
              <a:rPr lang="en-US" smtClean="0"/>
              <a:pPr/>
              <a:t>22</a:t>
            </a:fld>
            <a:endParaRPr lang="en-US" dirty="0"/>
          </a:p>
        </p:txBody>
      </p:sp>
      <p:sp>
        <p:nvSpPr>
          <p:cNvPr id="12" name="Footer Placeholder 5"/>
          <p:cNvSpPr>
            <a:spLocks noGrp="1"/>
          </p:cNvSpPr>
          <p:nvPr>
            <p:ph type="ftr" sz="quarter" idx="11"/>
          </p:nvPr>
        </p:nvSpPr>
        <p:spPr>
          <a:xfrm>
            <a:off x="457200" y="6356189"/>
            <a:ext cx="7315200" cy="365125"/>
          </a:xfrm>
        </p:spPr>
        <p:txBody>
          <a:bodyPr/>
          <a:lstStyle/>
          <a:p>
            <a:r>
              <a:rPr lang="en-US"/>
              <a:t>2017 Coastal Master Plan</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71600"/>
            <a:ext cx="9144000" cy="4800600"/>
          </a:xfrm>
          <a:prstGeom prst="rect">
            <a:avLst/>
          </a:prstGeom>
        </p:spPr>
      </p:pic>
    </p:spTree>
    <p:extLst>
      <p:ext uri="{BB962C8B-B14F-4D97-AF65-F5344CB8AC3E}">
        <p14:creationId xmlns:p14="http://schemas.microsoft.com/office/powerpoint/2010/main" val="292525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Developing the Coastal Master Plan</a:t>
            </a:r>
            <a:endParaRPr lang="en-US" dirty="0"/>
          </a:p>
        </p:txBody>
      </p:sp>
      <p:sp>
        <p:nvSpPr>
          <p:cNvPr id="7" name="Content Placeholder 6"/>
          <p:cNvSpPr>
            <a:spLocks noGrp="1"/>
          </p:cNvSpPr>
          <p:nvPr>
            <p:ph sz="quarter" idx="13"/>
          </p:nvPr>
        </p:nvSpPr>
        <p:spPr/>
        <p:txBody>
          <a:bodyPr/>
          <a:lstStyle/>
          <a:p>
            <a:endParaRPr lang="en-US"/>
          </a:p>
        </p:txBody>
      </p:sp>
      <p:sp>
        <p:nvSpPr>
          <p:cNvPr id="4" name="Slide Number Placeholder 3"/>
          <p:cNvSpPr>
            <a:spLocks noGrp="1"/>
          </p:cNvSpPr>
          <p:nvPr>
            <p:ph type="sldNum" sz="quarter" idx="12"/>
          </p:nvPr>
        </p:nvSpPr>
        <p:spPr>
          <a:xfrm>
            <a:off x="6553200" y="6356350"/>
            <a:ext cx="2133600" cy="365125"/>
          </a:xfrm>
        </p:spPr>
        <p:txBody>
          <a:bodyPr/>
          <a:lstStyle/>
          <a:p>
            <a:fld id="{0580405D-A643-224E-BD86-D482C39E2277}" type="slidenum">
              <a:rPr lang="en-US" smtClean="0"/>
              <a:pPr/>
              <a:t>23</a:t>
            </a:fld>
            <a:endParaRPr lang="en-US" dirty="0"/>
          </a:p>
        </p:txBody>
      </p:sp>
      <p:sp>
        <p:nvSpPr>
          <p:cNvPr id="12" name="Footer Placeholder 5"/>
          <p:cNvSpPr>
            <a:spLocks noGrp="1"/>
          </p:cNvSpPr>
          <p:nvPr>
            <p:ph type="ftr" sz="quarter" idx="11"/>
          </p:nvPr>
        </p:nvSpPr>
        <p:spPr>
          <a:xfrm>
            <a:off x="457200" y="6356189"/>
            <a:ext cx="7315200" cy="365125"/>
          </a:xfrm>
        </p:spPr>
        <p:txBody>
          <a:bodyPr/>
          <a:lstStyle/>
          <a:p>
            <a:r>
              <a:rPr lang="en-US"/>
              <a:t>2017 Coastal Master Plan</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71600"/>
            <a:ext cx="9144000" cy="4800600"/>
          </a:xfrm>
          <a:prstGeom prst="rect">
            <a:avLst/>
          </a:prstGeom>
        </p:spPr>
      </p:pic>
    </p:spTree>
    <p:extLst>
      <p:ext uri="{BB962C8B-B14F-4D97-AF65-F5344CB8AC3E}">
        <p14:creationId xmlns:p14="http://schemas.microsoft.com/office/powerpoint/2010/main" val="888548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Planning Framework</a:t>
            </a:r>
          </a:p>
        </p:txBody>
      </p:sp>
      <p:sp>
        <p:nvSpPr>
          <p:cNvPr id="7" name="Content Placeholder 6"/>
          <p:cNvSpPr>
            <a:spLocks noGrp="1"/>
          </p:cNvSpPr>
          <p:nvPr>
            <p:ph sz="quarter" idx="13"/>
          </p:nvPr>
        </p:nvSpPr>
        <p:spPr/>
        <p:txBody>
          <a:bodyPr/>
          <a:lstStyle/>
          <a:p>
            <a:endParaRPr lang="en-US"/>
          </a:p>
        </p:txBody>
      </p:sp>
      <p:sp>
        <p:nvSpPr>
          <p:cNvPr id="4" name="Slide Number Placeholder 3"/>
          <p:cNvSpPr>
            <a:spLocks noGrp="1"/>
          </p:cNvSpPr>
          <p:nvPr>
            <p:ph type="sldNum" sz="quarter" idx="12"/>
          </p:nvPr>
        </p:nvSpPr>
        <p:spPr>
          <a:xfrm>
            <a:off x="6553200" y="6356350"/>
            <a:ext cx="2133600" cy="365125"/>
          </a:xfrm>
        </p:spPr>
        <p:txBody>
          <a:bodyPr/>
          <a:lstStyle/>
          <a:p>
            <a:fld id="{0580405D-A643-224E-BD86-D482C39E2277}" type="slidenum">
              <a:rPr lang="en-US" smtClean="0"/>
              <a:pPr/>
              <a:t>24</a:t>
            </a:fld>
            <a:endParaRPr lang="en-US" dirty="0"/>
          </a:p>
        </p:txBody>
      </p:sp>
      <p:sp>
        <p:nvSpPr>
          <p:cNvPr id="12" name="Footer Placeholder 5"/>
          <p:cNvSpPr>
            <a:spLocks noGrp="1"/>
          </p:cNvSpPr>
          <p:nvPr>
            <p:ph type="ftr" sz="quarter" idx="11"/>
          </p:nvPr>
        </p:nvSpPr>
        <p:spPr>
          <a:xfrm>
            <a:off x="457200" y="6356189"/>
            <a:ext cx="7315200" cy="365125"/>
          </a:xfrm>
        </p:spPr>
        <p:txBody>
          <a:bodyPr/>
          <a:lstStyle/>
          <a:p>
            <a:r>
              <a:rPr lang="en-US"/>
              <a:t>2017 Coastal Master Plan</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71600"/>
            <a:ext cx="9144000" cy="4800600"/>
          </a:xfrm>
          <a:prstGeom prst="rect">
            <a:avLst/>
          </a:prstGeom>
        </p:spPr>
      </p:pic>
    </p:spTree>
    <p:extLst>
      <p:ext uri="{BB962C8B-B14F-4D97-AF65-F5344CB8AC3E}">
        <p14:creationId xmlns:p14="http://schemas.microsoft.com/office/powerpoint/2010/main" val="1662510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Content Placeholder 4"/>
          <p:cNvGraphicFramePr>
            <a:graphicFrameLocks/>
          </p:cNvGraphicFramePr>
          <p:nvPr>
            <p:extLst>
              <p:ext uri="{D42A27DB-BD31-4B8C-83A1-F6EECF244321}">
                <p14:modId xmlns:p14="http://schemas.microsoft.com/office/powerpoint/2010/main" val="2056353128"/>
              </p:ext>
            </p:extLst>
          </p:nvPr>
        </p:nvGraphicFramePr>
        <p:xfrm>
          <a:off x="457199" y="1600200"/>
          <a:ext cx="8271536" cy="4653534"/>
        </p:xfrm>
        <a:graphic>
          <a:graphicData uri="http://schemas.openxmlformats.org/drawingml/2006/table">
            <a:tbl>
              <a:tblPr firstRow="1" bandRow="1">
                <a:tableStyleId>{7DF18680-E054-41AD-8BC1-D1AEF772440D}</a:tableStyleId>
              </a:tblPr>
              <a:tblGrid>
                <a:gridCol w="1089633">
                  <a:extLst>
                    <a:ext uri="{9D8B030D-6E8A-4147-A177-3AD203B41FA5}">
                      <a16:colId xmlns:a16="http://schemas.microsoft.com/office/drawing/2014/main" xmlns="" val="20000"/>
                    </a:ext>
                  </a:extLst>
                </a:gridCol>
                <a:gridCol w="1043968">
                  <a:extLst>
                    <a:ext uri="{9D8B030D-6E8A-4147-A177-3AD203B41FA5}">
                      <a16:colId xmlns:a16="http://schemas.microsoft.com/office/drawing/2014/main" xmlns="" val="20001"/>
                    </a:ext>
                  </a:extLst>
                </a:gridCol>
                <a:gridCol w="1066800">
                  <a:extLst>
                    <a:ext uri="{9D8B030D-6E8A-4147-A177-3AD203B41FA5}">
                      <a16:colId xmlns:a16="http://schemas.microsoft.com/office/drawing/2014/main" xmlns="" val="741314869"/>
                    </a:ext>
                  </a:extLst>
                </a:gridCol>
                <a:gridCol w="1153160">
                  <a:extLst>
                    <a:ext uri="{9D8B030D-6E8A-4147-A177-3AD203B41FA5}">
                      <a16:colId xmlns:a16="http://schemas.microsoft.com/office/drawing/2014/main" xmlns="" val="2261716074"/>
                    </a:ext>
                  </a:extLst>
                </a:gridCol>
                <a:gridCol w="1383636">
                  <a:extLst>
                    <a:ext uri="{9D8B030D-6E8A-4147-A177-3AD203B41FA5}">
                      <a16:colId xmlns:a16="http://schemas.microsoft.com/office/drawing/2014/main" xmlns="" val="471359164"/>
                    </a:ext>
                  </a:extLst>
                </a:gridCol>
                <a:gridCol w="1217653">
                  <a:extLst>
                    <a:ext uri="{9D8B030D-6E8A-4147-A177-3AD203B41FA5}">
                      <a16:colId xmlns:a16="http://schemas.microsoft.com/office/drawing/2014/main" xmlns="" val="20005"/>
                    </a:ext>
                  </a:extLst>
                </a:gridCol>
                <a:gridCol w="1316686">
                  <a:extLst>
                    <a:ext uri="{9D8B030D-6E8A-4147-A177-3AD203B41FA5}">
                      <a16:colId xmlns:a16="http://schemas.microsoft.com/office/drawing/2014/main" xmlns="" val="20006"/>
                    </a:ext>
                  </a:extLst>
                </a:gridCol>
              </a:tblGrid>
              <a:tr h="1375111">
                <a:tc>
                  <a:txBody>
                    <a:bodyPr/>
                    <a:lstStyle/>
                    <a:p>
                      <a:pPr marL="0" marR="0" algn="ctr">
                        <a:lnSpc>
                          <a:spcPct val="100000"/>
                        </a:lnSpc>
                        <a:spcBef>
                          <a:spcPts val="0"/>
                        </a:spcBef>
                        <a:spcAft>
                          <a:spcPts val="0"/>
                        </a:spcAft>
                      </a:pPr>
                      <a:r>
                        <a:rPr lang="en-US" sz="1100" dirty="0">
                          <a:solidFill>
                            <a:schemeClr val="bg1"/>
                          </a:solidFill>
                          <a:effectLst/>
                        </a:rPr>
                        <a:t>SCENARIO</a:t>
                      </a:r>
                      <a:endParaRPr lang="en-US" sz="1100" b="0" i="0" dirty="0">
                        <a:solidFill>
                          <a:schemeClr val="bg1"/>
                        </a:solidFill>
                        <a:effectLst/>
                        <a:latin typeface="Arial" charset="0"/>
                        <a:ea typeface="Arial" charset="0"/>
                        <a:cs typeface="Arial" charset="0"/>
                      </a:endParaRPr>
                    </a:p>
                  </a:txBody>
                  <a:tcPr marL="137160" marR="137160" marT="137160" marB="1371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gn="ctr">
                        <a:lnSpc>
                          <a:spcPct val="100000"/>
                        </a:lnSpc>
                        <a:spcBef>
                          <a:spcPts val="0"/>
                        </a:spcBef>
                        <a:spcAft>
                          <a:spcPts val="0"/>
                        </a:spcAft>
                      </a:pPr>
                      <a:r>
                        <a:rPr lang="en-US" sz="1100" dirty="0">
                          <a:solidFill>
                            <a:schemeClr val="bg1"/>
                          </a:solidFill>
                          <a:effectLst/>
                        </a:rPr>
                        <a:t>PRECIP</a:t>
                      </a:r>
                      <a:endParaRPr lang="en-US" sz="1100" b="0" i="0" dirty="0">
                        <a:solidFill>
                          <a:schemeClr val="bg1"/>
                        </a:solidFill>
                        <a:effectLst/>
                        <a:latin typeface="Arial" charset="0"/>
                        <a:ea typeface="Arial" charset="0"/>
                        <a:cs typeface="Arial" charset="0"/>
                      </a:endParaRPr>
                    </a:p>
                  </a:txBody>
                  <a:tcPr marL="137160" marR="137160" marT="137160" marB="1371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gn="ctr">
                        <a:lnSpc>
                          <a:spcPct val="100000"/>
                        </a:lnSpc>
                        <a:spcBef>
                          <a:spcPts val="0"/>
                        </a:spcBef>
                        <a:spcAft>
                          <a:spcPts val="0"/>
                        </a:spcAft>
                      </a:pPr>
                      <a:r>
                        <a:rPr lang="en-US" sz="1100" dirty="0">
                          <a:solidFill>
                            <a:schemeClr val="bg1"/>
                          </a:solidFill>
                          <a:effectLst/>
                        </a:rPr>
                        <a:t>ET</a:t>
                      </a:r>
                      <a:endParaRPr lang="en-US" sz="1100" b="0" i="0" dirty="0">
                        <a:solidFill>
                          <a:schemeClr val="bg1"/>
                        </a:solidFill>
                        <a:effectLst/>
                        <a:latin typeface="Arial" charset="0"/>
                        <a:ea typeface="Arial" charset="0"/>
                        <a:cs typeface="Arial" charset="0"/>
                      </a:endParaRPr>
                    </a:p>
                  </a:txBody>
                  <a:tcPr marL="137160" marR="137160" marT="137160" marB="1371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gn="ctr">
                        <a:lnSpc>
                          <a:spcPct val="100000"/>
                        </a:lnSpc>
                        <a:spcBef>
                          <a:spcPts val="0"/>
                        </a:spcBef>
                        <a:spcAft>
                          <a:spcPts val="0"/>
                        </a:spcAft>
                      </a:pPr>
                      <a:r>
                        <a:rPr lang="en-US" sz="1100" dirty="0">
                          <a:solidFill>
                            <a:schemeClr val="bg1"/>
                          </a:solidFill>
                          <a:effectLst/>
                        </a:rPr>
                        <a:t>SEA LEVEL</a:t>
                      </a:r>
                      <a:r>
                        <a:rPr lang="en-US" sz="1100" baseline="0" dirty="0">
                          <a:solidFill>
                            <a:schemeClr val="bg1"/>
                          </a:solidFill>
                          <a:effectLst/>
                        </a:rPr>
                        <a:t> </a:t>
                      </a:r>
                      <a:r>
                        <a:rPr lang="en-US" sz="1100" dirty="0">
                          <a:solidFill>
                            <a:schemeClr val="bg1"/>
                          </a:solidFill>
                          <a:effectLst/>
                        </a:rPr>
                        <a:t>RISE </a:t>
                      </a:r>
                      <a:endParaRPr lang="en-US" sz="1100" b="0" i="0" dirty="0">
                        <a:solidFill>
                          <a:schemeClr val="bg1"/>
                        </a:solidFill>
                        <a:effectLst/>
                        <a:latin typeface="Arial" charset="0"/>
                        <a:ea typeface="Arial" charset="0"/>
                        <a:cs typeface="Arial" charset="0"/>
                      </a:endParaRPr>
                    </a:p>
                  </a:txBody>
                  <a:tcPr marL="137160" marR="137160" marT="137160" marB="1371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gn="ctr">
                        <a:lnSpc>
                          <a:spcPct val="100000"/>
                        </a:lnSpc>
                        <a:spcBef>
                          <a:spcPts val="0"/>
                        </a:spcBef>
                        <a:spcAft>
                          <a:spcPts val="0"/>
                        </a:spcAft>
                      </a:pPr>
                      <a:r>
                        <a:rPr lang="en-US" sz="1100" dirty="0">
                          <a:solidFill>
                            <a:schemeClr val="bg1"/>
                          </a:solidFill>
                          <a:effectLst/>
                        </a:rPr>
                        <a:t>SUBSIDENCE</a:t>
                      </a:r>
                      <a:endParaRPr lang="en-US" sz="1100" b="0" i="0" dirty="0">
                        <a:solidFill>
                          <a:schemeClr val="bg1"/>
                        </a:solidFill>
                        <a:effectLst/>
                        <a:latin typeface="Arial" charset="0"/>
                        <a:ea typeface="Arial" charset="0"/>
                        <a:cs typeface="Arial" charset="0"/>
                      </a:endParaRPr>
                    </a:p>
                  </a:txBody>
                  <a:tcPr marL="137160" marR="137160" marT="137160" marB="1371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gn="ctr">
                        <a:lnSpc>
                          <a:spcPct val="100000"/>
                        </a:lnSpc>
                        <a:spcBef>
                          <a:spcPts val="0"/>
                        </a:spcBef>
                        <a:spcAft>
                          <a:spcPts val="0"/>
                        </a:spcAft>
                      </a:pPr>
                      <a:r>
                        <a:rPr lang="en-US" sz="1100" dirty="0">
                          <a:solidFill>
                            <a:schemeClr val="bg1"/>
                          </a:solidFill>
                          <a:effectLst/>
                        </a:rPr>
                        <a:t>STORM FREQUENCY</a:t>
                      </a:r>
                      <a:endParaRPr lang="en-US" sz="1100" b="0" i="0" dirty="0">
                        <a:solidFill>
                          <a:schemeClr val="bg1"/>
                        </a:solidFill>
                        <a:effectLst/>
                        <a:latin typeface="Arial" charset="0"/>
                        <a:ea typeface="Arial" charset="0"/>
                        <a:cs typeface="Arial" charset="0"/>
                      </a:endParaRPr>
                    </a:p>
                  </a:txBody>
                  <a:tcPr marL="137160" marR="137160" marT="137160" marB="1371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gn="ctr">
                        <a:lnSpc>
                          <a:spcPct val="100000"/>
                        </a:lnSpc>
                        <a:spcBef>
                          <a:spcPts val="0"/>
                        </a:spcBef>
                        <a:spcAft>
                          <a:spcPts val="0"/>
                        </a:spcAft>
                      </a:pPr>
                      <a:r>
                        <a:rPr lang="en-US" sz="1100" dirty="0">
                          <a:solidFill>
                            <a:schemeClr val="bg1"/>
                          </a:solidFill>
                          <a:effectLst/>
                        </a:rPr>
                        <a:t>AVG. STORM INTENSITY</a:t>
                      </a:r>
                      <a:endParaRPr lang="en-US" sz="1100" b="0" i="0" dirty="0">
                        <a:solidFill>
                          <a:schemeClr val="bg1"/>
                        </a:solidFill>
                        <a:effectLst/>
                        <a:latin typeface="Arial" charset="0"/>
                        <a:ea typeface="Arial" charset="0"/>
                        <a:cs typeface="Arial" charset="0"/>
                      </a:endParaRPr>
                    </a:p>
                  </a:txBody>
                  <a:tcPr marL="137160" marR="137160" marT="137160" marB="1371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xmlns="" val="10000"/>
                  </a:ext>
                </a:extLst>
              </a:tr>
              <a:tr h="301106">
                <a:tc gridSpan="7">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i="0" kern="1200" dirty="0">
                          <a:solidFill>
                            <a:schemeClr val="tx1"/>
                          </a:solidFill>
                          <a:effectLst/>
                          <a:latin typeface="+mn-lt"/>
                          <a:ea typeface="Arial" charset="0"/>
                          <a:cs typeface="Arial" charset="0"/>
                        </a:rPr>
                        <a:t>2017 COASTAL MASTER PLAN</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hMerge="1">
                  <a:txBody>
                    <a:bodyPr/>
                    <a:lstStyle/>
                    <a:p>
                      <a:pPr marL="0" marR="0" algn="ctr">
                        <a:spcBef>
                          <a:spcPts val="0"/>
                        </a:spcBef>
                        <a:spcAft>
                          <a:spcPts val="0"/>
                        </a:spcAft>
                      </a:pPr>
                      <a:endParaRPr lang="en-US" sz="1600" dirty="0">
                        <a:solidFill>
                          <a:srgbClr val="FF0000"/>
                        </a:solidFill>
                        <a:effectLst/>
                        <a:latin typeface="Georgia" panose="02040502050405020303" pitchFamily="18" charset="0"/>
                        <a:ea typeface="Calibri"/>
                        <a:cs typeface="Times New Roman"/>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lgn="ctr">
                        <a:lnSpc>
                          <a:spcPct val="115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marL="0" marR="0" algn="ctr">
                        <a:lnSpc>
                          <a:spcPct val="115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101116683"/>
                  </a:ext>
                </a:extLst>
              </a:tr>
              <a:tr h="459197">
                <a:tc>
                  <a:txBody>
                    <a:bodyPr/>
                    <a:lstStyle/>
                    <a:p>
                      <a:pPr marL="0" marR="0" algn="ctr">
                        <a:spcBef>
                          <a:spcPts val="0"/>
                        </a:spcBef>
                        <a:spcAft>
                          <a:spcPts val="0"/>
                        </a:spcAft>
                      </a:pPr>
                      <a:r>
                        <a:rPr lang="en-US" sz="1100" b="0" dirty="0">
                          <a:effectLst/>
                        </a:rPr>
                        <a:t>LOW</a:t>
                      </a:r>
                      <a:endParaRPr lang="en-US" sz="1100" b="0" i="0" dirty="0">
                        <a:effectLst/>
                        <a:latin typeface="Arial" charset="0"/>
                        <a:ea typeface="Arial" charset="0"/>
                        <a:cs typeface="Arial"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0"/>
                        </a:spcAft>
                      </a:pPr>
                      <a:r>
                        <a:rPr lang="en-US" sz="1100" b="0" dirty="0">
                          <a:effectLst/>
                        </a:rPr>
                        <a:t>&gt;HISTORICAL</a:t>
                      </a:r>
                      <a:endParaRPr lang="en-US" sz="1100" b="0" i="0" dirty="0">
                        <a:solidFill>
                          <a:srgbClr val="FF0000"/>
                        </a:solidFill>
                        <a:effectLst/>
                        <a:latin typeface="Arial" charset="0"/>
                        <a:ea typeface="Arial" charset="0"/>
                        <a:cs typeface="Arial"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0"/>
                        </a:spcAft>
                      </a:pPr>
                      <a:r>
                        <a:rPr lang="en-US" sz="1100" b="0" dirty="0">
                          <a:effectLst/>
                        </a:rPr>
                        <a:t>&lt;HISTORICAL</a:t>
                      </a:r>
                      <a:endParaRPr lang="en-US" sz="1100" b="0" i="0" dirty="0">
                        <a:solidFill>
                          <a:srgbClr val="FF0000"/>
                        </a:solidFill>
                        <a:effectLst/>
                        <a:latin typeface="Arial" charset="0"/>
                        <a:ea typeface="Arial" charset="0"/>
                        <a:cs typeface="Arial"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0"/>
                        </a:spcAft>
                      </a:pPr>
                      <a:r>
                        <a:rPr lang="en-US" sz="1100" b="0" dirty="0">
                          <a:effectLst/>
                        </a:rPr>
                        <a:t>1.41’</a:t>
                      </a:r>
                      <a:endParaRPr lang="en-US" sz="1100" b="0" i="0" dirty="0">
                        <a:solidFill>
                          <a:srgbClr val="FF0000"/>
                        </a:solidFill>
                        <a:effectLst/>
                        <a:latin typeface="Arial" charset="0"/>
                        <a:ea typeface="Arial" charset="0"/>
                        <a:cs typeface="Arial"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0"/>
                        </a:spcAft>
                      </a:pPr>
                      <a:r>
                        <a:rPr lang="en-US" sz="1100" b="0" dirty="0">
                          <a:effectLst/>
                        </a:rPr>
                        <a:t>20% OF RANGE</a:t>
                      </a:r>
                      <a:endParaRPr lang="en-US" sz="1100" b="0" i="0" dirty="0">
                        <a:solidFill>
                          <a:srgbClr val="FF0000"/>
                        </a:solidFill>
                        <a:effectLst/>
                        <a:latin typeface="Arial" charset="0"/>
                        <a:ea typeface="Arial" charset="0"/>
                        <a:cs typeface="Arial"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en-US" sz="1100" b="0" dirty="0">
                          <a:effectLst/>
                        </a:rPr>
                        <a:t>-28%</a:t>
                      </a:r>
                      <a:endParaRPr lang="en-US" sz="1100" b="0" i="0" dirty="0">
                        <a:effectLst/>
                        <a:latin typeface="Arial" charset="0"/>
                        <a:ea typeface="Arial" charset="0"/>
                        <a:cs typeface="Arial"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en-US" sz="1100" b="0" dirty="0">
                          <a:effectLst/>
                        </a:rPr>
                        <a:t>+10.0%</a:t>
                      </a:r>
                      <a:endParaRPr lang="en-US" sz="1100" b="0" i="0" dirty="0">
                        <a:effectLst/>
                        <a:latin typeface="Arial" charset="0"/>
                        <a:ea typeface="Arial" charset="0"/>
                        <a:cs typeface="Arial"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2"/>
                  </a:ext>
                </a:extLst>
              </a:tr>
              <a:tr h="459197">
                <a:tc>
                  <a:txBody>
                    <a:bodyPr/>
                    <a:lstStyle/>
                    <a:p>
                      <a:pPr marL="0" marR="0" algn="ctr">
                        <a:spcBef>
                          <a:spcPts val="0"/>
                        </a:spcBef>
                        <a:spcAft>
                          <a:spcPts val="0"/>
                        </a:spcAft>
                      </a:pPr>
                      <a:r>
                        <a:rPr lang="en-US" sz="1100" b="0" dirty="0">
                          <a:solidFill>
                            <a:schemeClr val="dk1"/>
                          </a:solidFill>
                          <a:effectLst/>
                          <a:latin typeface="+mn-lt"/>
                          <a:ea typeface="+mn-ea"/>
                          <a:cs typeface="+mn-cs"/>
                        </a:rPr>
                        <a:t>MEDIUM</a:t>
                      </a:r>
                      <a:endParaRPr lang="en-US" sz="1100" b="0" i="0" dirty="0">
                        <a:solidFill>
                          <a:srgbClr val="FF0000"/>
                        </a:solidFill>
                        <a:effectLst/>
                        <a:latin typeface="Arial" charset="0"/>
                        <a:ea typeface="Arial" charset="0"/>
                        <a:cs typeface="Arial"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marL="0" marR="0" algn="ctr">
                        <a:spcBef>
                          <a:spcPts val="0"/>
                        </a:spcBef>
                        <a:spcAft>
                          <a:spcPts val="0"/>
                        </a:spcAft>
                      </a:pPr>
                      <a:r>
                        <a:rPr lang="en-US" sz="1100" b="0" dirty="0">
                          <a:effectLst/>
                        </a:rPr>
                        <a:t>&gt;HISTORICAL</a:t>
                      </a:r>
                      <a:endParaRPr lang="en-US" sz="1100" b="0" i="0" dirty="0">
                        <a:solidFill>
                          <a:srgbClr val="FF0000"/>
                        </a:solidFill>
                        <a:effectLst/>
                        <a:latin typeface="Arial" charset="0"/>
                        <a:ea typeface="Arial" charset="0"/>
                        <a:cs typeface="Arial"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marL="0" marR="0" algn="ctr">
                        <a:spcBef>
                          <a:spcPts val="0"/>
                        </a:spcBef>
                        <a:spcAft>
                          <a:spcPts val="0"/>
                        </a:spcAft>
                      </a:pPr>
                      <a:r>
                        <a:rPr lang="en-US" sz="1100" b="0" dirty="0">
                          <a:effectLst/>
                        </a:rPr>
                        <a:t>HISTORICAL</a:t>
                      </a:r>
                      <a:endParaRPr lang="en-US" sz="1100" b="0" i="0" dirty="0">
                        <a:solidFill>
                          <a:srgbClr val="FF0000"/>
                        </a:solidFill>
                        <a:effectLst/>
                        <a:latin typeface="Arial" charset="0"/>
                        <a:ea typeface="Arial" charset="0"/>
                        <a:cs typeface="Arial"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marL="0" marR="0" algn="ctr">
                        <a:spcBef>
                          <a:spcPts val="0"/>
                        </a:spcBef>
                        <a:spcAft>
                          <a:spcPts val="0"/>
                        </a:spcAft>
                      </a:pPr>
                      <a:r>
                        <a:rPr lang="en-US" sz="1100" b="0" dirty="0">
                          <a:effectLst/>
                        </a:rPr>
                        <a:t>2.07'</a:t>
                      </a:r>
                      <a:endParaRPr lang="en-US" sz="1100" b="0" i="0" dirty="0">
                        <a:solidFill>
                          <a:srgbClr val="FF0000"/>
                        </a:solidFill>
                        <a:effectLst/>
                        <a:latin typeface="Arial" charset="0"/>
                        <a:ea typeface="Arial" charset="0"/>
                        <a:cs typeface="Arial"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marL="0" marR="0" algn="ctr">
                        <a:spcBef>
                          <a:spcPts val="0"/>
                        </a:spcBef>
                        <a:spcAft>
                          <a:spcPts val="0"/>
                        </a:spcAft>
                      </a:pPr>
                      <a:r>
                        <a:rPr lang="en-US" sz="1100" b="0" dirty="0">
                          <a:effectLst/>
                        </a:rPr>
                        <a:t>20% OF RANGE</a:t>
                      </a:r>
                      <a:endParaRPr lang="en-US" sz="1100" b="0" i="0" dirty="0">
                        <a:solidFill>
                          <a:srgbClr val="FF0000"/>
                        </a:solidFill>
                        <a:effectLst/>
                        <a:latin typeface="Arial" charset="0"/>
                        <a:ea typeface="Arial" charset="0"/>
                        <a:cs typeface="Arial"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15000"/>
                        </a:lnSpc>
                        <a:spcBef>
                          <a:spcPts val="0"/>
                        </a:spcBef>
                        <a:spcAft>
                          <a:spcPts val="0"/>
                        </a:spcAft>
                      </a:pPr>
                      <a:r>
                        <a:rPr lang="en-US" sz="1100" b="0" dirty="0">
                          <a:effectLst/>
                        </a:rPr>
                        <a:t>-14%</a:t>
                      </a:r>
                      <a:endParaRPr lang="en-US" sz="1100" b="0" i="0" dirty="0">
                        <a:effectLst/>
                        <a:latin typeface="Arial" charset="0"/>
                        <a:ea typeface="Arial" charset="0"/>
                        <a:cs typeface="Arial"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15000"/>
                        </a:lnSpc>
                        <a:spcBef>
                          <a:spcPts val="0"/>
                        </a:spcBef>
                        <a:spcAft>
                          <a:spcPts val="0"/>
                        </a:spcAft>
                      </a:pPr>
                      <a:r>
                        <a:rPr lang="en-US" sz="1100" b="0" dirty="0">
                          <a:effectLst/>
                        </a:rPr>
                        <a:t>+12.5%</a:t>
                      </a:r>
                      <a:endParaRPr lang="en-US" sz="1100" b="0" i="0" dirty="0">
                        <a:effectLst/>
                        <a:latin typeface="Arial" charset="0"/>
                        <a:ea typeface="Arial" charset="0"/>
                        <a:cs typeface="Arial"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10003"/>
                  </a:ext>
                </a:extLst>
              </a:tr>
              <a:tr h="459197">
                <a:tc>
                  <a:txBody>
                    <a:bodyPr/>
                    <a:lstStyle/>
                    <a:p>
                      <a:pPr marL="0" marR="0" algn="ctr">
                        <a:spcBef>
                          <a:spcPts val="0"/>
                        </a:spcBef>
                        <a:spcAft>
                          <a:spcPts val="0"/>
                        </a:spcAft>
                      </a:pPr>
                      <a:r>
                        <a:rPr lang="en-US" sz="1100" b="0" dirty="0">
                          <a:effectLst/>
                          <a:latin typeface="+mn-lt"/>
                          <a:ea typeface="+mn-ea"/>
                          <a:cs typeface="+mn-cs"/>
                        </a:rPr>
                        <a:t>HIGH</a:t>
                      </a:r>
                      <a:endParaRPr lang="en-US" sz="1100" b="0" i="0" dirty="0">
                        <a:effectLst/>
                        <a:latin typeface="Arial" charset="0"/>
                        <a:ea typeface="Arial" charset="0"/>
                        <a:cs typeface="Arial"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marL="0" marR="0" algn="ctr">
                        <a:spcBef>
                          <a:spcPts val="0"/>
                        </a:spcBef>
                        <a:spcAft>
                          <a:spcPts val="0"/>
                        </a:spcAft>
                      </a:pPr>
                      <a:r>
                        <a:rPr lang="en-US" sz="1100" b="0" dirty="0">
                          <a:effectLst/>
                        </a:rPr>
                        <a:t>HISTORICAL</a:t>
                      </a:r>
                      <a:endParaRPr lang="en-US" sz="1100" b="0" i="0" dirty="0">
                        <a:effectLst/>
                        <a:latin typeface="Arial" charset="0"/>
                        <a:ea typeface="Arial" charset="0"/>
                        <a:cs typeface="Arial"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marL="0" marR="0" algn="ctr">
                        <a:spcBef>
                          <a:spcPts val="0"/>
                        </a:spcBef>
                        <a:spcAft>
                          <a:spcPts val="0"/>
                        </a:spcAft>
                      </a:pPr>
                      <a:r>
                        <a:rPr lang="en-US" sz="1100" b="0" dirty="0">
                          <a:effectLst/>
                        </a:rPr>
                        <a:t>HISTORICAL</a:t>
                      </a:r>
                      <a:endParaRPr lang="en-US" sz="1100" b="0" i="0" dirty="0">
                        <a:effectLst/>
                        <a:latin typeface="Arial" charset="0"/>
                        <a:ea typeface="Arial" charset="0"/>
                        <a:cs typeface="Arial"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marL="0" marR="0" algn="ctr">
                        <a:spcBef>
                          <a:spcPts val="0"/>
                        </a:spcBef>
                        <a:spcAft>
                          <a:spcPts val="0"/>
                        </a:spcAft>
                      </a:pPr>
                      <a:r>
                        <a:rPr lang="en-US" sz="1100" b="0" dirty="0">
                          <a:effectLst/>
                        </a:rPr>
                        <a:t>2.72’</a:t>
                      </a:r>
                      <a:endParaRPr lang="en-US" sz="1100" b="0" i="0" dirty="0">
                        <a:effectLst/>
                        <a:latin typeface="Arial" charset="0"/>
                        <a:ea typeface="Arial" charset="0"/>
                        <a:cs typeface="Arial"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marL="0" marR="0" algn="ctr">
                        <a:spcBef>
                          <a:spcPts val="0"/>
                        </a:spcBef>
                        <a:spcAft>
                          <a:spcPts val="0"/>
                        </a:spcAft>
                      </a:pPr>
                      <a:r>
                        <a:rPr lang="en-US" sz="1100" b="0" dirty="0">
                          <a:effectLst/>
                        </a:rPr>
                        <a:t>50% OF RANGE</a:t>
                      </a:r>
                      <a:endParaRPr lang="en-US" sz="1100" b="0" i="0" dirty="0">
                        <a:effectLst/>
                        <a:latin typeface="Arial" charset="0"/>
                        <a:ea typeface="Arial" charset="0"/>
                        <a:cs typeface="Arial"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marL="0" marR="0" algn="ctr">
                        <a:lnSpc>
                          <a:spcPct val="115000"/>
                        </a:lnSpc>
                        <a:spcBef>
                          <a:spcPts val="0"/>
                        </a:spcBef>
                        <a:spcAft>
                          <a:spcPts val="0"/>
                        </a:spcAft>
                      </a:pPr>
                      <a:r>
                        <a:rPr lang="en-US" sz="1100" b="0" dirty="0">
                          <a:effectLst/>
                        </a:rPr>
                        <a:t>0%</a:t>
                      </a:r>
                      <a:endParaRPr lang="en-US" sz="1100" b="0" i="0" dirty="0">
                        <a:effectLst/>
                        <a:latin typeface="Arial" charset="0"/>
                        <a:ea typeface="Arial" charset="0"/>
                        <a:cs typeface="Arial"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marL="0" marR="0" algn="ctr">
                        <a:lnSpc>
                          <a:spcPct val="115000"/>
                        </a:lnSpc>
                        <a:spcBef>
                          <a:spcPts val="0"/>
                        </a:spcBef>
                        <a:spcAft>
                          <a:spcPts val="0"/>
                        </a:spcAft>
                      </a:pPr>
                      <a:r>
                        <a:rPr lang="en-US" sz="1100" b="0" dirty="0">
                          <a:effectLst/>
                        </a:rPr>
                        <a:t>+15.0%</a:t>
                      </a:r>
                      <a:endParaRPr lang="en-US" sz="1100" b="0" i="0" dirty="0">
                        <a:effectLst/>
                        <a:latin typeface="Arial" charset="0"/>
                        <a:ea typeface="Arial" charset="0"/>
                        <a:cs typeface="Arial"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xmlns="" val="10004"/>
                  </a:ext>
                </a:extLst>
              </a:tr>
              <a:tr h="311878">
                <a:tc gridSpan="7">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1" i="0" kern="1200" dirty="0">
                          <a:solidFill>
                            <a:schemeClr val="tx1"/>
                          </a:solidFill>
                          <a:effectLst/>
                          <a:latin typeface="+mn-lt"/>
                          <a:ea typeface="Arial" charset="0"/>
                          <a:cs typeface="Arial" charset="0"/>
                        </a:rPr>
                        <a:t>COMPARED</a:t>
                      </a:r>
                      <a:r>
                        <a:rPr lang="en-US" sz="1100" b="1" i="0" kern="1200" baseline="0" dirty="0">
                          <a:solidFill>
                            <a:schemeClr val="tx1"/>
                          </a:solidFill>
                          <a:effectLst/>
                          <a:latin typeface="+mn-lt"/>
                          <a:ea typeface="Arial" charset="0"/>
                          <a:cs typeface="Arial" charset="0"/>
                        </a:rPr>
                        <a:t> TO 2012 COASTAL MASTER PLAN</a:t>
                      </a:r>
                      <a:endParaRPr lang="en-US" sz="1100" b="1" i="0" kern="1200" dirty="0">
                        <a:solidFill>
                          <a:schemeClr val="tx1"/>
                        </a:solidFill>
                        <a:effectLst/>
                        <a:latin typeface="+mn-lt"/>
                        <a:ea typeface="Arial" charset="0"/>
                        <a:cs typeface="Arial"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hMerge="1">
                  <a:txBody>
                    <a:bodyPr/>
                    <a:lstStyle/>
                    <a:p>
                      <a:pPr marL="0" marR="0" algn="ctr">
                        <a:spcBef>
                          <a:spcPts val="0"/>
                        </a:spcBef>
                        <a:spcAft>
                          <a:spcPts val="0"/>
                        </a:spcAft>
                      </a:pPr>
                      <a:endParaRPr lang="en-US" sz="1600" dirty="0">
                        <a:effectLst/>
                        <a:latin typeface="Georgia" panose="02040502050405020303" pitchFamily="18" charset="0"/>
                        <a:ea typeface="Calibri"/>
                        <a:cs typeface="Times New Roman"/>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lgn="ctr">
                        <a:lnSpc>
                          <a:spcPct val="115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marL="0" marR="0" algn="ctr">
                        <a:lnSpc>
                          <a:spcPct val="115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519649037"/>
                  </a:ext>
                </a:extLst>
              </a:tr>
              <a:tr h="459197">
                <a:tc>
                  <a:txBody>
                    <a:bodyPr/>
                    <a:lstStyle/>
                    <a:p>
                      <a:pPr marL="0" marR="0" algn="ctr">
                        <a:spcBef>
                          <a:spcPts val="0"/>
                        </a:spcBef>
                        <a:spcAft>
                          <a:spcPts val="0"/>
                        </a:spcAft>
                      </a:pPr>
                      <a:r>
                        <a:rPr lang="en-US" sz="1100" b="0" i="0" dirty="0">
                          <a:effectLst/>
                          <a:latin typeface="+mj-lt"/>
                          <a:ea typeface="Arial" charset="0"/>
                          <a:cs typeface="Arial" charset="0"/>
                        </a:rPr>
                        <a:t>MODERATE</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kern="1200" dirty="0">
                          <a:solidFill>
                            <a:schemeClr val="dk1"/>
                          </a:solidFill>
                          <a:effectLst/>
                          <a:latin typeface="+mn-lt"/>
                          <a:ea typeface="+mn-ea"/>
                          <a:cs typeface="+mn-cs"/>
                        </a:rPr>
                        <a:t>&gt;HISTORICAL</a:t>
                      </a:r>
                      <a:endParaRPr lang="en-US" sz="1100" b="0" i="0" kern="1200" dirty="0">
                        <a:solidFill>
                          <a:srgbClr val="FF0000"/>
                        </a:solidFill>
                        <a:effectLst/>
                        <a:latin typeface="+mn-lt"/>
                        <a:ea typeface="Arial" charset="0"/>
                        <a:cs typeface="Arial"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kern="1200" dirty="0">
                          <a:solidFill>
                            <a:schemeClr val="dk1"/>
                          </a:solidFill>
                          <a:effectLst/>
                          <a:latin typeface="+mn-lt"/>
                          <a:ea typeface="+mn-ea"/>
                          <a:cs typeface="+mn-cs"/>
                        </a:rPr>
                        <a:t>HISTORICAL</a:t>
                      </a:r>
                      <a:endParaRPr lang="en-US" sz="1100" b="0" i="0" kern="1200" dirty="0">
                        <a:solidFill>
                          <a:srgbClr val="FF0000"/>
                        </a:solidFill>
                        <a:effectLst/>
                        <a:latin typeface="+mn-lt"/>
                        <a:ea typeface="Arial" charset="0"/>
                        <a:cs typeface="Arial"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marL="0" marR="0" algn="ctr">
                        <a:spcBef>
                          <a:spcPts val="0"/>
                        </a:spcBef>
                        <a:spcAft>
                          <a:spcPts val="0"/>
                        </a:spcAft>
                      </a:pPr>
                      <a:r>
                        <a:rPr lang="en-US" sz="1100" b="0" i="0" dirty="0">
                          <a:effectLst/>
                          <a:latin typeface="+mj-lt"/>
                          <a:ea typeface="Arial" charset="0"/>
                          <a:cs typeface="Arial" charset="0"/>
                        </a:rPr>
                        <a:t>0.89’</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kern="1200" dirty="0">
                          <a:solidFill>
                            <a:schemeClr val="dk1"/>
                          </a:solidFill>
                          <a:effectLst/>
                          <a:latin typeface="+mn-lt"/>
                          <a:ea typeface="+mn-ea"/>
                          <a:cs typeface="+mn-cs"/>
                        </a:rPr>
                        <a:t>20% OF RANGE</a:t>
                      </a:r>
                      <a:endParaRPr lang="en-US" sz="1100" b="0" i="0" kern="1200" dirty="0">
                        <a:solidFill>
                          <a:srgbClr val="FF0000"/>
                        </a:solidFill>
                        <a:effectLst/>
                        <a:latin typeface="+mn-lt"/>
                        <a:ea typeface="Arial" charset="0"/>
                        <a:cs typeface="Arial"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100" b="0" dirty="0">
                          <a:effectLst/>
                        </a:rPr>
                        <a:t>0%</a:t>
                      </a:r>
                      <a:endParaRPr lang="en-US" sz="1100" b="0" i="0" dirty="0">
                        <a:effectLst/>
                        <a:latin typeface="Arial" charset="0"/>
                        <a:ea typeface="Arial" charset="0"/>
                        <a:cs typeface="Arial"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100" b="0" dirty="0">
                          <a:effectLst/>
                        </a:rPr>
                        <a:t>+10.0%</a:t>
                      </a:r>
                      <a:endParaRPr lang="en-US" sz="1100" b="0" i="0" dirty="0">
                        <a:effectLst/>
                        <a:latin typeface="Arial" charset="0"/>
                        <a:ea typeface="Arial" charset="0"/>
                        <a:cs typeface="Arial"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xmlns="" val="2158574047"/>
                  </a:ext>
                </a:extLst>
              </a:tr>
              <a:tr h="459197">
                <a:tc>
                  <a:txBody>
                    <a:bodyPr/>
                    <a:lstStyle/>
                    <a:p>
                      <a:pPr marL="0" marR="0" algn="ctr">
                        <a:spcBef>
                          <a:spcPts val="0"/>
                        </a:spcBef>
                        <a:spcAft>
                          <a:spcPts val="0"/>
                        </a:spcAft>
                      </a:pPr>
                      <a:r>
                        <a:rPr lang="en-US" sz="1100" b="0" i="0" dirty="0">
                          <a:effectLst/>
                          <a:latin typeface="+mj-lt"/>
                          <a:ea typeface="Arial" charset="0"/>
                          <a:cs typeface="Arial" charset="0"/>
                        </a:rPr>
                        <a:t>LESS OPTIMISTIC</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kern="1200" dirty="0">
                          <a:solidFill>
                            <a:schemeClr val="dk1"/>
                          </a:solidFill>
                          <a:effectLst/>
                          <a:latin typeface="+mn-lt"/>
                          <a:ea typeface="+mn-ea"/>
                          <a:cs typeface="+mn-cs"/>
                        </a:rPr>
                        <a:t>HISTORICAL</a:t>
                      </a:r>
                      <a:endParaRPr lang="en-US" sz="1100" b="0" i="0" kern="1200" dirty="0">
                        <a:solidFill>
                          <a:schemeClr val="dk1"/>
                        </a:solidFill>
                        <a:effectLst/>
                        <a:latin typeface="+mn-lt"/>
                        <a:ea typeface="Arial" charset="0"/>
                        <a:cs typeface="Arial"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kern="1200" dirty="0">
                          <a:solidFill>
                            <a:schemeClr val="dk1"/>
                          </a:solidFill>
                          <a:effectLst/>
                          <a:latin typeface="+mn-lt"/>
                          <a:ea typeface="+mn-ea"/>
                          <a:cs typeface="+mn-cs"/>
                        </a:rPr>
                        <a:t>&gt;HISTORICAL</a:t>
                      </a:r>
                      <a:endParaRPr lang="en-US" sz="1100" b="0" i="0" kern="1200" dirty="0">
                        <a:solidFill>
                          <a:srgbClr val="FF0000"/>
                        </a:solidFill>
                        <a:effectLst/>
                        <a:latin typeface="+mn-lt"/>
                        <a:ea typeface="Arial" charset="0"/>
                        <a:cs typeface="Arial"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40000"/>
                        <a:lumOff val="60000"/>
                      </a:schemeClr>
                    </a:solidFill>
                  </a:tcPr>
                </a:tc>
                <a:tc>
                  <a:txBody>
                    <a:bodyPr/>
                    <a:lstStyle/>
                    <a:p>
                      <a:pPr marL="0" marR="0" algn="ctr">
                        <a:spcBef>
                          <a:spcPts val="0"/>
                        </a:spcBef>
                        <a:spcAft>
                          <a:spcPts val="0"/>
                        </a:spcAft>
                      </a:pPr>
                      <a:r>
                        <a:rPr lang="en-US" sz="1100" b="0" i="0" dirty="0">
                          <a:effectLst/>
                          <a:latin typeface="+mj-lt"/>
                          <a:ea typeface="Arial" charset="0"/>
                          <a:cs typeface="Arial" charset="0"/>
                        </a:rPr>
                        <a:t>1.48’</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kern="1200" dirty="0">
                          <a:solidFill>
                            <a:schemeClr val="dk1"/>
                          </a:solidFill>
                          <a:effectLst/>
                          <a:latin typeface="+mn-lt"/>
                          <a:ea typeface="+mn-ea"/>
                          <a:cs typeface="+mn-cs"/>
                        </a:rPr>
                        <a:t>50% OF RANGE</a:t>
                      </a:r>
                      <a:endParaRPr lang="en-US" sz="1100" b="0" i="0" kern="1200" dirty="0">
                        <a:solidFill>
                          <a:schemeClr val="dk1"/>
                        </a:solidFill>
                        <a:effectLst/>
                        <a:latin typeface="+mn-lt"/>
                        <a:ea typeface="Arial" charset="0"/>
                        <a:cs typeface="Arial"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40000"/>
                        <a:lumOff val="60000"/>
                      </a:schemeClr>
                    </a:solidFill>
                  </a:tcPr>
                </a:tc>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100" b="0" dirty="0">
                          <a:effectLst/>
                        </a:rPr>
                        <a:t>+2.5%</a:t>
                      </a:r>
                      <a:endParaRPr lang="en-US" sz="1100" b="0" i="0" dirty="0">
                        <a:effectLst/>
                        <a:latin typeface="Arial" charset="0"/>
                        <a:ea typeface="Arial" charset="0"/>
                        <a:cs typeface="Arial"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40000"/>
                        <a:lumOff val="60000"/>
                      </a:schemeClr>
                    </a:solidFill>
                  </a:tcPr>
                </a:tc>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100" b="0" dirty="0">
                          <a:effectLst/>
                        </a:rPr>
                        <a:t>+20.0%</a:t>
                      </a:r>
                      <a:endParaRPr lang="en-US" sz="1100" b="0" i="0" dirty="0">
                        <a:effectLst/>
                        <a:latin typeface="Arial" charset="0"/>
                        <a:ea typeface="Arial" charset="0"/>
                        <a:cs typeface="Arial"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xmlns="" val="3381127406"/>
                  </a:ext>
                </a:extLst>
              </a:tr>
              <a:tr h="245595">
                <a:tc>
                  <a:txBody>
                    <a:bodyPr/>
                    <a:lstStyle/>
                    <a:p>
                      <a:pPr marL="0" marR="0" algn="ctr">
                        <a:spcBef>
                          <a:spcPts val="0"/>
                        </a:spcBef>
                        <a:spcAft>
                          <a:spcPts val="0"/>
                        </a:spcAft>
                      </a:pPr>
                      <a:endParaRPr lang="en-US" sz="1100" b="0" i="0" dirty="0">
                        <a:effectLst/>
                        <a:latin typeface="+mj-lt"/>
                        <a:ea typeface="Arial" charset="0"/>
                        <a:cs typeface="Arial"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100" b="0" i="0" kern="1200" dirty="0">
                        <a:solidFill>
                          <a:schemeClr val="dk1"/>
                        </a:solidFill>
                        <a:effectLst/>
                        <a:latin typeface="+mn-lt"/>
                        <a:ea typeface="Arial" charset="0"/>
                        <a:cs typeface="Arial"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100" b="0" i="0" kern="1200" dirty="0">
                        <a:solidFill>
                          <a:srgbClr val="FF0000"/>
                        </a:solidFill>
                        <a:effectLst/>
                        <a:latin typeface="+mn-lt"/>
                        <a:ea typeface="Arial" charset="0"/>
                        <a:cs typeface="Arial"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800" b="0" i="0" dirty="0">
                          <a:effectLst/>
                          <a:latin typeface="+mj-lt"/>
                          <a:ea typeface="Arial" charset="0"/>
                          <a:cs typeface="Arial" charset="0"/>
                        </a:rPr>
                        <a:t>(FEET/50 YEARS)</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endParaRPr lang="en-US"/>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endParaRPr lang="en-US" sz="1100" b="0" i="0" dirty="0">
                        <a:effectLst/>
                        <a:latin typeface="Arial" charset="0"/>
                        <a:ea typeface="Arial" charset="0"/>
                        <a:cs typeface="Arial"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endParaRPr lang="en-US" sz="1100" b="0" i="0" dirty="0">
                        <a:effectLst/>
                        <a:latin typeface="Arial" charset="0"/>
                        <a:ea typeface="Arial" charset="0"/>
                        <a:cs typeface="Arial"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xmlns="" val="2201476604"/>
                  </a:ext>
                </a:extLst>
              </a:tr>
            </a:tbl>
          </a:graphicData>
        </a:graphic>
      </p:graphicFrame>
      <p:sp>
        <p:nvSpPr>
          <p:cNvPr id="8" name="Title 7"/>
          <p:cNvSpPr>
            <a:spLocks noGrp="1"/>
          </p:cNvSpPr>
          <p:nvPr>
            <p:ph type="title"/>
          </p:nvPr>
        </p:nvSpPr>
        <p:spPr/>
        <p:txBody>
          <a:bodyPr>
            <a:normAutofit/>
          </a:bodyPr>
          <a:lstStyle/>
          <a:p>
            <a:r>
              <a:rPr lang="en-US" dirty="0"/>
              <a:t>Environmental Scenarios</a:t>
            </a:r>
          </a:p>
        </p:txBody>
      </p:sp>
      <p:sp>
        <p:nvSpPr>
          <p:cNvPr id="2" name="Footer Placeholder 1"/>
          <p:cNvSpPr>
            <a:spLocks noGrp="1"/>
          </p:cNvSpPr>
          <p:nvPr>
            <p:ph type="ftr" sz="quarter" idx="11"/>
          </p:nvPr>
        </p:nvSpPr>
        <p:spPr>
          <a:xfrm>
            <a:off x="457199" y="6356189"/>
            <a:ext cx="7921869" cy="365125"/>
          </a:xfrm>
        </p:spPr>
        <p:txBody>
          <a:bodyPr/>
          <a:lstStyle/>
          <a:p>
            <a:r>
              <a:rPr lang="en-US"/>
              <a:t>2017 Coastal Master Plan</a:t>
            </a:r>
            <a:endParaRPr lang="en-US" dirty="0"/>
          </a:p>
        </p:txBody>
      </p:sp>
      <p:sp>
        <p:nvSpPr>
          <p:cNvPr id="6" name="Slide Number Placeholder 2"/>
          <p:cNvSpPr>
            <a:spLocks noGrp="1"/>
          </p:cNvSpPr>
          <p:nvPr>
            <p:ph type="sldNum" sz="quarter" idx="12"/>
          </p:nvPr>
        </p:nvSpPr>
        <p:spPr>
          <a:xfrm>
            <a:off x="6553200" y="6356350"/>
            <a:ext cx="2133600" cy="365125"/>
          </a:xfrm>
        </p:spPr>
        <p:txBody>
          <a:bodyPr/>
          <a:lstStyle/>
          <a:p>
            <a:fld id="{0580405D-A643-224E-BD86-D482C39E2277}" type="slidenum">
              <a:rPr lang="en-US" smtClean="0"/>
              <a:t>25</a:t>
            </a:fld>
            <a:endParaRPr lang="en-US"/>
          </a:p>
        </p:txBody>
      </p:sp>
      <p:grpSp>
        <p:nvGrpSpPr>
          <p:cNvPr id="30" name="Group 29"/>
          <p:cNvGrpSpPr/>
          <p:nvPr/>
        </p:nvGrpSpPr>
        <p:grpSpPr>
          <a:xfrm>
            <a:off x="1676400" y="1633567"/>
            <a:ext cx="6784848" cy="822960"/>
            <a:chOff x="1676400" y="1371600"/>
            <a:chExt cx="6784848" cy="822960"/>
          </a:xfrm>
        </p:grpSpPr>
        <p:pic>
          <p:nvPicPr>
            <p:cNvPr id="23" name="Picture 2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76400" y="1371600"/>
              <a:ext cx="822960" cy="822960"/>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10000" y="1371600"/>
              <a:ext cx="822960" cy="822960"/>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77968" y="1371600"/>
              <a:ext cx="822960" cy="822960"/>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70320" y="1371600"/>
              <a:ext cx="822960" cy="822960"/>
            </a:xfrm>
            <a:prstGeom prst="rect">
              <a:avLst/>
            </a:prstGeom>
          </p:spPr>
        </p:pic>
        <p:pic>
          <p:nvPicPr>
            <p:cNvPr id="27" name="Picture 2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38288" y="1371600"/>
              <a:ext cx="822960" cy="822960"/>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712720" y="1371600"/>
              <a:ext cx="822960" cy="822960"/>
            </a:xfrm>
            <a:prstGeom prst="rect">
              <a:avLst/>
            </a:prstGeom>
          </p:spPr>
        </p:pic>
      </p:grpSp>
    </p:spTree>
    <p:extLst>
      <p:ext uri="{BB962C8B-B14F-4D97-AF65-F5344CB8AC3E}">
        <p14:creationId xmlns:p14="http://schemas.microsoft.com/office/powerpoint/2010/main" val="177417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Relative Sea Level Rise Over 50 Years</a:t>
            </a:r>
            <a:br>
              <a:rPr lang="en-US" dirty="0"/>
            </a:br>
            <a:r>
              <a:rPr lang="en-US" sz="2000" dirty="0">
                <a:solidFill>
                  <a:schemeClr val="accent2"/>
                </a:solidFill>
              </a:rPr>
              <a:t>Sea Level Rise</a:t>
            </a:r>
          </a:p>
        </p:txBody>
      </p:sp>
      <p:sp>
        <p:nvSpPr>
          <p:cNvPr id="4" name="Slide Number Placeholder 3"/>
          <p:cNvSpPr>
            <a:spLocks noGrp="1"/>
          </p:cNvSpPr>
          <p:nvPr>
            <p:ph type="sldNum" sz="quarter" idx="12"/>
          </p:nvPr>
        </p:nvSpPr>
        <p:spPr/>
        <p:txBody>
          <a:bodyPr/>
          <a:lstStyle/>
          <a:p>
            <a:fld id="{0580405D-A643-224E-BD86-D482C39E2277}" type="slidenum">
              <a:rPr lang="en-US" smtClean="0"/>
              <a:pPr/>
              <a:t>26</a:t>
            </a:fld>
            <a:endParaRPr lang="en-US" dirty="0"/>
          </a:p>
        </p:txBody>
      </p:sp>
      <p:sp>
        <p:nvSpPr>
          <p:cNvPr id="5" name="Footer Placeholder 4"/>
          <p:cNvSpPr>
            <a:spLocks noGrp="1"/>
          </p:cNvSpPr>
          <p:nvPr>
            <p:ph type="ftr" sz="quarter" idx="11"/>
          </p:nvPr>
        </p:nvSpPr>
        <p:spPr/>
        <p:txBody>
          <a:bodyPr/>
          <a:lstStyle/>
          <a:p>
            <a:r>
              <a:rPr lang="en-US"/>
              <a:t>2017 Coastal Master Plan</a:t>
            </a:r>
            <a:endParaRPr lang="en-US" dirty="0"/>
          </a:p>
        </p:txBody>
      </p:sp>
      <p:sp>
        <p:nvSpPr>
          <p:cNvPr id="8" name="Rectangle 7"/>
          <p:cNvSpPr/>
          <p:nvPr/>
        </p:nvSpPr>
        <p:spPr>
          <a:xfrm>
            <a:off x="457200" y="1371600"/>
            <a:ext cx="8229600" cy="2057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8200" y="1600200"/>
            <a:ext cx="7467600" cy="4554614"/>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0" y="5349240"/>
            <a:ext cx="822960" cy="822960"/>
          </a:xfrm>
          <a:prstGeom prst="rect">
            <a:avLst/>
          </a:prstGeom>
        </p:spPr>
      </p:pic>
    </p:spTree>
    <p:extLst>
      <p:ext uri="{BB962C8B-B14F-4D97-AF65-F5344CB8AC3E}">
        <p14:creationId xmlns:p14="http://schemas.microsoft.com/office/powerpoint/2010/main" val="74469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SUBSIDENCE RANGES</a:t>
            </a:r>
          </a:p>
        </p:txBody>
      </p:sp>
      <p:sp>
        <p:nvSpPr>
          <p:cNvPr id="4" name="Slide Number Placeholder 3"/>
          <p:cNvSpPr>
            <a:spLocks noGrp="1"/>
          </p:cNvSpPr>
          <p:nvPr>
            <p:ph type="sldNum" sz="quarter" idx="12"/>
          </p:nvPr>
        </p:nvSpPr>
        <p:spPr/>
        <p:txBody>
          <a:bodyPr/>
          <a:lstStyle/>
          <a:p>
            <a:fld id="{0580405D-A643-224E-BD86-D482C39E2277}" type="slidenum">
              <a:rPr lang="en-US" smtClean="0"/>
              <a:pPr/>
              <a:t>27</a:t>
            </a:fld>
            <a:endParaRPr lang="en-US" dirty="0"/>
          </a:p>
        </p:txBody>
      </p:sp>
      <p:sp>
        <p:nvSpPr>
          <p:cNvPr id="5" name="Footer Placeholder 4"/>
          <p:cNvSpPr>
            <a:spLocks noGrp="1"/>
          </p:cNvSpPr>
          <p:nvPr>
            <p:ph type="ftr" sz="quarter" idx="11"/>
          </p:nvPr>
        </p:nvSpPr>
        <p:spPr/>
        <p:txBody>
          <a:bodyPr/>
          <a:lstStyle/>
          <a:p>
            <a:r>
              <a:rPr lang="en-US"/>
              <a:t>2017 Coastal Master Plan</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06758" y="1600200"/>
            <a:ext cx="7330483" cy="4554614"/>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0" y="5334000"/>
            <a:ext cx="822960" cy="822960"/>
          </a:xfrm>
          <a:prstGeom prst="rect">
            <a:avLst/>
          </a:prstGeom>
          <a:ln>
            <a:noFill/>
          </a:ln>
        </p:spPr>
      </p:pic>
    </p:spTree>
    <p:extLst>
      <p:ext uri="{BB962C8B-B14F-4D97-AF65-F5344CB8AC3E}">
        <p14:creationId xmlns:p14="http://schemas.microsoft.com/office/powerpoint/2010/main" val="340561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Relative Sea Level Rise Over 50 Years</a:t>
            </a:r>
            <a:r>
              <a:rPr lang="en-US" sz="2400" dirty="0"/>
              <a:t/>
            </a:r>
            <a:br>
              <a:rPr lang="en-US" sz="2400" dirty="0"/>
            </a:br>
            <a:r>
              <a:rPr lang="en-US" sz="2000" dirty="0">
                <a:solidFill>
                  <a:schemeClr val="accent2"/>
                </a:solidFill>
              </a:rPr>
              <a:t>Sea Level Rise </a:t>
            </a:r>
            <a:r>
              <a:rPr lang="en-US" sz="2000" dirty="0"/>
              <a:t>+ </a:t>
            </a:r>
            <a:r>
              <a:rPr lang="en-US" sz="2000" dirty="0">
                <a:solidFill>
                  <a:schemeClr val="accent1"/>
                </a:solidFill>
              </a:rPr>
              <a:t>Subsidence</a:t>
            </a:r>
          </a:p>
        </p:txBody>
      </p:sp>
      <p:sp>
        <p:nvSpPr>
          <p:cNvPr id="4" name="Slide Number Placeholder 3"/>
          <p:cNvSpPr>
            <a:spLocks noGrp="1"/>
          </p:cNvSpPr>
          <p:nvPr>
            <p:ph type="sldNum" sz="quarter" idx="12"/>
          </p:nvPr>
        </p:nvSpPr>
        <p:spPr/>
        <p:txBody>
          <a:bodyPr/>
          <a:lstStyle/>
          <a:p>
            <a:fld id="{0580405D-A643-224E-BD86-D482C39E2277}" type="slidenum">
              <a:rPr lang="en-US" smtClean="0"/>
              <a:pPr/>
              <a:t>28</a:t>
            </a:fld>
            <a:endParaRPr lang="en-US" dirty="0"/>
          </a:p>
        </p:txBody>
      </p:sp>
      <p:sp>
        <p:nvSpPr>
          <p:cNvPr id="5" name="Footer Placeholder 4"/>
          <p:cNvSpPr>
            <a:spLocks noGrp="1"/>
          </p:cNvSpPr>
          <p:nvPr>
            <p:ph type="ftr" sz="quarter" idx="11"/>
          </p:nvPr>
        </p:nvSpPr>
        <p:spPr/>
        <p:txBody>
          <a:bodyPr/>
          <a:lstStyle/>
          <a:p>
            <a:r>
              <a:rPr lang="en-US"/>
              <a:t>2017 Coastal Master Plan</a:t>
            </a:r>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8200" y="1600200"/>
            <a:ext cx="7467600" cy="4554613"/>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71600" y="5349240"/>
            <a:ext cx="822960" cy="82296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7200" y="5349240"/>
            <a:ext cx="822960" cy="822960"/>
          </a:xfrm>
          <a:prstGeom prst="rect">
            <a:avLst/>
          </a:prstGeom>
        </p:spPr>
      </p:pic>
    </p:spTree>
    <p:extLst>
      <p:ext uri="{BB962C8B-B14F-4D97-AF65-F5344CB8AC3E}">
        <p14:creationId xmlns:p14="http://schemas.microsoft.com/office/powerpoint/2010/main" val="1977894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458200" cy="1066800"/>
          </a:xfrm>
        </p:spPr>
        <p:txBody>
          <a:bodyPr>
            <a:noAutofit/>
          </a:bodyPr>
          <a:lstStyle/>
          <a:p>
            <a:r>
              <a:rPr lang="en-US" dirty="0"/>
              <a:t>Predicted Land Change</a:t>
            </a:r>
            <a:br>
              <a:rPr lang="en-US" dirty="0"/>
            </a:br>
            <a:r>
              <a:rPr lang="en-US" dirty="0"/>
              <a:t>Future Without Action</a:t>
            </a:r>
            <a:r>
              <a:rPr lang="en-US" dirty="0">
                <a:solidFill>
                  <a:schemeClr val="accent1"/>
                </a:solidFill>
              </a:rPr>
              <a:t/>
            </a:r>
            <a:br>
              <a:rPr lang="en-US" dirty="0">
                <a:solidFill>
                  <a:schemeClr val="accent1"/>
                </a:solidFill>
              </a:rPr>
            </a:br>
            <a:r>
              <a:rPr lang="en-US" dirty="0">
                <a:solidFill>
                  <a:schemeClr val="accent2"/>
                </a:solidFill>
              </a:rPr>
              <a:t>Year 50, Low Scenario</a:t>
            </a:r>
          </a:p>
        </p:txBody>
      </p:sp>
      <p:sp>
        <p:nvSpPr>
          <p:cNvPr id="3" name="Slide Number Placeholder 2"/>
          <p:cNvSpPr>
            <a:spLocks noGrp="1"/>
          </p:cNvSpPr>
          <p:nvPr>
            <p:ph type="sldNum" sz="quarter" idx="12"/>
          </p:nvPr>
        </p:nvSpPr>
        <p:spPr>
          <a:xfrm>
            <a:off x="6553200" y="6356350"/>
            <a:ext cx="2133600" cy="365125"/>
          </a:xfrm>
        </p:spPr>
        <p:txBody>
          <a:bodyPr/>
          <a:lstStyle/>
          <a:p>
            <a:fld id="{0580405D-A643-224E-BD86-D482C39E2277}" type="slidenum">
              <a:rPr lang="en-US" smtClean="0"/>
              <a:pPr/>
              <a:t>29</a:t>
            </a:fld>
            <a:endParaRPr lang="en-US"/>
          </a:p>
        </p:txBody>
      </p:sp>
      <p:sp>
        <p:nvSpPr>
          <p:cNvPr id="2" name="Footer Placeholder 1"/>
          <p:cNvSpPr>
            <a:spLocks noGrp="1"/>
          </p:cNvSpPr>
          <p:nvPr>
            <p:ph type="ftr" sz="quarter" idx="11"/>
          </p:nvPr>
        </p:nvSpPr>
        <p:spPr>
          <a:xfrm>
            <a:off x="457200" y="6356189"/>
            <a:ext cx="7315200" cy="365125"/>
          </a:xfrm>
        </p:spPr>
        <p:txBody>
          <a:bodyPr/>
          <a:lstStyle/>
          <a:p>
            <a:r>
              <a:rPr lang="en-US"/>
              <a:t>2017 Coastal Master Plan</a:t>
            </a:r>
            <a:endParaRPr lang="en-US" dirty="0"/>
          </a:p>
        </p:txBody>
      </p:sp>
      <p:pic>
        <p:nvPicPr>
          <p:cNvPr id="16" name="Picture 5"/>
          <p:cNvPicPr>
            <a:picLocks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1600200"/>
            <a:ext cx="9144000" cy="423367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p:cNvSpPr/>
          <p:nvPr/>
        </p:nvSpPr>
        <p:spPr>
          <a:xfrm rot="20309344">
            <a:off x="3175625" y="3209205"/>
            <a:ext cx="2792752" cy="1015663"/>
          </a:xfrm>
          <a:prstGeom prst="rect">
            <a:avLst/>
          </a:prstGeom>
        </p:spPr>
        <p:txBody>
          <a:bodyPr wrap="none">
            <a:spAutoFit/>
          </a:bodyPr>
          <a:lstStyle/>
          <a:p>
            <a:r>
              <a:rPr lang="en-US" sz="6000" b="1" dirty="0">
                <a:solidFill>
                  <a:schemeClr val="tx1">
                    <a:alpha val="25000"/>
                  </a:schemeClr>
                </a:solidFill>
              </a:rPr>
              <a:t>DRAFT</a:t>
            </a:r>
          </a:p>
        </p:txBody>
      </p:sp>
    </p:spTree>
    <p:extLst>
      <p:ext uri="{BB962C8B-B14F-4D97-AF65-F5344CB8AC3E}">
        <p14:creationId xmlns:p14="http://schemas.microsoft.com/office/powerpoint/2010/main" val="1108977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Executive Order</a:t>
            </a:r>
          </a:p>
        </p:txBody>
      </p:sp>
      <p:sp>
        <p:nvSpPr>
          <p:cNvPr id="3" name="Content Placeholder 2"/>
          <p:cNvSpPr>
            <a:spLocks noGrp="1"/>
          </p:cNvSpPr>
          <p:nvPr>
            <p:ph idx="1"/>
          </p:nvPr>
        </p:nvSpPr>
        <p:spPr>
          <a:xfrm>
            <a:off x="457200" y="1600200"/>
            <a:ext cx="4953000" cy="4525963"/>
          </a:xfrm>
        </p:spPr>
        <p:txBody>
          <a:bodyPr/>
          <a:lstStyle/>
          <a:p>
            <a:r>
              <a:rPr lang="en-US" dirty="0"/>
              <a:t>Signed into action by Governor John Bel Edwards on April 4, 2016</a:t>
            </a:r>
          </a:p>
          <a:p>
            <a:r>
              <a:rPr lang="en-US" b="1" dirty="0">
                <a:solidFill>
                  <a:schemeClr val="accent5"/>
                </a:solidFill>
              </a:rPr>
              <a:t>Requires all State agencies </a:t>
            </a:r>
            <a:r>
              <a:rPr lang="en-US" dirty="0"/>
              <a:t>to administer their regulatory practices, programs, projects, contracts, grants, and all other functions vested in them in a manner </a:t>
            </a:r>
            <a:r>
              <a:rPr lang="en-US" b="1" dirty="0">
                <a:solidFill>
                  <a:schemeClr val="accent5"/>
                </a:solidFill>
              </a:rPr>
              <a:t>consistent with Coastal Master Plan</a:t>
            </a:r>
          </a:p>
        </p:txBody>
      </p:sp>
      <p:sp>
        <p:nvSpPr>
          <p:cNvPr id="4" name="Slide Number Placeholder 3"/>
          <p:cNvSpPr>
            <a:spLocks noGrp="1"/>
          </p:cNvSpPr>
          <p:nvPr>
            <p:ph type="sldNum" sz="quarter" idx="12"/>
          </p:nvPr>
        </p:nvSpPr>
        <p:spPr/>
        <p:txBody>
          <a:bodyPr/>
          <a:lstStyle/>
          <a:p>
            <a:fld id="{0580405D-A643-224E-BD86-D482C39E2277}" type="slidenum">
              <a:rPr lang="en-US" smtClean="0"/>
              <a:pPr/>
              <a:t>3</a:t>
            </a:fld>
            <a:endParaRPr lang="en-US"/>
          </a:p>
        </p:txBody>
      </p:sp>
      <p:sp>
        <p:nvSpPr>
          <p:cNvPr id="5" name="Footer Placeholder 4"/>
          <p:cNvSpPr>
            <a:spLocks noGrp="1"/>
          </p:cNvSpPr>
          <p:nvPr>
            <p:ph type="ftr" sz="quarter" idx="11"/>
          </p:nvPr>
        </p:nvSpPr>
        <p:spPr/>
        <p:txBody>
          <a:bodyPr/>
          <a:lstStyle/>
          <a:p>
            <a:r>
              <a:rPr lang="en-US"/>
              <a:t>2017 Coastal Master Plan</a:t>
            </a:r>
            <a:endParaRPr lang="en-US" dirty="0"/>
          </a:p>
        </p:txBody>
      </p:sp>
      <p:pic>
        <p:nvPicPr>
          <p:cNvPr id="1026" name="Picture 2" descr="http://gov.louisiana.gov/assets/images/Pages/JBE_OfficialPhoto_Bi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4050" y="1605455"/>
            <a:ext cx="2952750" cy="2419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82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458200" cy="1066800"/>
          </a:xfrm>
        </p:spPr>
        <p:txBody>
          <a:bodyPr>
            <a:noAutofit/>
          </a:bodyPr>
          <a:lstStyle/>
          <a:p>
            <a:r>
              <a:rPr lang="en-US" dirty="0"/>
              <a:t>Predicted Land Change</a:t>
            </a:r>
            <a:br>
              <a:rPr lang="en-US" dirty="0"/>
            </a:br>
            <a:r>
              <a:rPr lang="en-US" dirty="0"/>
              <a:t>Future Without Action</a:t>
            </a:r>
            <a:r>
              <a:rPr lang="en-US" dirty="0">
                <a:solidFill>
                  <a:schemeClr val="accent1"/>
                </a:solidFill>
              </a:rPr>
              <a:t/>
            </a:r>
            <a:br>
              <a:rPr lang="en-US" dirty="0">
                <a:solidFill>
                  <a:schemeClr val="accent1"/>
                </a:solidFill>
              </a:rPr>
            </a:br>
            <a:r>
              <a:rPr lang="en-US" dirty="0">
                <a:solidFill>
                  <a:schemeClr val="accent2"/>
                </a:solidFill>
              </a:rPr>
              <a:t>Year 50, Medium Scenario</a:t>
            </a:r>
          </a:p>
        </p:txBody>
      </p:sp>
      <p:sp>
        <p:nvSpPr>
          <p:cNvPr id="3" name="Slide Number Placeholder 2"/>
          <p:cNvSpPr>
            <a:spLocks noGrp="1"/>
          </p:cNvSpPr>
          <p:nvPr>
            <p:ph type="sldNum" sz="quarter" idx="12"/>
          </p:nvPr>
        </p:nvSpPr>
        <p:spPr>
          <a:xfrm>
            <a:off x="6553200" y="6356350"/>
            <a:ext cx="2133600" cy="365125"/>
          </a:xfrm>
        </p:spPr>
        <p:txBody>
          <a:bodyPr/>
          <a:lstStyle/>
          <a:p>
            <a:fld id="{0580405D-A643-224E-BD86-D482C39E2277}" type="slidenum">
              <a:rPr lang="en-US" smtClean="0"/>
              <a:pPr/>
              <a:t>30</a:t>
            </a:fld>
            <a:endParaRPr lang="en-US"/>
          </a:p>
        </p:txBody>
      </p:sp>
      <p:sp>
        <p:nvSpPr>
          <p:cNvPr id="2" name="Footer Placeholder 1"/>
          <p:cNvSpPr>
            <a:spLocks noGrp="1"/>
          </p:cNvSpPr>
          <p:nvPr>
            <p:ph type="ftr" sz="quarter" idx="11"/>
          </p:nvPr>
        </p:nvSpPr>
        <p:spPr>
          <a:xfrm>
            <a:off x="457200" y="6356189"/>
            <a:ext cx="7315200" cy="365125"/>
          </a:xfrm>
        </p:spPr>
        <p:txBody>
          <a:bodyPr/>
          <a:lstStyle/>
          <a:p>
            <a:r>
              <a:rPr lang="en-US"/>
              <a:t>2017 Coastal Master Plan</a:t>
            </a:r>
            <a:endParaRPr lang="en-US" dirty="0"/>
          </a:p>
        </p:txBody>
      </p:sp>
      <p:pic>
        <p:nvPicPr>
          <p:cNvPr id="8" name="Picture 7"/>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1600200"/>
            <a:ext cx="9144000" cy="424030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Rectangle 5"/>
          <p:cNvSpPr/>
          <p:nvPr/>
        </p:nvSpPr>
        <p:spPr>
          <a:xfrm rot="20309344">
            <a:off x="3175625" y="3209205"/>
            <a:ext cx="2792752" cy="1015663"/>
          </a:xfrm>
          <a:prstGeom prst="rect">
            <a:avLst/>
          </a:prstGeom>
        </p:spPr>
        <p:txBody>
          <a:bodyPr wrap="none">
            <a:spAutoFit/>
          </a:bodyPr>
          <a:lstStyle/>
          <a:p>
            <a:r>
              <a:rPr lang="en-US" sz="6000" b="1" dirty="0">
                <a:solidFill>
                  <a:schemeClr val="tx1">
                    <a:alpha val="25000"/>
                  </a:schemeClr>
                </a:solidFill>
              </a:rPr>
              <a:t>DRAFT</a:t>
            </a:r>
          </a:p>
        </p:txBody>
      </p:sp>
    </p:spTree>
    <p:extLst>
      <p:ext uri="{BB962C8B-B14F-4D97-AF65-F5344CB8AC3E}">
        <p14:creationId xmlns:p14="http://schemas.microsoft.com/office/powerpoint/2010/main" val="3997044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458200" cy="1066800"/>
          </a:xfrm>
        </p:spPr>
        <p:txBody>
          <a:bodyPr>
            <a:noAutofit/>
          </a:bodyPr>
          <a:lstStyle/>
          <a:p>
            <a:r>
              <a:rPr lang="en-US" dirty="0"/>
              <a:t>Predicted Land Change</a:t>
            </a:r>
            <a:br>
              <a:rPr lang="en-US" dirty="0"/>
            </a:br>
            <a:r>
              <a:rPr lang="en-US" dirty="0"/>
              <a:t>Future Without Action</a:t>
            </a:r>
            <a:r>
              <a:rPr lang="en-US" dirty="0">
                <a:solidFill>
                  <a:schemeClr val="accent1"/>
                </a:solidFill>
              </a:rPr>
              <a:t/>
            </a:r>
            <a:br>
              <a:rPr lang="en-US" dirty="0">
                <a:solidFill>
                  <a:schemeClr val="accent1"/>
                </a:solidFill>
              </a:rPr>
            </a:br>
            <a:r>
              <a:rPr lang="en-US" dirty="0">
                <a:solidFill>
                  <a:schemeClr val="accent2"/>
                </a:solidFill>
              </a:rPr>
              <a:t>Year 50, High Scenario</a:t>
            </a:r>
          </a:p>
        </p:txBody>
      </p:sp>
      <p:sp>
        <p:nvSpPr>
          <p:cNvPr id="3" name="Slide Number Placeholder 2"/>
          <p:cNvSpPr>
            <a:spLocks noGrp="1"/>
          </p:cNvSpPr>
          <p:nvPr>
            <p:ph type="sldNum" sz="quarter" idx="12"/>
          </p:nvPr>
        </p:nvSpPr>
        <p:spPr>
          <a:xfrm>
            <a:off x="6553200" y="6356350"/>
            <a:ext cx="2133600" cy="365125"/>
          </a:xfrm>
        </p:spPr>
        <p:txBody>
          <a:bodyPr/>
          <a:lstStyle/>
          <a:p>
            <a:fld id="{0580405D-A643-224E-BD86-D482C39E2277}" type="slidenum">
              <a:rPr lang="en-US" smtClean="0"/>
              <a:pPr/>
              <a:t>31</a:t>
            </a:fld>
            <a:endParaRPr lang="en-US"/>
          </a:p>
        </p:txBody>
      </p:sp>
      <p:sp>
        <p:nvSpPr>
          <p:cNvPr id="2" name="Footer Placeholder 1"/>
          <p:cNvSpPr>
            <a:spLocks noGrp="1"/>
          </p:cNvSpPr>
          <p:nvPr>
            <p:ph type="ftr" sz="quarter" idx="11"/>
          </p:nvPr>
        </p:nvSpPr>
        <p:spPr>
          <a:xfrm>
            <a:off x="457200" y="6356189"/>
            <a:ext cx="7315200" cy="365125"/>
          </a:xfrm>
        </p:spPr>
        <p:txBody>
          <a:bodyPr/>
          <a:lstStyle/>
          <a:p>
            <a:r>
              <a:rPr lang="en-US"/>
              <a:t>2017 Coastal Master Plan</a:t>
            </a:r>
            <a:endParaRPr lang="en-US" dirty="0"/>
          </a:p>
        </p:txBody>
      </p:sp>
      <p:pic>
        <p:nvPicPr>
          <p:cNvPr id="9" name="Picture 7"/>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1600200"/>
            <a:ext cx="9144000" cy="424030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Rectangle 5"/>
          <p:cNvSpPr/>
          <p:nvPr/>
        </p:nvSpPr>
        <p:spPr>
          <a:xfrm rot="20309344">
            <a:off x="3175625" y="3209205"/>
            <a:ext cx="2792752" cy="1015663"/>
          </a:xfrm>
          <a:prstGeom prst="rect">
            <a:avLst/>
          </a:prstGeom>
        </p:spPr>
        <p:txBody>
          <a:bodyPr wrap="none">
            <a:spAutoFit/>
          </a:bodyPr>
          <a:lstStyle/>
          <a:p>
            <a:r>
              <a:rPr lang="en-US" sz="6000" b="1" dirty="0">
                <a:solidFill>
                  <a:schemeClr val="tx1">
                    <a:alpha val="25000"/>
                  </a:schemeClr>
                </a:solidFill>
              </a:rPr>
              <a:t>DRAFT</a:t>
            </a:r>
          </a:p>
        </p:txBody>
      </p:sp>
    </p:spTree>
    <p:extLst>
      <p:ext uri="{BB962C8B-B14F-4D97-AF65-F5344CB8AC3E}">
        <p14:creationId xmlns:p14="http://schemas.microsoft.com/office/powerpoint/2010/main" val="1156398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600671"/>
            <a:ext cx="9143999" cy="1523839"/>
          </a:xfrm>
          <a:prstGeom prst="rect">
            <a:avLst/>
          </a:prstGeom>
          <a:solidFill>
            <a:schemeClr val="accent2">
              <a:lumMod val="60000"/>
              <a:lumOff val="4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p:nvSpPr>
        <p:spPr>
          <a:xfrm>
            <a:off x="-1" y="3123559"/>
            <a:ext cx="9143999" cy="1523839"/>
          </a:xfrm>
          <a:prstGeom prst="rect">
            <a:avLst/>
          </a:prstGeom>
          <a:solidFill>
            <a:schemeClr val="accent2">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p:cNvSpPr/>
          <p:nvPr/>
        </p:nvSpPr>
        <p:spPr>
          <a:xfrm>
            <a:off x="1" y="4647559"/>
            <a:ext cx="9143999" cy="1523839"/>
          </a:xfrm>
          <a:prstGeom prst="rect">
            <a:avLst/>
          </a:prstGeom>
          <a:solidFill>
            <a:schemeClr val="accent2">
              <a:lumMod val="60000"/>
              <a:lumOff val="4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itle 3"/>
          <p:cNvSpPr>
            <a:spLocks noGrp="1"/>
          </p:cNvSpPr>
          <p:nvPr>
            <p:ph type="title"/>
          </p:nvPr>
        </p:nvSpPr>
        <p:spPr>
          <a:xfrm>
            <a:off x="457200" y="304800"/>
            <a:ext cx="8458200" cy="1066800"/>
          </a:xfrm>
        </p:spPr>
        <p:txBody>
          <a:bodyPr>
            <a:noAutofit/>
          </a:bodyPr>
          <a:lstStyle/>
          <a:p>
            <a:r>
              <a:rPr lang="en-US" dirty="0"/>
              <a:t>Predicted Land Change</a:t>
            </a:r>
            <a:br>
              <a:rPr lang="en-US" dirty="0"/>
            </a:br>
            <a:r>
              <a:rPr lang="en-US" dirty="0"/>
              <a:t>Future Without Action</a:t>
            </a:r>
            <a:r>
              <a:rPr lang="en-US" dirty="0">
                <a:solidFill>
                  <a:schemeClr val="accent1"/>
                </a:solidFill>
              </a:rPr>
              <a:t/>
            </a:r>
            <a:br>
              <a:rPr lang="en-US" dirty="0">
                <a:solidFill>
                  <a:schemeClr val="accent1"/>
                </a:solidFill>
              </a:rPr>
            </a:br>
            <a:r>
              <a:rPr lang="en-US" dirty="0">
                <a:solidFill>
                  <a:schemeClr val="accent2"/>
                </a:solidFill>
              </a:rPr>
              <a:t>Year 50</a:t>
            </a:r>
          </a:p>
        </p:txBody>
      </p:sp>
      <p:sp>
        <p:nvSpPr>
          <p:cNvPr id="3" name="Slide Number Placeholder 2"/>
          <p:cNvSpPr>
            <a:spLocks noGrp="1"/>
          </p:cNvSpPr>
          <p:nvPr>
            <p:ph type="sldNum" sz="quarter" idx="12"/>
          </p:nvPr>
        </p:nvSpPr>
        <p:spPr>
          <a:xfrm>
            <a:off x="6553200" y="6356350"/>
            <a:ext cx="2133600" cy="365125"/>
          </a:xfrm>
        </p:spPr>
        <p:txBody>
          <a:bodyPr/>
          <a:lstStyle/>
          <a:p>
            <a:fld id="{0580405D-A643-224E-BD86-D482C39E2277}" type="slidenum">
              <a:rPr lang="en-US" smtClean="0"/>
              <a:pPr/>
              <a:t>32</a:t>
            </a:fld>
            <a:endParaRPr lang="en-US"/>
          </a:p>
        </p:txBody>
      </p:sp>
      <p:sp>
        <p:nvSpPr>
          <p:cNvPr id="2" name="Footer Placeholder 1"/>
          <p:cNvSpPr>
            <a:spLocks noGrp="1"/>
          </p:cNvSpPr>
          <p:nvPr>
            <p:ph type="ftr" sz="quarter" idx="11"/>
          </p:nvPr>
        </p:nvSpPr>
        <p:spPr>
          <a:xfrm>
            <a:off x="457200" y="6356189"/>
            <a:ext cx="7315200" cy="365125"/>
          </a:xfrm>
        </p:spPr>
        <p:txBody>
          <a:bodyPr/>
          <a:lstStyle/>
          <a:p>
            <a:r>
              <a:rPr lang="en-US"/>
              <a:t>2017 Coastal Master Plan</a:t>
            </a:r>
            <a:endParaRPr lang="en-US" dirty="0"/>
          </a:p>
        </p:txBody>
      </p:sp>
      <p:sp>
        <p:nvSpPr>
          <p:cNvPr id="5" name="TextBox 4"/>
          <p:cNvSpPr txBox="1"/>
          <p:nvPr/>
        </p:nvSpPr>
        <p:spPr>
          <a:xfrm>
            <a:off x="914400" y="2100980"/>
            <a:ext cx="1295400" cy="523220"/>
          </a:xfrm>
          <a:prstGeom prst="rect">
            <a:avLst/>
          </a:prstGeom>
          <a:noFill/>
        </p:spPr>
        <p:txBody>
          <a:bodyPr wrap="square" rtlCol="0">
            <a:spAutoFit/>
          </a:bodyPr>
          <a:lstStyle/>
          <a:p>
            <a:pPr algn="r"/>
            <a:r>
              <a:rPr lang="en-US" sz="2800" b="1" dirty="0">
                <a:solidFill>
                  <a:schemeClr val="tx1">
                    <a:lumMod val="50000"/>
                  </a:schemeClr>
                </a:solidFill>
              </a:rPr>
              <a:t>LOW</a:t>
            </a:r>
          </a:p>
        </p:txBody>
      </p:sp>
      <p:sp>
        <p:nvSpPr>
          <p:cNvPr id="15" name="TextBox 14"/>
          <p:cNvSpPr txBox="1"/>
          <p:nvPr/>
        </p:nvSpPr>
        <p:spPr>
          <a:xfrm>
            <a:off x="228600" y="3623868"/>
            <a:ext cx="1981200" cy="523220"/>
          </a:xfrm>
          <a:prstGeom prst="rect">
            <a:avLst/>
          </a:prstGeom>
          <a:noFill/>
        </p:spPr>
        <p:txBody>
          <a:bodyPr wrap="square" rtlCol="0">
            <a:spAutoFit/>
          </a:bodyPr>
          <a:lstStyle/>
          <a:p>
            <a:pPr algn="r"/>
            <a:r>
              <a:rPr lang="en-US" sz="2800" b="1" dirty="0">
                <a:solidFill>
                  <a:schemeClr val="tx1">
                    <a:lumMod val="50000"/>
                  </a:schemeClr>
                </a:solidFill>
              </a:rPr>
              <a:t>MEDIUM</a:t>
            </a:r>
          </a:p>
        </p:txBody>
      </p:sp>
      <p:sp>
        <p:nvSpPr>
          <p:cNvPr id="16" name="TextBox 15"/>
          <p:cNvSpPr txBox="1"/>
          <p:nvPr/>
        </p:nvSpPr>
        <p:spPr>
          <a:xfrm>
            <a:off x="228600" y="5147868"/>
            <a:ext cx="1981200" cy="523220"/>
          </a:xfrm>
          <a:prstGeom prst="rect">
            <a:avLst/>
          </a:prstGeom>
          <a:noFill/>
        </p:spPr>
        <p:txBody>
          <a:bodyPr wrap="square" rtlCol="0">
            <a:spAutoFit/>
          </a:bodyPr>
          <a:lstStyle/>
          <a:p>
            <a:pPr algn="r"/>
            <a:r>
              <a:rPr lang="en-US" sz="2800" b="1" dirty="0">
                <a:solidFill>
                  <a:schemeClr val="tx1">
                    <a:lumMod val="50000"/>
                  </a:schemeClr>
                </a:solidFill>
              </a:rPr>
              <a:t>HIGH</a:t>
            </a:r>
          </a:p>
        </p:txBody>
      </p:sp>
      <p:pic>
        <p:nvPicPr>
          <p:cNvPr id="18" name="Picture 5"/>
          <p:cNvPicPr>
            <a:picLocks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438399" y="1627454"/>
            <a:ext cx="4105514" cy="14989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18"/>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438398" y="3160995"/>
            <a:ext cx="4105514" cy="148676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icture 7"/>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438399" y="4674342"/>
            <a:ext cx="4105515" cy="149785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7" name="Rectangle 16"/>
          <p:cNvSpPr/>
          <p:nvPr/>
        </p:nvSpPr>
        <p:spPr>
          <a:xfrm rot="20309344">
            <a:off x="3175625" y="3209205"/>
            <a:ext cx="2792752" cy="1015663"/>
          </a:xfrm>
          <a:prstGeom prst="rect">
            <a:avLst/>
          </a:prstGeom>
        </p:spPr>
        <p:txBody>
          <a:bodyPr wrap="none">
            <a:spAutoFit/>
          </a:bodyPr>
          <a:lstStyle/>
          <a:p>
            <a:r>
              <a:rPr lang="en-US" sz="6000" b="1" dirty="0">
                <a:solidFill>
                  <a:schemeClr val="tx1">
                    <a:alpha val="25000"/>
                  </a:schemeClr>
                </a:solidFill>
              </a:rPr>
              <a:t>DRAFT</a:t>
            </a:r>
          </a:p>
        </p:txBody>
      </p:sp>
    </p:spTree>
    <p:extLst>
      <p:ext uri="{BB962C8B-B14F-4D97-AF65-F5344CB8AC3E}">
        <p14:creationId xmlns:p14="http://schemas.microsoft.com/office/powerpoint/2010/main" val="3111603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458200" cy="1066800"/>
          </a:xfrm>
        </p:spPr>
        <p:txBody>
          <a:bodyPr>
            <a:noAutofit/>
          </a:bodyPr>
          <a:lstStyle/>
          <a:p>
            <a:r>
              <a:rPr lang="en-US" dirty="0"/>
              <a:t>Predicted Land Change</a:t>
            </a:r>
            <a:br>
              <a:rPr lang="en-US" dirty="0"/>
            </a:br>
            <a:r>
              <a:rPr lang="en-US" dirty="0"/>
              <a:t>Future Without Action</a:t>
            </a:r>
            <a:r>
              <a:rPr lang="en-US" dirty="0">
                <a:solidFill>
                  <a:schemeClr val="accent1"/>
                </a:solidFill>
              </a:rPr>
              <a:t/>
            </a:r>
            <a:br>
              <a:rPr lang="en-US" dirty="0">
                <a:solidFill>
                  <a:schemeClr val="accent1"/>
                </a:solidFill>
              </a:rPr>
            </a:br>
            <a:r>
              <a:rPr lang="en-US" dirty="0">
                <a:solidFill>
                  <a:schemeClr val="accent2"/>
                </a:solidFill>
              </a:rPr>
              <a:t>Year 10, High Scenario</a:t>
            </a:r>
          </a:p>
        </p:txBody>
      </p:sp>
      <p:sp>
        <p:nvSpPr>
          <p:cNvPr id="3" name="Slide Number Placeholder 2"/>
          <p:cNvSpPr>
            <a:spLocks noGrp="1"/>
          </p:cNvSpPr>
          <p:nvPr>
            <p:ph type="sldNum" sz="quarter" idx="12"/>
          </p:nvPr>
        </p:nvSpPr>
        <p:spPr>
          <a:xfrm>
            <a:off x="6553200" y="6356350"/>
            <a:ext cx="2133600" cy="365125"/>
          </a:xfrm>
        </p:spPr>
        <p:txBody>
          <a:bodyPr/>
          <a:lstStyle/>
          <a:p>
            <a:fld id="{0580405D-A643-224E-BD86-D482C39E2277}" type="slidenum">
              <a:rPr lang="en-US" smtClean="0"/>
              <a:pPr/>
              <a:t>33</a:t>
            </a:fld>
            <a:endParaRPr lang="en-US"/>
          </a:p>
        </p:txBody>
      </p:sp>
      <p:sp>
        <p:nvSpPr>
          <p:cNvPr id="2" name="Footer Placeholder 1"/>
          <p:cNvSpPr>
            <a:spLocks noGrp="1"/>
          </p:cNvSpPr>
          <p:nvPr>
            <p:ph type="ftr" sz="quarter" idx="11"/>
          </p:nvPr>
        </p:nvSpPr>
        <p:spPr>
          <a:xfrm>
            <a:off x="457200" y="6356189"/>
            <a:ext cx="7315200" cy="365125"/>
          </a:xfrm>
        </p:spPr>
        <p:txBody>
          <a:bodyPr/>
          <a:lstStyle/>
          <a:p>
            <a:r>
              <a:rPr lang="en-US"/>
              <a:t>2017 Coastal Master Plan</a:t>
            </a:r>
            <a:endParaRPr lang="en-US" dirty="0"/>
          </a:p>
        </p:txBody>
      </p:sp>
      <p:pic>
        <p:nvPicPr>
          <p:cNvPr id="9" name="Picture 7"/>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1600200"/>
            <a:ext cx="9144000" cy="422289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Rectangle 5"/>
          <p:cNvSpPr/>
          <p:nvPr/>
        </p:nvSpPr>
        <p:spPr>
          <a:xfrm rot="20309344">
            <a:off x="3175625" y="3209205"/>
            <a:ext cx="2792752" cy="1015663"/>
          </a:xfrm>
          <a:prstGeom prst="rect">
            <a:avLst/>
          </a:prstGeom>
        </p:spPr>
        <p:txBody>
          <a:bodyPr wrap="none">
            <a:spAutoFit/>
          </a:bodyPr>
          <a:lstStyle/>
          <a:p>
            <a:r>
              <a:rPr lang="en-US" sz="6000" b="1" dirty="0">
                <a:solidFill>
                  <a:schemeClr val="tx1">
                    <a:alpha val="25000"/>
                  </a:schemeClr>
                </a:solidFill>
              </a:rPr>
              <a:t>DRAFT</a:t>
            </a:r>
          </a:p>
        </p:txBody>
      </p:sp>
    </p:spTree>
    <p:extLst>
      <p:ext uri="{BB962C8B-B14F-4D97-AF65-F5344CB8AC3E}">
        <p14:creationId xmlns:p14="http://schemas.microsoft.com/office/powerpoint/2010/main" val="71728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458200" cy="1066800"/>
          </a:xfrm>
        </p:spPr>
        <p:txBody>
          <a:bodyPr>
            <a:noAutofit/>
          </a:bodyPr>
          <a:lstStyle/>
          <a:p>
            <a:r>
              <a:rPr lang="en-US" dirty="0"/>
              <a:t>Predicted Land Change</a:t>
            </a:r>
            <a:br>
              <a:rPr lang="en-US" dirty="0"/>
            </a:br>
            <a:r>
              <a:rPr lang="en-US" dirty="0"/>
              <a:t>Future Without Action</a:t>
            </a:r>
            <a:r>
              <a:rPr lang="en-US" dirty="0">
                <a:solidFill>
                  <a:schemeClr val="accent1"/>
                </a:solidFill>
              </a:rPr>
              <a:t/>
            </a:r>
            <a:br>
              <a:rPr lang="en-US" dirty="0">
                <a:solidFill>
                  <a:schemeClr val="accent1"/>
                </a:solidFill>
              </a:rPr>
            </a:br>
            <a:r>
              <a:rPr lang="en-US" dirty="0">
                <a:solidFill>
                  <a:schemeClr val="accent2"/>
                </a:solidFill>
              </a:rPr>
              <a:t>Year 20, High Scenario</a:t>
            </a:r>
          </a:p>
        </p:txBody>
      </p:sp>
      <p:sp>
        <p:nvSpPr>
          <p:cNvPr id="3" name="Slide Number Placeholder 2"/>
          <p:cNvSpPr>
            <a:spLocks noGrp="1"/>
          </p:cNvSpPr>
          <p:nvPr>
            <p:ph type="sldNum" sz="quarter" idx="12"/>
          </p:nvPr>
        </p:nvSpPr>
        <p:spPr>
          <a:xfrm>
            <a:off x="6553200" y="6356350"/>
            <a:ext cx="2133600" cy="365125"/>
          </a:xfrm>
        </p:spPr>
        <p:txBody>
          <a:bodyPr/>
          <a:lstStyle/>
          <a:p>
            <a:fld id="{0580405D-A643-224E-BD86-D482C39E2277}" type="slidenum">
              <a:rPr lang="en-US" smtClean="0"/>
              <a:pPr/>
              <a:t>34</a:t>
            </a:fld>
            <a:endParaRPr lang="en-US"/>
          </a:p>
        </p:txBody>
      </p:sp>
      <p:sp>
        <p:nvSpPr>
          <p:cNvPr id="2" name="Footer Placeholder 1"/>
          <p:cNvSpPr>
            <a:spLocks noGrp="1"/>
          </p:cNvSpPr>
          <p:nvPr>
            <p:ph type="ftr" sz="quarter" idx="11"/>
          </p:nvPr>
        </p:nvSpPr>
        <p:spPr>
          <a:xfrm>
            <a:off x="457200" y="6356189"/>
            <a:ext cx="7315200" cy="365125"/>
          </a:xfrm>
        </p:spPr>
        <p:txBody>
          <a:bodyPr/>
          <a:lstStyle/>
          <a:p>
            <a:r>
              <a:rPr lang="en-US"/>
              <a:t>2017 Coastal Master Plan</a:t>
            </a:r>
            <a:endParaRPr lang="en-US" dirty="0"/>
          </a:p>
        </p:txBody>
      </p:sp>
      <p:pic>
        <p:nvPicPr>
          <p:cNvPr id="9" name="Picture 7"/>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1600200"/>
            <a:ext cx="9144000" cy="422289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Rectangle 5"/>
          <p:cNvSpPr/>
          <p:nvPr/>
        </p:nvSpPr>
        <p:spPr>
          <a:xfrm rot="20309344">
            <a:off x="3175625" y="3209205"/>
            <a:ext cx="2792752" cy="1015663"/>
          </a:xfrm>
          <a:prstGeom prst="rect">
            <a:avLst/>
          </a:prstGeom>
        </p:spPr>
        <p:txBody>
          <a:bodyPr wrap="none">
            <a:spAutoFit/>
          </a:bodyPr>
          <a:lstStyle/>
          <a:p>
            <a:r>
              <a:rPr lang="en-US" sz="6000" b="1" dirty="0">
                <a:solidFill>
                  <a:schemeClr val="tx1">
                    <a:alpha val="25000"/>
                  </a:schemeClr>
                </a:solidFill>
              </a:rPr>
              <a:t>DRAFT</a:t>
            </a:r>
          </a:p>
        </p:txBody>
      </p:sp>
    </p:spTree>
    <p:extLst>
      <p:ext uri="{BB962C8B-B14F-4D97-AF65-F5344CB8AC3E}">
        <p14:creationId xmlns:p14="http://schemas.microsoft.com/office/powerpoint/2010/main" val="246249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1617672"/>
            <a:ext cx="9144000" cy="414669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457200" y="304800"/>
            <a:ext cx="8458200" cy="1066800"/>
          </a:xfrm>
        </p:spPr>
        <p:txBody>
          <a:bodyPr>
            <a:noAutofit/>
          </a:bodyPr>
          <a:lstStyle/>
          <a:p>
            <a:r>
              <a:rPr lang="en-US" dirty="0"/>
              <a:t>Predicted Land Change</a:t>
            </a:r>
            <a:br>
              <a:rPr lang="en-US" dirty="0"/>
            </a:br>
            <a:r>
              <a:rPr lang="en-US" dirty="0"/>
              <a:t>Future Without Action</a:t>
            </a:r>
            <a:r>
              <a:rPr lang="en-US" dirty="0">
                <a:solidFill>
                  <a:schemeClr val="accent1"/>
                </a:solidFill>
              </a:rPr>
              <a:t/>
            </a:r>
            <a:br>
              <a:rPr lang="en-US" dirty="0">
                <a:solidFill>
                  <a:schemeClr val="accent1"/>
                </a:solidFill>
              </a:rPr>
            </a:br>
            <a:r>
              <a:rPr lang="en-US" dirty="0">
                <a:solidFill>
                  <a:schemeClr val="accent2"/>
                </a:solidFill>
              </a:rPr>
              <a:t>Year 30, High Scenario</a:t>
            </a:r>
          </a:p>
        </p:txBody>
      </p:sp>
      <p:sp>
        <p:nvSpPr>
          <p:cNvPr id="3" name="Slide Number Placeholder 2"/>
          <p:cNvSpPr>
            <a:spLocks noGrp="1"/>
          </p:cNvSpPr>
          <p:nvPr>
            <p:ph type="sldNum" sz="quarter" idx="12"/>
          </p:nvPr>
        </p:nvSpPr>
        <p:spPr>
          <a:xfrm>
            <a:off x="6553200" y="6356350"/>
            <a:ext cx="2133600" cy="365125"/>
          </a:xfrm>
        </p:spPr>
        <p:txBody>
          <a:bodyPr/>
          <a:lstStyle/>
          <a:p>
            <a:fld id="{0580405D-A643-224E-BD86-D482C39E2277}" type="slidenum">
              <a:rPr lang="en-US" smtClean="0"/>
              <a:pPr/>
              <a:t>35</a:t>
            </a:fld>
            <a:endParaRPr lang="en-US"/>
          </a:p>
        </p:txBody>
      </p:sp>
      <p:sp>
        <p:nvSpPr>
          <p:cNvPr id="2" name="Footer Placeholder 1"/>
          <p:cNvSpPr>
            <a:spLocks noGrp="1"/>
          </p:cNvSpPr>
          <p:nvPr>
            <p:ph type="ftr" sz="quarter" idx="11"/>
          </p:nvPr>
        </p:nvSpPr>
        <p:spPr>
          <a:xfrm>
            <a:off x="457200" y="6356189"/>
            <a:ext cx="7315200" cy="365125"/>
          </a:xfrm>
        </p:spPr>
        <p:txBody>
          <a:bodyPr/>
          <a:lstStyle/>
          <a:p>
            <a:r>
              <a:rPr lang="en-US"/>
              <a:t>2017 Coastal Master Plan</a:t>
            </a:r>
            <a:endParaRPr lang="en-US" dirty="0"/>
          </a:p>
        </p:txBody>
      </p:sp>
      <p:pic>
        <p:nvPicPr>
          <p:cNvPr id="9" name="Picture 7"/>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1600200"/>
            <a:ext cx="9144000" cy="422289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Rectangle 5"/>
          <p:cNvSpPr/>
          <p:nvPr/>
        </p:nvSpPr>
        <p:spPr>
          <a:xfrm rot="20309344">
            <a:off x="3175625" y="3209205"/>
            <a:ext cx="2792752" cy="1015663"/>
          </a:xfrm>
          <a:prstGeom prst="rect">
            <a:avLst/>
          </a:prstGeom>
        </p:spPr>
        <p:txBody>
          <a:bodyPr wrap="none">
            <a:spAutoFit/>
          </a:bodyPr>
          <a:lstStyle/>
          <a:p>
            <a:r>
              <a:rPr lang="en-US" sz="6000" b="1" dirty="0">
                <a:solidFill>
                  <a:schemeClr val="tx1">
                    <a:alpha val="25000"/>
                  </a:schemeClr>
                </a:solidFill>
              </a:rPr>
              <a:t>DRAFT</a:t>
            </a:r>
          </a:p>
        </p:txBody>
      </p:sp>
    </p:spTree>
    <p:extLst>
      <p:ext uri="{BB962C8B-B14F-4D97-AF65-F5344CB8AC3E}">
        <p14:creationId xmlns:p14="http://schemas.microsoft.com/office/powerpoint/2010/main" val="129828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458200" cy="1066800"/>
          </a:xfrm>
        </p:spPr>
        <p:txBody>
          <a:bodyPr>
            <a:noAutofit/>
          </a:bodyPr>
          <a:lstStyle/>
          <a:p>
            <a:r>
              <a:rPr lang="en-US" dirty="0"/>
              <a:t>Predicted Land Change</a:t>
            </a:r>
            <a:br>
              <a:rPr lang="en-US" dirty="0"/>
            </a:br>
            <a:r>
              <a:rPr lang="en-US" dirty="0"/>
              <a:t>Future Without Action</a:t>
            </a:r>
            <a:r>
              <a:rPr lang="en-US" dirty="0">
                <a:solidFill>
                  <a:schemeClr val="accent1"/>
                </a:solidFill>
              </a:rPr>
              <a:t/>
            </a:r>
            <a:br>
              <a:rPr lang="en-US" dirty="0">
                <a:solidFill>
                  <a:schemeClr val="accent1"/>
                </a:solidFill>
              </a:rPr>
            </a:br>
            <a:r>
              <a:rPr lang="en-US" dirty="0">
                <a:solidFill>
                  <a:schemeClr val="accent2"/>
                </a:solidFill>
              </a:rPr>
              <a:t>Year 40, High Scenario</a:t>
            </a:r>
          </a:p>
        </p:txBody>
      </p:sp>
      <p:sp>
        <p:nvSpPr>
          <p:cNvPr id="3" name="Slide Number Placeholder 2"/>
          <p:cNvSpPr>
            <a:spLocks noGrp="1"/>
          </p:cNvSpPr>
          <p:nvPr>
            <p:ph type="sldNum" sz="quarter" idx="12"/>
          </p:nvPr>
        </p:nvSpPr>
        <p:spPr>
          <a:xfrm>
            <a:off x="6553200" y="6356350"/>
            <a:ext cx="2133600" cy="365125"/>
          </a:xfrm>
        </p:spPr>
        <p:txBody>
          <a:bodyPr/>
          <a:lstStyle/>
          <a:p>
            <a:fld id="{0580405D-A643-224E-BD86-D482C39E2277}" type="slidenum">
              <a:rPr lang="en-US" smtClean="0"/>
              <a:pPr/>
              <a:t>36</a:t>
            </a:fld>
            <a:endParaRPr lang="en-US"/>
          </a:p>
        </p:txBody>
      </p:sp>
      <p:sp>
        <p:nvSpPr>
          <p:cNvPr id="2" name="Footer Placeholder 1"/>
          <p:cNvSpPr>
            <a:spLocks noGrp="1"/>
          </p:cNvSpPr>
          <p:nvPr>
            <p:ph type="ftr" sz="quarter" idx="11"/>
          </p:nvPr>
        </p:nvSpPr>
        <p:spPr>
          <a:xfrm>
            <a:off x="457200" y="6356189"/>
            <a:ext cx="7315200" cy="365125"/>
          </a:xfrm>
        </p:spPr>
        <p:txBody>
          <a:bodyPr/>
          <a:lstStyle/>
          <a:p>
            <a:r>
              <a:rPr lang="en-US"/>
              <a:t>2017 Coastal Master Plan</a:t>
            </a:r>
            <a:endParaRPr lang="en-US" dirty="0"/>
          </a:p>
        </p:txBody>
      </p:sp>
      <p:pic>
        <p:nvPicPr>
          <p:cNvPr id="9" name="Picture 7"/>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1600200"/>
            <a:ext cx="9144000" cy="422289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Rectangle 5"/>
          <p:cNvSpPr/>
          <p:nvPr/>
        </p:nvSpPr>
        <p:spPr>
          <a:xfrm rot="20309344">
            <a:off x="3175625" y="3209205"/>
            <a:ext cx="2792752" cy="1015663"/>
          </a:xfrm>
          <a:prstGeom prst="rect">
            <a:avLst/>
          </a:prstGeom>
        </p:spPr>
        <p:txBody>
          <a:bodyPr wrap="none">
            <a:spAutoFit/>
          </a:bodyPr>
          <a:lstStyle/>
          <a:p>
            <a:r>
              <a:rPr lang="en-US" sz="6000" b="1" dirty="0">
                <a:solidFill>
                  <a:schemeClr val="tx1">
                    <a:alpha val="25000"/>
                  </a:schemeClr>
                </a:solidFill>
              </a:rPr>
              <a:t>DRAFT</a:t>
            </a:r>
          </a:p>
        </p:txBody>
      </p:sp>
    </p:spTree>
    <p:extLst>
      <p:ext uri="{BB962C8B-B14F-4D97-AF65-F5344CB8AC3E}">
        <p14:creationId xmlns:p14="http://schemas.microsoft.com/office/powerpoint/2010/main" val="1937574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458200" cy="1066800"/>
          </a:xfrm>
        </p:spPr>
        <p:txBody>
          <a:bodyPr>
            <a:noAutofit/>
          </a:bodyPr>
          <a:lstStyle/>
          <a:p>
            <a:r>
              <a:rPr lang="en-US" dirty="0"/>
              <a:t>Predicted Land Change</a:t>
            </a:r>
            <a:br>
              <a:rPr lang="en-US" dirty="0"/>
            </a:br>
            <a:r>
              <a:rPr lang="en-US" dirty="0"/>
              <a:t>Future Without Action</a:t>
            </a:r>
            <a:r>
              <a:rPr lang="en-US" dirty="0">
                <a:solidFill>
                  <a:schemeClr val="accent1"/>
                </a:solidFill>
              </a:rPr>
              <a:t/>
            </a:r>
            <a:br>
              <a:rPr lang="en-US" dirty="0">
                <a:solidFill>
                  <a:schemeClr val="accent1"/>
                </a:solidFill>
              </a:rPr>
            </a:br>
            <a:r>
              <a:rPr lang="en-US" dirty="0">
                <a:solidFill>
                  <a:schemeClr val="accent2"/>
                </a:solidFill>
              </a:rPr>
              <a:t>Year 50, High Scenario</a:t>
            </a:r>
          </a:p>
        </p:txBody>
      </p:sp>
      <p:sp>
        <p:nvSpPr>
          <p:cNvPr id="3" name="Slide Number Placeholder 2"/>
          <p:cNvSpPr>
            <a:spLocks noGrp="1"/>
          </p:cNvSpPr>
          <p:nvPr>
            <p:ph type="sldNum" sz="quarter" idx="12"/>
          </p:nvPr>
        </p:nvSpPr>
        <p:spPr>
          <a:xfrm>
            <a:off x="6553200" y="6356350"/>
            <a:ext cx="2133600" cy="365125"/>
          </a:xfrm>
        </p:spPr>
        <p:txBody>
          <a:bodyPr/>
          <a:lstStyle/>
          <a:p>
            <a:fld id="{0580405D-A643-224E-BD86-D482C39E2277}" type="slidenum">
              <a:rPr lang="en-US" smtClean="0"/>
              <a:pPr/>
              <a:t>37</a:t>
            </a:fld>
            <a:endParaRPr lang="en-US"/>
          </a:p>
        </p:txBody>
      </p:sp>
      <p:sp>
        <p:nvSpPr>
          <p:cNvPr id="2" name="Footer Placeholder 1"/>
          <p:cNvSpPr>
            <a:spLocks noGrp="1"/>
          </p:cNvSpPr>
          <p:nvPr>
            <p:ph type="ftr" sz="quarter" idx="11"/>
          </p:nvPr>
        </p:nvSpPr>
        <p:spPr>
          <a:xfrm>
            <a:off x="457200" y="6356189"/>
            <a:ext cx="7315200" cy="365125"/>
          </a:xfrm>
        </p:spPr>
        <p:txBody>
          <a:bodyPr/>
          <a:lstStyle/>
          <a:p>
            <a:r>
              <a:rPr lang="en-US"/>
              <a:t>2017 Coastal Master Plan</a:t>
            </a:r>
            <a:endParaRPr lang="en-US" dirty="0"/>
          </a:p>
        </p:txBody>
      </p:sp>
      <p:pic>
        <p:nvPicPr>
          <p:cNvPr id="9" name="Picture 7"/>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1600200"/>
            <a:ext cx="9144000" cy="424030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Rectangle 5"/>
          <p:cNvSpPr/>
          <p:nvPr/>
        </p:nvSpPr>
        <p:spPr>
          <a:xfrm rot="20309344">
            <a:off x="3175625" y="3209205"/>
            <a:ext cx="2792752" cy="1015663"/>
          </a:xfrm>
          <a:prstGeom prst="rect">
            <a:avLst/>
          </a:prstGeom>
        </p:spPr>
        <p:txBody>
          <a:bodyPr wrap="none">
            <a:spAutoFit/>
          </a:bodyPr>
          <a:lstStyle/>
          <a:p>
            <a:r>
              <a:rPr lang="en-US" sz="6000" b="1" dirty="0">
                <a:solidFill>
                  <a:schemeClr val="tx1">
                    <a:alpha val="25000"/>
                  </a:schemeClr>
                </a:solidFill>
              </a:rPr>
              <a:t>DRAFT</a:t>
            </a:r>
          </a:p>
        </p:txBody>
      </p:sp>
    </p:spTree>
    <p:extLst>
      <p:ext uri="{BB962C8B-B14F-4D97-AF65-F5344CB8AC3E}">
        <p14:creationId xmlns:p14="http://schemas.microsoft.com/office/powerpoint/2010/main" val="2047647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200" y="1600199"/>
            <a:ext cx="8991600" cy="4572001"/>
            <a:chOff x="76200" y="1600199"/>
            <a:chExt cx="8991600" cy="4572001"/>
          </a:xfrm>
        </p:grpSpPr>
        <p:grpSp>
          <p:nvGrpSpPr>
            <p:cNvPr id="31" name="Group 30"/>
            <p:cNvGrpSpPr/>
            <p:nvPr/>
          </p:nvGrpSpPr>
          <p:grpSpPr>
            <a:xfrm>
              <a:off x="76200" y="1600199"/>
              <a:ext cx="8991600" cy="4572001"/>
              <a:chOff x="76200" y="1600199"/>
              <a:chExt cx="8991600" cy="4572001"/>
            </a:xfrm>
          </p:grpSpPr>
          <p:pic>
            <p:nvPicPr>
              <p:cNvPr id="32" name="Picture 31"/>
              <p:cNvPicPr>
                <a:picLocks noChangeAspect="1"/>
              </p:cNvPicPr>
              <p:nvPr/>
            </p:nvPicPr>
            <p:blipFill rotWithShape="1">
              <a:blip r:embed="rId2">
                <a:extLst>
                  <a:ext uri="{28A0092B-C50C-407E-A947-70E740481C1C}">
                    <a14:useLocalDpi xmlns:a14="http://schemas.microsoft.com/office/drawing/2010/main" val="0"/>
                  </a:ext>
                </a:extLst>
              </a:blip>
              <a:srcRect l="833" t="4221" r="833" b="4868"/>
              <a:stretch/>
            </p:blipFill>
            <p:spPr>
              <a:xfrm>
                <a:off x="76200" y="1600199"/>
                <a:ext cx="8991600" cy="4572001"/>
              </a:xfrm>
              <a:prstGeom prst="rect">
                <a:avLst/>
              </a:prstGeom>
            </p:spPr>
          </p:pic>
          <p:sp>
            <p:nvSpPr>
              <p:cNvPr id="33" name="Rectangle 32"/>
              <p:cNvSpPr/>
              <p:nvPr/>
            </p:nvSpPr>
            <p:spPr>
              <a:xfrm>
                <a:off x="76200" y="4191000"/>
                <a:ext cx="3276600" cy="1981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0" name="Picture 7"/>
            <p:cNvPicPr>
              <a:picLocks noChangeArrowheads="1"/>
            </p:cNvPicPr>
            <p:nvPr/>
          </p:nvPicPr>
          <p:blipFill rotWithShape="1">
            <a:blip r:embed="rId3" cstate="print">
              <a:extLst>
                <a:ext uri="{28A0092B-C50C-407E-A947-70E740481C1C}">
                  <a14:useLocalDpi xmlns:a14="http://schemas.microsoft.com/office/drawing/2010/main" val="0"/>
                </a:ext>
              </a:extLst>
            </a:blip>
            <a:srcRect l="973" t="13286" r="833" b="17266"/>
            <a:stretch/>
          </p:blipFill>
          <p:spPr bwMode="auto">
            <a:xfrm>
              <a:off x="76200" y="1676400"/>
              <a:ext cx="8991600" cy="4114800"/>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329414" y="4267200"/>
            <a:ext cx="3632986" cy="1951505"/>
            <a:chOff x="1066800" y="4218801"/>
            <a:chExt cx="3352800" cy="1800999"/>
          </a:xfrm>
        </p:grpSpPr>
        <p:sp>
          <p:nvSpPr>
            <p:cNvPr id="12" name="Rectangle 11"/>
            <p:cNvSpPr/>
            <p:nvPr/>
          </p:nvSpPr>
          <p:spPr>
            <a:xfrm>
              <a:off x="1066800" y="4218801"/>
              <a:ext cx="3352800" cy="1800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t>
              </a:r>
            </a:p>
          </p:txBody>
        </p:sp>
        <p:sp>
          <p:nvSpPr>
            <p:cNvPr id="13" name="TextBox 12"/>
            <p:cNvSpPr txBox="1"/>
            <p:nvPr/>
          </p:nvSpPr>
          <p:spPr>
            <a:xfrm>
              <a:off x="1066800" y="4218801"/>
              <a:ext cx="3352800" cy="255636"/>
            </a:xfrm>
            <a:prstGeom prst="rect">
              <a:avLst/>
            </a:prstGeom>
            <a:solidFill>
              <a:schemeClr val="bg1"/>
            </a:solidFill>
          </p:spPr>
          <p:txBody>
            <a:bodyPr wrap="square" rtlCol="0">
              <a:spAutoFit/>
            </a:bodyPr>
            <a:lstStyle/>
            <a:p>
              <a:r>
                <a:rPr lang="en-US" sz="1200" b="1" dirty="0">
                  <a:solidFill>
                    <a:schemeClr val="tx1">
                      <a:lumMod val="50000"/>
                    </a:schemeClr>
                  </a:solidFill>
                </a:rPr>
                <a:t>LOW / YEAR 25 / 100 YEAR FLOOD DEPTHS </a:t>
              </a:r>
            </a:p>
          </p:txBody>
        </p:sp>
        <p:grpSp>
          <p:nvGrpSpPr>
            <p:cNvPr id="14" name="Group 13"/>
            <p:cNvGrpSpPr/>
            <p:nvPr/>
          </p:nvGrpSpPr>
          <p:grpSpPr>
            <a:xfrm>
              <a:off x="1219120" y="4620671"/>
              <a:ext cx="1143161" cy="1274259"/>
              <a:chOff x="1142839" y="4479574"/>
              <a:chExt cx="1143161" cy="1274259"/>
            </a:xfrm>
          </p:grpSpPr>
          <p:sp>
            <p:nvSpPr>
              <p:cNvPr id="15" name="Rectangle 14"/>
              <p:cNvSpPr/>
              <p:nvPr/>
            </p:nvSpPr>
            <p:spPr>
              <a:xfrm>
                <a:off x="1142839" y="4479574"/>
                <a:ext cx="330200" cy="183989"/>
              </a:xfrm>
              <a:prstGeom prst="rect">
                <a:avLst/>
              </a:prstGeom>
              <a:solidFill>
                <a:srgbClr val="0967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142839" y="4696598"/>
                <a:ext cx="330200" cy="183989"/>
              </a:xfrm>
              <a:prstGeom prst="rect">
                <a:avLst/>
              </a:prstGeom>
              <a:solidFill>
                <a:srgbClr val="38A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142839" y="4924874"/>
                <a:ext cx="330200" cy="183989"/>
              </a:xfrm>
              <a:prstGeom prst="rect">
                <a:avLst/>
              </a:prstGeom>
              <a:solidFill>
                <a:srgbClr val="E8E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142839" y="5141898"/>
                <a:ext cx="330200" cy="183989"/>
              </a:xfrm>
              <a:prstGeom prst="rect">
                <a:avLst/>
              </a:prstGeom>
              <a:solidFill>
                <a:srgbClr val="E598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142839" y="5352820"/>
                <a:ext cx="330200" cy="183989"/>
              </a:xfrm>
              <a:prstGeom prst="rect">
                <a:avLst/>
              </a:prstGeom>
              <a:solidFill>
                <a:srgbClr val="FE25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142839" y="5569844"/>
                <a:ext cx="330200" cy="183989"/>
              </a:xfrm>
              <a:prstGeom prst="rect">
                <a:avLst/>
              </a:prstGeom>
              <a:solidFill>
                <a:srgbClr val="8423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p:cNvSpPr/>
              <p:nvPr/>
            </p:nvSpPr>
            <p:spPr>
              <a:xfrm>
                <a:off x="1498438" y="4479574"/>
                <a:ext cx="787562" cy="1839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45720" rtlCol="0" anchor="ctr"/>
              <a:lstStyle/>
              <a:p>
                <a:r>
                  <a:rPr lang="en-US" sz="1200" dirty="0">
                    <a:solidFill>
                      <a:schemeClr val="tx1"/>
                    </a:solidFill>
                  </a:rPr>
                  <a:t>1' - 3'</a:t>
                </a:r>
              </a:p>
            </p:txBody>
          </p:sp>
          <p:sp>
            <p:nvSpPr>
              <p:cNvPr id="22" name="Rectangle 21"/>
              <p:cNvSpPr/>
              <p:nvPr/>
            </p:nvSpPr>
            <p:spPr>
              <a:xfrm>
                <a:off x="1498438" y="4696598"/>
                <a:ext cx="787562" cy="1839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45720" rtlCol="0" anchor="ctr"/>
              <a:lstStyle/>
              <a:p>
                <a:r>
                  <a:rPr lang="en-US" sz="1200" dirty="0">
                    <a:solidFill>
                      <a:schemeClr val="tx1"/>
                    </a:solidFill>
                  </a:rPr>
                  <a:t>4' - 6'</a:t>
                </a:r>
              </a:p>
            </p:txBody>
          </p:sp>
          <p:sp>
            <p:nvSpPr>
              <p:cNvPr id="23" name="Rectangle 22"/>
              <p:cNvSpPr/>
              <p:nvPr/>
            </p:nvSpPr>
            <p:spPr>
              <a:xfrm>
                <a:off x="1498438" y="4924874"/>
                <a:ext cx="787562" cy="1839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45720" rtlCol="0" anchor="ctr"/>
              <a:lstStyle/>
              <a:p>
                <a:r>
                  <a:rPr lang="en-US" sz="1200" dirty="0">
                    <a:solidFill>
                      <a:schemeClr val="tx1"/>
                    </a:solidFill>
                  </a:rPr>
                  <a:t>7' - 9'</a:t>
                </a:r>
              </a:p>
            </p:txBody>
          </p:sp>
          <p:sp>
            <p:nvSpPr>
              <p:cNvPr id="24" name="Rectangle 23"/>
              <p:cNvSpPr/>
              <p:nvPr/>
            </p:nvSpPr>
            <p:spPr>
              <a:xfrm>
                <a:off x="1498438" y="5141898"/>
                <a:ext cx="787562" cy="1839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45720" rtlCol="0" anchor="ctr"/>
              <a:lstStyle/>
              <a:p>
                <a:r>
                  <a:rPr lang="en-US" sz="1200" dirty="0">
                    <a:solidFill>
                      <a:schemeClr val="tx1"/>
                    </a:solidFill>
                  </a:rPr>
                  <a:t>10' - 12'</a:t>
                </a:r>
              </a:p>
            </p:txBody>
          </p:sp>
          <p:sp>
            <p:nvSpPr>
              <p:cNvPr id="25" name="Rectangle 24"/>
              <p:cNvSpPr/>
              <p:nvPr/>
            </p:nvSpPr>
            <p:spPr>
              <a:xfrm>
                <a:off x="1498438" y="5352820"/>
                <a:ext cx="787562" cy="1839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45720" rtlCol="0" anchor="ctr"/>
              <a:lstStyle/>
              <a:p>
                <a:r>
                  <a:rPr lang="en-US" sz="1200" dirty="0">
                    <a:solidFill>
                      <a:schemeClr val="tx1"/>
                    </a:solidFill>
                  </a:rPr>
                  <a:t>13' - 15'</a:t>
                </a:r>
              </a:p>
            </p:txBody>
          </p:sp>
          <p:sp>
            <p:nvSpPr>
              <p:cNvPr id="26" name="Rectangle 25"/>
              <p:cNvSpPr/>
              <p:nvPr/>
            </p:nvSpPr>
            <p:spPr>
              <a:xfrm>
                <a:off x="1498438" y="5569844"/>
                <a:ext cx="787562" cy="1839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45720" rtlCol="0" anchor="ctr"/>
              <a:lstStyle/>
              <a:p>
                <a:r>
                  <a:rPr lang="en-US" sz="1200" dirty="0">
                    <a:solidFill>
                      <a:schemeClr val="tx1"/>
                    </a:solidFill>
                  </a:rPr>
                  <a:t>Over 15'</a:t>
                </a:r>
              </a:p>
            </p:txBody>
          </p:sp>
        </p:grpSp>
      </p:grpSp>
      <p:sp>
        <p:nvSpPr>
          <p:cNvPr id="27" name="Title 3"/>
          <p:cNvSpPr>
            <a:spLocks noGrp="1"/>
          </p:cNvSpPr>
          <p:nvPr>
            <p:ph type="title"/>
          </p:nvPr>
        </p:nvSpPr>
        <p:spPr>
          <a:xfrm>
            <a:off x="457200" y="304800"/>
            <a:ext cx="8610600" cy="1066800"/>
          </a:xfrm>
        </p:spPr>
        <p:txBody>
          <a:bodyPr>
            <a:noAutofit/>
          </a:bodyPr>
          <a:lstStyle/>
          <a:p>
            <a:r>
              <a:rPr lang="en-US" dirty="0"/>
              <a:t>Predicted Flood Depths</a:t>
            </a:r>
            <a:br>
              <a:rPr lang="en-US" dirty="0"/>
            </a:br>
            <a:r>
              <a:rPr lang="en-US" sz="2200" dirty="0"/>
              <a:t>Future Without Action</a:t>
            </a:r>
            <a:r>
              <a:rPr lang="en-US" sz="2200" dirty="0">
                <a:solidFill>
                  <a:schemeClr val="accent1"/>
                </a:solidFill>
              </a:rPr>
              <a:t/>
            </a:r>
            <a:br>
              <a:rPr lang="en-US" sz="2200" dirty="0">
                <a:solidFill>
                  <a:schemeClr val="accent1"/>
                </a:solidFill>
              </a:rPr>
            </a:br>
            <a:r>
              <a:rPr lang="en-US" sz="2200" dirty="0">
                <a:solidFill>
                  <a:schemeClr val="accent2"/>
                </a:solidFill>
              </a:rPr>
              <a:t>Year 10, Low Scenario, 100-Year Event</a:t>
            </a:r>
          </a:p>
        </p:txBody>
      </p:sp>
      <p:sp>
        <p:nvSpPr>
          <p:cNvPr id="28" name="Slide Number Placeholder 2"/>
          <p:cNvSpPr>
            <a:spLocks noGrp="1"/>
          </p:cNvSpPr>
          <p:nvPr>
            <p:ph type="sldNum" sz="quarter" idx="12"/>
          </p:nvPr>
        </p:nvSpPr>
        <p:spPr>
          <a:xfrm>
            <a:off x="6553200" y="6356350"/>
            <a:ext cx="2133600" cy="365125"/>
          </a:xfrm>
        </p:spPr>
        <p:txBody>
          <a:bodyPr/>
          <a:lstStyle/>
          <a:p>
            <a:fld id="{0580405D-A643-224E-BD86-D482C39E2277}" type="slidenum">
              <a:rPr lang="en-US" smtClean="0"/>
              <a:pPr/>
              <a:t>38</a:t>
            </a:fld>
            <a:endParaRPr lang="en-US"/>
          </a:p>
        </p:txBody>
      </p:sp>
      <p:sp>
        <p:nvSpPr>
          <p:cNvPr id="29" name="Footer Placeholder 1"/>
          <p:cNvSpPr>
            <a:spLocks noGrp="1"/>
          </p:cNvSpPr>
          <p:nvPr>
            <p:ph type="ftr" sz="quarter" idx="11"/>
          </p:nvPr>
        </p:nvSpPr>
        <p:spPr>
          <a:xfrm>
            <a:off x="457200" y="6356189"/>
            <a:ext cx="7315200" cy="365125"/>
          </a:xfrm>
        </p:spPr>
        <p:txBody>
          <a:bodyPr/>
          <a:lstStyle/>
          <a:p>
            <a:r>
              <a:rPr lang="en-US"/>
              <a:t>2017 Coastal Master Plan</a:t>
            </a:r>
            <a:endParaRPr lang="en-US" dirty="0"/>
          </a:p>
        </p:txBody>
      </p:sp>
    </p:spTree>
    <p:extLst>
      <p:ext uri="{BB962C8B-B14F-4D97-AF65-F5344CB8AC3E}">
        <p14:creationId xmlns:p14="http://schemas.microsoft.com/office/powerpoint/2010/main" val="1055965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 y="1600200"/>
            <a:ext cx="8991600" cy="4572000"/>
            <a:chOff x="76200" y="1600200"/>
            <a:chExt cx="8991600" cy="457200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833" t="4223" r="833" b="4868"/>
            <a:stretch/>
          </p:blipFill>
          <p:spPr>
            <a:xfrm>
              <a:off x="76200" y="1600200"/>
              <a:ext cx="8991600" cy="4572000"/>
            </a:xfrm>
            <a:prstGeom prst="rect">
              <a:avLst/>
            </a:prstGeom>
          </p:spPr>
        </p:pic>
        <p:sp>
          <p:nvSpPr>
            <p:cNvPr id="42" name="Rectangle 41"/>
            <p:cNvSpPr/>
            <p:nvPr/>
          </p:nvSpPr>
          <p:spPr>
            <a:xfrm>
              <a:off x="76200" y="4191000"/>
              <a:ext cx="3276600" cy="1981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329414" y="4267200"/>
            <a:ext cx="3632986" cy="1951505"/>
            <a:chOff x="1066800" y="4218801"/>
            <a:chExt cx="3352800" cy="1800999"/>
          </a:xfrm>
        </p:grpSpPr>
        <p:sp>
          <p:nvSpPr>
            <p:cNvPr id="27" name="Rectangle 26"/>
            <p:cNvSpPr/>
            <p:nvPr/>
          </p:nvSpPr>
          <p:spPr>
            <a:xfrm>
              <a:off x="1066800" y="4218801"/>
              <a:ext cx="3352800" cy="1800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t>
              </a:r>
            </a:p>
          </p:txBody>
        </p:sp>
        <p:sp>
          <p:nvSpPr>
            <p:cNvPr id="29" name="TextBox 28"/>
            <p:cNvSpPr txBox="1"/>
            <p:nvPr/>
          </p:nvSpPr>
          <p:spPr>
            <a:xfrm>
              <a:off x="1066800" y="4218801"/>
              <a:ext cx="3352800" cy="255636"/>
            </a:xfrm>
            <a:prstGeom prst="rect">
              <a:avLst/>
            </a:prstGeom>
            <a:solidFill>
              <a:schemeClr val="bg1"/>
            </a:solidFill>
          </p:spPr>
          <p:txBody>
            <a:bodyPr wrap="square" rtlCol="0">
              <a:spAutoFit/>
            </a:bodyPr>
            <a:lstStyle/>
            <a:p>
              <a:r>
                <a:rPr lang="en-US" sz="1200" b="1" dirty="0">
                  <a:solidFill>
                    <a:schemeClr val="tx1">
                      <a:lumMod val="50000"/>
                    </a:schemeClr>
                  </a:solidFill>
                </a:rPr>
                <a:t>LOW / YEAR 25 / 100 YEAR FLOOD DEPTHS </a:t>
              </a:r>
            </a:p>
          </p:txBody>
        </p:sp>
        <p:grpSp>
          <p:nvGrpSpPr>
            <p:cNvPr id="28" name="Group 27"/>
            <p:cNvGrpSpPr/>
            <p:nvPr/>
          </p:nvGrpSpPr>
          <p:grpSpPr>
            <a:xfrm>
              <a:off x="1219120" y="4620671"/>
              <a:ext cx="1143161" cy="1274259"/>
              <a:chOff x="1142839" y="4479574"/>
              <a:chExt cx="1143161" cy="1274259"/>
            </a:xfrm>
          </p:grpSpPr>
          <p:sp>
            <p:nvSpPr>
              <p:cNvPr id="30" name="Rectangle 29"/>
              <p:cNvSpPr/>
              <p:nvPr/>
            </p:nvSpPr>
            <p:spPr>
              <a:xfrm>
                <a:off x="1142839" y="4479574"/>
                <a:ext cx="330200" cy="183989"/>
              </a:xfrm>
              <a:prstGeom prst="rect">
                <a:avLst/>
              </a:prstGeom>
              <a:solidFill>
                <a:srgbClr val="0967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1142839" y="4696598"/>
                <a:ext cx="330200" cy="183989"/>
              </a:xfrm>
              <a:prstGeom prst="rect">
                <a:avLst/>
              </a:prstGeom>
              <a:solidFill>
                <a:srgbClr val="38A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1142839" y="4924874"/>
                <a:ext cx="330200" cy="183989"/>
              </a:xfrm>
              <a:prstGeom prst="rect">
                <a:avLst/>
              </a:prstGeom>
              <a:solidFill>
                <a:srgbClr val="E8E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1142839" y="5141898"/>
                <a:ext cx="330200" cy="183989"/>
              </a:xfrm>
              <a:prstGeom prst="rect">
                <a:avLst/>
              </a:prstGeom>
              <a:solidFill>
                <a:srgbClr val="E598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1142839" y="5352820"/>
                <a:ext cx="330200" cy="183989"/>
              </a:xfrm>
              <a:prstGeom prst="rect">
                <a:avLst/>
              </a:prstGeom>
              <a:solidFill>
                <a:srgbClr val="FE25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1142839" y="5569844"/>
                <a:ext cx="330200" cy="183989"/>
              </a:xfrm>
              <a:prstGeom prst="rect">
                <a:avLst/>
              </a:prstGeom>
              <a:solidFill>
                <a:srgbClr val="8423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ectangle 35"/>
              <p:cNvSpPr/>
              <p:nvPr/>
            </p:nvSpPr>
            <p:spPr>
              <a:xfrm>
                <a:off x="1498438" y="4479574"/>
                <a:ext cx="787562" cy="1839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45720" rtlCol="0" anchor="ctr"/>
              <a:lstStyle/>
              <a:p>
                <a:r>
                  <a:rPr lang="en-US" sz="1200" dirty="0">
                    <a:solidFill>
                      <a:schemeClr val="tx1"/>
                    </a:solidFill>
                  </a:rPr>
                  <a:t>1' - 3'</a:t>
                </a:r>
              </a:p>
            </p:txBody>
          </p:sp>
          <p:sp>
            <p:nvSpPr>
              <p:cNvPr id="37" name="Rectangle 36"/>
              <p:cNvSpPr/>
              <p:nvPr/>
            </p:nvSpPr>
            <p:spPr>
              <a:xfrm>
                <a:off x="1498438" y="4696598"/>
                <a:ext cx="787562" cy="1839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45720" rtlCol="0" anchor="ctr"/>
              <a:lstStyle/>
              <a:p>
                <a:r>
                  <a:rPr lang="en-US" sz="1200" dirty="0">
                    <a:solidFill>
                      <a:schemeClr val="tx1"/>
                    </a:solidFill>
                  </a:rPr>
                  <a:t>4' - 6'</a:t>
                </a:r>
              </a:p>
            </p:txBody>
          </p:sp>
          <p:sp>
            <p:nvSpPr>
              <p:cNvPr id="38" name="Rectangle 37"/>
              <p:cNvSpPr/>
              <p:nvPr/>
            </p:nvSpPr>
            <p:spPr>
              <a:xfrm>
                <a:off x="1498438" y="4924874"/>
                <a:ext cx="787562" cy="1839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45720" rtlCol="0" anchor="ctr"/>
              <a:lstStyle/>
              <a:p>
                <a:r>
                  <a:rPr lang="en-US" sz="1200" dirty="0">
                    <a:solidFill>
                      <a:schemeClr val="tx1"/>
                    </a:solidFill>
                  </a:rPr>
                  <a:t>7' - 9'</a:t>
                </a:r>
              </a:p>
            </p:txBody>
          </p:sp>
          <p:sp>
            <p:nvSpPr>
              <p:cNvPr id="39" name="Rectangle 38"/>
              <p:cNvSpPr/>
              <p:nvPr/>
            </p:nvSpPr>
            <p:spPr>
              <a:xfrm>
                <a:off x="1498438" y="5141898"/>
                <a:ext cx="787562" cy="1839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45720" rtlCol="0" anchor="ctr"/>
              <a:lstStyle/>
              <a:p>
                <a:r>
                  <a:rPr lang="en-US" sz="1200" dirty="0">
                    <a:solidFill>
                      <a:schemeClr val="tx1"/>
                    </a:solidFill>
                  </a:rPr>
                  <a:t>10' - 12'</a:t>
                </a:r>
              </a:p>
            </p:txBody>
          </p:sp>
          <p:sp>
            <p:nvSpPr>
              <p:cNvPr id="40" name="Rectangle 39"/>
              <p:cNvSpPr/>
              <p:nvPr/>
            </p:nvSpPr>
            <p:spPr>
              <a:xfrm>
                <a:off x="1498438" y="5352820"/>
                <a:ext cx="787562" cy="1839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45720" rtlCol="0" anchor="ctr"/>
              <a:lstStyle/>
              <a:p>
                <a:r>
                  <a:rPr lang="en-US" sz="1200" dirty="0">
                    <a:solidFill>
                      <a:schemeClr val="tx1"/>
                    </a:solidFill>
                  </a:rPr>
                  <a:t>13' - 15'</a:t>
                </a:r>
              </a:p>
            </p:txBody>
          </p:sp>
          <p:sp>
            <p:nvSpPr>
              <p:cNvPr id="41" name="Rectangle 40"/>
              <p:cNvSpPr/>
              <p:nvPr/>
            </p:nvSpPr>
            <p:spPr>
              <a:xfrm>
                <a:off x="1498438" y="5569844"/>
                <a:ext cx="787562" cy="1839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45720" rtlCol="0" anchor="ctr"/>
              <a:lstStyle/>
              <a:p>
                <a:r>
                  <a:rPr lang="en-US" sz="1200" dirty="0">
                    <a:solidFill>
                      <a:schemeClr val="tx1"/>
                    </a:solidFill>
                  </a:rPr>
                  <a:t>Over 15'</a:t>
                </a:r>
              </a:p>
            </p:txBody>
          </p:sp>
        </p:grpSp>
      </p:grpSp>
      <p:sp>
        <p:nvSpPr>
          <p:cNvPr id="4" name="Title 3"/>
          <p:cNvSpPr>
            <a:spLocks noGrp="1"/>
          </p:cNvSpPr>
          <p:nvPr>
            <p:ph type="title"/>
          </p:nvPr>
        </p:nvSpPr>
        <p:spPr>
          <a:xfrm>
            <a:off x="457200" y="304800"/>
            <a:ext cx="8610600" cy="1066800"/>
          </a:xfrm>
        </p:spPr>
        <p:txBody>
          <a:bodyPr>
            <a:noAutofit/>
          </a:bodyPr>
          <a:lstStyle/>
          <a:p>
            <a:r>
              <a:rPr lang="en-US" dirty="0"/>
              <a:t>Predicted Flood Depths</a:t>
            </a:r>
            <a:br>
              <a:rPr lang="en-US" dirty="0"/>
            </a:br>
            <a:r>
              <a:rPr lang="en-US" sz="2200" dirty="0"/>
              <a:t>Future Without Action</a:t>
            </a:r>
            <a:r>
              <a:rPr lang="en-US" sz="2200" dirty="0">
                <a:solidFill>
                  <a:schemeClr val="accent1"/>
                </a:solidFill>
              </a:rPr>
              <a:t/>
            </a:r>
            <a:br>
              <a:rPr lang="en-US" sz="2200" dirty="0">
                <a:solidFill>
                  <a:schemeClr val="accent1"/>
                </a:solidFill>
              </a:rPr>
            </a:br>
            <a:r>
              <a:rPr lang="en-US" sz="2200" dirty="0">
                <a:solidFill>
                  <a:schemeClr val="accent2"/>
                </a:solidFill>
              </a:rPr>
              <a:t>Year 25, Low Scenario, 100-Year Event</a:t>
            </a:r>
          </a:p>
        </p:txBody>
      </p:sp>
      <p:sp>
        <p:nvSpPr>
          <p:cNvPr id="3" name="Slide Number Placeholder 2"/>
          <p:cNvSpPr>
            <a:spLocks noGrp="1"/>
          </p:cNvSpPr>
          <p:nvPr>
            <p:ph type="sldNum" sz="quarter" idx="12"/>
          </p:nvPr>
        </p:nvSpPr>
        <p:spPr>
          <a:xfrm>
            <a:off x="6553200" y="6356350"/>
            <a:ext cx="2133600" cy="365125"/>
          </a:xfrm>
        </p:spPr>
        <p:txBody>
          <a:bodyPr/>
          <a:lstStyle/>
          <a:p>
            <a:fld id="{0580405D-A643-224E-BD86-D482C39E2277}" type="slidenum">
              <a:rPr lang="en-US" smtClean="0"/>
              <a:pPr/>
              <a:t>39</a:t>
            </a:fld>
            <a:endParaRPr lang="en-US"/>
          </a:p>
        </p:txBody>
      </p:sp>
      <p:sp>
        <p:nvSpPr>
          <p:cNvPr id="2" name="Footer Placeholder 1"/>
          <p:cNvSpPr>
            <a:spLocks noGrp="1"/>
          </p:cNvSpPr>
          <p:nvPr>
            <p:ph type="ftr" sz="quarter" idx="11"/>
          </p:nvPr>
        </p:nvSpPr>
        <p:spPr>
          <a:xfrm>
            <a:off x="457200" y="6356189"/>
            <a:ext cx="7315200" cy="365125"/>
          </a:xfrm>
        </p:spPr>
        <p:txBody>
          <a:bodyPr/>
          <a:lstStyle/>
          <a:p>
            <a:r>
              <a:rPr lang="en-US"/>
              <a:t>2017 Coastal Master Plan</a:t>
            </a:r>
            <a:endParaRPr lang="en-US" dirty="0"/>
          </a:p>
        </p:txBody>
      </p:sp>
    </p:spTree>
    <p:extLst>
      <p:ext uri="{BB962C8B-B14F-4D97-AF65-F5344CB8AC3E}">
        <p14:creationId xmlns:p14="http://schemas.microsoft.com/office/powerpoint/2010/main" val="90412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90800" y="1329445"/>
            <a:ext cx="3886199" cy="4842755"/>
          </a:xfrm>
          <a:prstGeom prst="rect">
            <a:avLst/>
          </a:prstGeom>
        </p:spPr>
      </p:pic>
      <p:cxnSp>
        <p:nvCxnSpPr>
          <p:cNvPr id="5" name="Straight Connector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304800"/>
            <a:ext cx="8229600" cy="1066800"/>
          </a:xfrm>
        </p:spPr>
        <p:txBody>
          <a:bodyPr/>
          <a:lstStyle/>
          <a:p>
            <a:r>
              <a:rPr lang="en-US" dirty="0"/>
              <a:t>2012 COASTAL MASTER PLAN</a:t>
            </a:r>
          </a:p>
        </p:txBody>
      </p:sp>
      <p:sp>
        <p:nvSpPr>
          <p:cNvPr id="3" name="Content Placeholder 2"/>
          <p:cNvSpPr>
            <a:spLocks noGrp="1"/>
          </p:cNvSpPr>
          <p:nvPr>
            <p:ph sz="quarter" idx="13"/>
          </p:nvPr>
        </p:nvSpPr>
        <p:spPr>
          <a:xfrm>
            <a:off x="457200" y="1600200"/>
            <a:ext cx="4114800" cy="4572000"/>
          </a:xfrm>
        </p:spPr>
        <p:txBody>
          <a:bodyPr>
            <a:normAutofit/>
          </a:bodyPr>
          <a:lstStyle/>
          <a:p>
            <a:r>
              <a:rPr lang="en-US" sz="2200" dirty="0"/>
              <a:t>Built on world class </a:t>
            </a:r>
            <a:br>
              <a:rPr lang="en-US" sz="2200" dirty="0"/>
            </a:br>
            <a:r>
              <a:rPr lang="en-US" sz="2200" dirty="0"/>
              <a:t>science and engineering </a:t>
            </a:r>
          </a:p>
          <a:p>
            <a:r>
              <a:rPr lang="en-US" sz="2200" dirty="0"/>
              <a:t>Evaluated hundreds of existing project concepts</a:t>
            </a:r>
          </a:p>
          <a:p>
            <a:r>
              <a:rPr lang="en-US" sz="2200" dirty="0"/>
              <a:t>Incorporated extensive public input and review</a:t>
            </a:r>
          </a:p>
          <a:p>
            <a:r>
              <a:rPr lang="en-US" sz="2200" dirty="0"/>
              <a:t>Resource constrained</a:t>
            </a:r>
          </a:p>
          <a:p>
            <a:pPr lvl="1"/>
            <a:r>
              <a:rPr lang="en-US" sz="2000" dirty="0"/>
              <a:t>Funding, water, sediment</a:t>
            </a:r>
          </a:p>
          <a:p>
            <a:r>
              <a:rPr lang="en-US" sz="2200" dirty="0"/>
              <a:t>Identified investments that will pay off, not just for us, but for our children and grandchildren</a:t>
            </a:r>
          </a:p>
          <a:p>
            <a:endParaRPr lang="en-US" sz="2200" dirty="0"/>
          </a:p>
        </p:txBody>
      </p:sp>
      <p:sp>
        <p:nvSpPr>
          <p:cNvPr id="4" name="Slide Number Placeholder 3"/>
          <p:cNvSpPr>
            <a:spLocks noGrp="1"/>
          </p:cNvSpPr>
          <p:nvPr>
            <p:ph type="sldNum" sz="quarter" idx="12"/>
          </p:nvPr>
        </p:nvSpPr>
        <p:spPr>
          <a:xfrm>
            <a:off x="6553200" y="6356350"/>
            <a:ext cx="2133600" cy="365125"/>
          </a:xfrm>
        </p:spPr>
        <p:txBody>
          <a:bodyPr/>
          <a:lstStyle/>
          <a:p>
            <a:fld id="{0580405D-A643-224E-BD86-D482C39E2277}" type="slidenum">
              <a:rPr lang="en-US" smtClean="0"/>
              <a:pPr/>
              <a:t>4</a:t>
            </a:fld>
            <a:endParaRPr lang="en-US" dirty="0"/>
          </a:p>
        </p:txBody>
      </p:sp>
      <p:sp>
        <p:nvSpPr>
          <p:cNvPr id="6" name="Footer Placeholder 5"/>
          <p:cNvSpPr>
            <a:spLocks noGrp="1"/>
          </p:cNvSpPr>
          <p:nvPr>
            <p:ph type="ftr" sz="quarter" idx="11"/>
          </p:nvPr>
        </p:nvSpPr>
        <p:spPr>
          <a:xfrm>
            <a:off x="457200" y="6356189"/>
            <a:ext cx="7315200" cy="365125"/>
          </a:xfrm>
        </p:spPr>
        <p:txBody>
          <a:bodyPr/>
          <a:lstStyle/>
          <a:p>
            <a:r>
              <a:rPr lang="en-US"/>
              <a:t>2017 Coastal Master Plan</a:t>
            </a:r>
            <a:endParaRPr lang="en-US" dirty="0"/>
          </a:p>
        </p:txBody>
      </p:sp>
    </p:spTree>
    <p:extLst>
      <p:ext uri="{BB962C8B-B14F-4D97-AF65-F5344CB8AC3E}">
        <p14:creationId xmlns:p14="http://schemas.microsoft.com/office/powerpoint/2010/main" val="2066265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33333E-6 7.40741E-7 L 0.25 7.40741E-7 " pathEditMode="relative" rAng="0" ptsTypes="AA">
                                      <p:cBhvr>
                                        <p:cTn id="6" dur="500" fill="hold"/>
                                        <p:tgtEl>
                                          <p:spTgt spid="11"/>
                                        </p:tgtEl>
                                        <p:attrNameLst>
                                          <p:attrName>ppt_x</p:attrName>
                                          <p:attrName>ppt_y</p:attrName>
                                        </p:attrNameLst>
                                      </p:cBhvr>
                                      <p:rCtr x="12500" y="0"/>
                                    </p:animMotion>
                                  </p:childTnLst>
                                </p:cTn>
                              </p:par>
                              <p:par>
                                <p:cTn id="7" presetID="1" presetClass="entr" presetSubtype="0" fill="hold" grpId="0" nodeType="withEffect">
                                  <p:stCondLst>
                                    <p:cond delay="25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25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25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25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25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25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 y="1600199"/>
            <a:ext cx="8991600" cy="4572001"/>
            <a:chOff x="76200" y="1600199"/>
            <a:chExt cx="8991600" cy="4572001"/>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833" t="3922" r="833" b="5171"/>
            <a:stretch/>
          </p:blipFill>
          <p:spPr>
            <a:xfrm>
              <a:off x="76200" y="1600199"/>
              <a:ext cx="8991600" cy="4572001"/>
            </a:xfrm>
            <a:prstGeom prst="rect">
              <a:avLst/>
            </a:prstGeom>
          </p:spPr>
        </p:pic>
        <p:sp>
          <p:nvSpPr>
            <p:cNvPr id="9" name="Rectangle 8"/>
            <p:cNvSpPr/>
            <p:nvPr/>
          </p:nvSpPr>
          <p:spPr>
            <a:xfrm>
              <a:off x="76200" y="4191000"/>
              <a:ext cx="3276600" cy="1981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Title 3"/>
          <p:cNvSpPr>
            <a:spLocks noGrp="1"/>
          </p:cNvSpPr>
          <p:nvPr>
            <p:ph type="title"/>
          </p:nvPr>
        </p:nvSpPr>
        <p:spPr>
          <a:xfrm>
            <a:off x="457200" y="304800"/>
            <a:ext cx="8610600" cy="1066800"/>
          </a:xfrm>
        </p:spPr>
        <p:txBody>
          <a:bodyPr>
            <a:noAutofit/>
          </a:bodyPr>
          <a:lstStyle/>
          <a:p>
            <a:r>
              <a:rPr lang="en-US" dirty="0"/>
              <a:t>Predicted Flood Depths</a:t>
            </a:r>
            <a:br>
              <a:rPr lang="en-US" dirty="0"/>
            </a:br>
            <a:r>
              <a:rPr lang="en-US" sz="2200" dirty="0"/>
              <a:t>Future Without Action</a:t>
            </a:r>
            <a:r>
              <a:rPr lang="en-US" sz="2200" dirty="0">
                <a:solidFill>
                  <a:schemeClr val="accent1"/>
                </a:solidFill>
              </a:rPr>
              <a:t/>
            </a:r>
            <a:br>
              <a:rPr lang="en-US" sz="2200" dirty="0">
                <a:solidFill>
                  <a:schemeClr val="accent1"/>
                </a:solidFill>
              </a:rPr>
            </a:br>
            <a:r>
              <a:rPr lang="en-US" sz="2200" dirty="0">
                <a:solidFill>
                  <a:schemeClr val="accent2"/>
                </a:solidFill>
              </a:rPr>
              <a:t>Year 50, Low Scenario, 100-Year Event</a:t>
            </a:r>
          </a:p>
        </p:txBody>
      </p:sp>
      <p:sp>
        <p:nvSpPr>
          <p:cNvPr id="3" name="Slide Number Placeholder 2"/>
          <p:cNvSpPr>
            <a:spLocks noGrp="1"/>
          </p:cNvSpPr>
          <p:nvPr>
            <p:ph type="sldNum" sz="quarter" idx="12"/>
          </p:nvPr>
        </p:nvSpPr>
        <p:spPr>
          <a:xfrm>
            <a:off x="6553200" y="6356350"/>
            <a:ext cx="2133600" cy="365125"/>
          </a:xfrm>
        </p:spPr>
        <p:txBody>
          <a:bodyPr/>
          <a:lstStyle/>
          <a:p>
            <a:fld id="{0580405D-A643-224E-BD86-D482C39E2277}" type="slidenum">
              <a:rPr lang="en-US" smtClean="0"/>
              <a:pPr/>
              <a:t>40</a:t>
            </a:fld>
            <a:endParaRPr lang="en-US"/>
          </a:p>
        </p:txBody>
      </p:sp>
      <p:sp>
        <p:nvSpPr>
          <p:cNvPr id="2" name="Footer Placeholder 1"/>
          <p:cNvSpPr>
            <a:spLocks noGrp="1"/>
          </p:cNvSpPr>
          <p:nvPr>
            <p:ph type="ftr" sz="quarter" idx="11"/>
          </p:nvPr>
        </p:nvSpPr>
        <p:spPr>
          <a:xfrm>
            <a:off x="457200" y="6356189"/>
            <a:ext cx="7315200" cy="365125"/>
          </a:xfrm>
        </p:spPr>
        <p:txBody>
          <a:bodyPr/>
          <a:lstStyle/>
          <a:p>
            <a:r>
              <a:rPr lang="en-US"/>
              <a:t>2017 Coastal Master Plan</a:t>
            </a:r>
            <a:endParaRPr lang="en-US" dirty="0"/>
          </a:p>
        </p:txBody>
      </p:sp>
      <p:grpSp>
        <p:nvGrpSpPr>
          <p:cNvPr id="10" name="Group 9"/>
          <p:cNvGrpSpPr/>
          <p:nvPr/>
        </p:nvGrpSpPr>
        <p:grpSpPr>
          <a:xfrm>
            <a:off x="329414" y="4267200"/>
            <a:ext cx="3632986" cy="1951505"/>
            <a:chOff x="1066800" y="4218801"/>
            <a:chExt cx="3352800" cy="1800999"/>
          </a:xfrm>
        </p:grpSpPr>
        <p:sp>
          <p:nvSpPr>
            <p:cNvPr id="11" name="Rectangle 10"/>
            <p:cNvSpPr/>
            <p:nvPr/>
          </p:nvSpPr>
          <p:spPr>
            <a:xfrm>
              <a:off x="1066800" y="4218801"/>
              <a:ext cx="3352800" cy="1800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t>
              </a:r>
            </a:p>
          </p:txBody>
        </p:sp>
        <p:sp>
          <p:nvSpPr>
            <p:cNvPr id="12" name="TextBox 11"/>
            <p:cNvSpPr txBox="1"/>
            <p:nvPr/>
          </p:nvSpPr>
          <p:spPr>
            <a:xfrm>
              <a:off x="1066800" y="4218801"/>
              <a:ext cx="3352800" cy="255636"/>
            </a:xfrm>
            <a:prstGeom prst="rect">
              <a:avLst/>
            </a:prstGeom>
            <a:solidFill>
              <a:schemeClr val="bg1"/>
            </a:solidFill>
          </p:spPr>
          <p:txBody>
            <a:bodyPr wrap="square" rtlCol="0">
              <a:spAutoFit/>
            </a:bodyPr>
            <a:lstStyle/>
            <a:p>
              <a:r>
                <a:rPr lang="en-US" sz="1200" b="1" dirty="0">
                  <a:solidFill>
                    <a:schemeClr val="tx1">
                      <a:lumMod val="50000"/>
                    </a:schemeClr>
                  </a:solidFill>
                </a:rPr>
                <a:t>LOW / YEAR 50 / 100 YEAR FLOOD DEPTHS </a:t>
              </a:r>
            </a:p>
          </p:txBody>
        </p:sp>
        <p:grpSp>
          <p:nvGrpSpPr>
            <p:cNvPr id="13" name="Group 12"/>
            <p:cNvGrpSpPr/>
            <p:nvPr/>
          </p:nvGrpSpPr>
          <p:grpSpPr>
            <a:xfrm>
              <a:off x="1219120" y="4620671"/>
              <a:ext cx="1143161" cy="1274259"/>
              <a:chOff x="1142839" y="4479574"/>
              <a:chExt cx="1143161" cy="1274259"/>
            </a:xfrm>
          </p:grpSpPr>
          <p:sp>
            <p:nvSpPr>
              <p:cNvPr id="14" name="Rectangle 13"/>
              <p:cNvSpPr/>
              <p:nvPr/>
            </p:nvSpPr>
            <p:spPr>
              <a:xfrm>
                <a:off x="1142839" y="4479574"/>
                <a:ext cx="330200" cy="183989"/>
              </a:xfrm>
              <a:prstGeom prst="rect">
                <a:avLst/>
              </a:prstGeom>
              <a:solidFill>
                <a:srgbClr val="0967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142839" y="4696598"/>
                <a:ext cx="330200" cy="183989"/>
              </a:xfrm>
              <a:prstGeom prst="rect">
                <a:avLst/>
              </a:prstGeom>
              <a:solidFill>
                <a:srgbClr val="38A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142839" y="4924874"/>
                <a:ext cx="330200" cy="183989"/>
              </a:xfrm>
              <a:prstGeom prst="rect">
                <a:avLst/>
              </a:prstGeom>
              <a:solidFill>
                <a:srgbClr val="E8E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142839" y="5141898"/>
                <a:ext cx="330200" cy="183989"/>
              </a:xfrm>
              <a:prstGeom prst="rect">
                <a:avLst/>
              </a:prstGeom>
              <a:solidFill>
                <a:srgbClr val="E598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142839" y="5352820"/>
                <a:ext cx="330200" cy="183989"/>
              </a:xfrm>
              <a:prstGeom prst="rect">
                <a:avLst/>
              </a:prstGeom>
              <a:solidFill>
                <a:srgbClr val="FE25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142839" y="5569844"/>
                <a:ext cx="330200" cy="183989"/>
              </a:xfrm>
              <a:prstGeom prst="rect">
                <a:avLst/>
              </a:prstGeom>
              <a:solidFill>
                <a:srgbClr val="8423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p:cNvSpPr/>
              <p:nvPr/>
            </p:nvSpPr>
            <p:spPr>
              <a:xfrm>
                <a:off x="1498438" y="4479574"/>
                <a:ext cx="787562" cy="1839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45720" rtlCol="0" anchor="ctr"/>
              <a:lstStyle/>
              <a:p>
                <a:r>
                  <a:rPr lang="en-US" sz="1200" dirty="0">
                    <a:solidFill>
                      <a:schemeClr val="tx1"/>
                    </a:solidFill>
                  </a:rPr>
                  <a:t>1' - 3'</a:t>
                </a:r>
              </a:p>
            </p:txBody>
          </p:sp>
          <p:sp>
            <p:nvSpPr>
              <p:cNvPr id="21" name="Rectangle 20"/>
              <p:cNvSpPr/>
              <p:nvPr/>
            </p:nvSpPr>
            <p:spPr>
              <a:xfrm>
                <a:off x="1498438" y="4696598"/>
                <a:ext cx="787562" cy="1839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45720" rtlCol="0" anchor="ctr"/>
              <a:lstStyle/>
              <a:p>
                <a:r>
                  <a:rPr lang="en-US" sz="1200" dirty="0">
                    <a:solidFill>
                      <a:schemeClr val="tx1"/>
                    </a:solidFill>
                  </a:rPr>
                  <a:t>4' - 6'</a:t>
                </a:r>
              </a:p>
            </p:txBody>
          </p:sp>
          <p:sp>
            <p:nvSpPr>
              <p:cNvPr id="22" name="Rectangle 21"/>
              <p:cNvSpPr/>
              <p:nvPr/>
            </p:nvSpPr>
            <p:spPr>
              <a:xfrm>
                <a:off x="1498438" y="4924874"/>
                <a:ext cx="787562" cy="1839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45720" rtlCol="0" anchor="ctr"/>
              <a:lstStyle/>
              <a:p>
                <a:r>
                  <a:rPr lang="en-US" sz="1200" dirty="0">
                    <a:solidFill>
                      <a:schemeClr val="tx1"/>
                    </a:solidFill>
                  </a:rPr>
                  <a:t>7' - 9'</a:t>
                </a:r>
              </a:p>
            </p:txBody>
          </p:sp>
          <p:sp>
            <p:nvSpPr>
              <p:cNvPr id="23" name="Rectangle 22"/>
              <p:cNvSpPr/>
              <p:nvPr/>
            </p:nvSpPr>
            <p:spPr>
              <a:xfrm>
                <a:off x="1498438" y="5141898"/>
                <a:ext cx="787562" cy="1839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45720" rtlCol="0" anchor="ctr"/>
              <a:lstStyle/>
              <a:p>
                <a:r>
                  <a:rPr lang="en-US" sz="1200" dirty="0">
                    <a:solidFill>
                      <a:schemeClr val="tx1"/>
                    </a:solidFill>
                  </a:rPr>
                  <a:t>10' - 12'</a:t>
                </a:r>
              </a:p>
            </p:txBody>
          </p:sp>
          <p:sp>
            <p:nvSpPr>
              <p:cNvPr id="24" name="Rectangle 23"/>
              <p:cNvSpPr/>
              <p:nvPr/>
            </p:nvSpPr>
            <p:spPr>
              <a:xfrm>
                <a:off x="1498438" y="5352820"/>
                <a:ext cx="787562" cy="1839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45720" rtlCol="0" anchor="ctr"/>
              <a:lstStyle/>
              <a:p>
                <a:r>
                  <a:rPr lang="en-US" sz="1200" dirty="0">
                    <a:solidFill>
                      <a:schemeClr val="tx1"/>
                    </a:solidFill>
                  </a:rPr>
                  <a:t>13' - 15'</a:t>
                </a:r>
              </a:p>
            </p:txBody>
          </p:sp>
          <p:sp>
            <p:nvSpPr>
              <p:cNvPr id="25" name="Rectangle 24"/>
              <p:cNvSpPr/>
              <p:nvPr/>
            </p:nvSpPr>
            <p:spPr>
              <a:xfrm>
                <a:off x="1498438" y="5569844"/>
                <a:ext cx="787562" cy="1839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45720" rtlCol="0" anchor="ctr"/>
              <a:lstStyle/>
              <a:p>
                <a:r>
                  <a:rPr lang="en-US" sz="1200" dirty="0">
                    <a:solidFill>
                      <a:schemeClr val="tx1"/>
                    </a:solidFill>
                  </a:rPr>
                  <a:t>Over 15'</a:t>
                </a:r>
              </a:p>
            </p:txBody>
          </p:sp>
        </p:grpSp>
      </p:grpSp>
    </p:spTree>
    <p:extLst>
      <p:ext uri="{BB962C8B-B14F-4D97-AF65-F5344CB8AC3E}">
        <p14:creationId xmlns:p14="http://schemas.microsoft.com/office/powerpoint/2010/main" val="2437579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Developing the Coastal Master Plan</a:t>
            </a:r>
            <a:endParaRPr lang="en-US" dirty="0"/>
          </a:p>
        </p:txBody>
      </p:sp>
      <p:sp>
        <p:nvSpPr>
          <p:cNvPr id="7" name="Content Placeholder 6"/>
          <p:cNvSpPr>
            <a:spLocks noGrp="1"/>
          </p:cNvSpPr>
          <p:nvPr>
            <p:ph sz="quarter" idx="13"/>
          </p:nvPr>
        </p:nvSpPr>
        <p:spPr/>
        <p:txBody>
          <a:bodyPr/>
          <a:lstStyle/>
          <a:p>
            <a:endParaRPr lang="en-US"/>
          </a:p>
        </p:txBody>
      </p:sp>
      <p:sp>
        <p:nvSpPr>
          <p:cNvPr id="4" name="Slide Number Placeholder 3"/>
          <p:cNvSpPr>
            <a:spLocks noGrp="1"/>
          </p:cNvSpPr>
          <p:nvPr>
            <p:ph type="sldNum" sz="quarter" idx="12"/>
          </p:nvPr>
        </p:nvSpPr>
        <p:spPr>
          <a:xfrm>
            <a:off x="6553200" y="6356350"/>
            <a:ext cx="2133600" cy="365125"/>
          </a:xfrm>
        </p:spPr>
        <p:txBody>
          <a:bodyPr/>
          <a:lstStyle/>
          <a:p>
            <a:fld id="{0580405D-A643-224E-BD86-D482C39E2277}" type="slidenum">
              <a:rPr lang="en-US" smtClean="0"/>
              <a:pPr/>
              <a:t>41</a:t>
            </a:fld>
            <a:endParaRPr lang="en-US" dirty="0"/>
          </a:p>
        </p:txBody>
      </p:sp>
      <p:sp>
        <p:nvSpPr>
          <p:cNvPr id="12" name="Footer Placeholder 5"/>
          <p:cNvSpPr>
            <a:spLocks noGrp="1"/>
          </p:cNvSpPr>
          <p:nvPr>
            <p:ph type="ftr" sz="quarter" idx="11"/>
          </p:nvPr>
        </p:nvSpPr>
        <p:spPr>
          <a:xfrm>
            <a:off x="457200" y="6356189"/>
            <a:ext cx="7315200" cy="365125"/>
          </a:xfrm>
        </p:spPr>
        <p:txBody>
          <a:bodyPr/>
          <a:lstStyle/>
          <a:p>
            <a:r>
              <a:rPr lang="en-US"/>
              <a:t>2017 Coastal Master Plan</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71600"/>
            <a:ext cx="9144000" cy="4800600"/>
          </a:xfrm>
          <a:prstGeom prst="rect">
            <a:avLst/>
          </a:prstGeom>
        </p:spPr>
      </p:pic>
    </p:spTree>
    <p:extLst>
      <p:ext uri="{BB962C8B-B14F-4D97-AF65-F5344CB8AC3E}">
        <p14:creationId xmlns:p14="http://schemas.microsoft.com/office/powerpoint/2010/main" val="90654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Planning Framework</a:t>
            </a:r>
            <a:endParaRPr lang="en-US" dirty="0"/>
          </a:p>
        </p:txBody>
      </p:sp>
      <p:sp>
        <p:nvSpPr>
          <p:cNvPr id="7" name="Content Placeholder 6"/>
          <p:cNvSpPr>
            <a:spLocks noGrp="1"/>
          </p:cNvSpPr>
          <p:nvPr>
            <p:ph sz="quarter" idx="13"/>
          </p:nvPr>
        </p:nvSpPr>
        <p:spPr/>
        <p:txBody>
          <a:bodyPr/>
          <a:lstStyle/>
          <a:p>
            <a:endParaRPr lang="en-US"/>
          </a:p>
        </p:txBody>
      </p:sp>
      <p:sp>
        <p:nvSpPr>
          <p:cNvPr id="4" name="Slide Number Placeholder 3"/>
          <p:cNvSpPr>
            <a:spLocks noGrp="1"/>
          </p:cNvSpPr>
          <p:nvPr>
            <p:ph type="sldNum" sz="quarter" idx="12"/>
          </p:nvPr>
        </p:nvSpPr>
        <p:spPr>
          <a:xfrm>
            <a:off x="6553200" y="6356350"/>
            <a:ext cx="2133600" cy="365125"/>
          </a:xfrm>
        </p:spPr>
        <p:txBody>
          <a:bodyPr/>
          <a:lstStyle/>
          <a:p>
            <a:fld id="{0580405D-A643-224E-BD86-D482C39E2277}" type="slidenum">
              <a:rPr lang="en-US" smtClean="0"/>
              <a:pPr/>
              <a:t>42</a:t>
            </a:fld>
            <a:endParaRPr lang="en-US" dirty="0"/>
          </a:p>
        </p:txBody>
      </p:sp>
      <p:sp>
        <p:nvSpPr>
          <p:cNvPr id="12" name="Footer Placeholder 5"/>
          <p:cNvSpPr>
            <a:spLocks noGrp="1"/>
          </p:cNvSpPr>
          <p:nvPr>
            <p:ph type="ftr" sz="quarter" idx="11"/>
          </p:nvPr>
        </p:nvSpPr>
        <p:spPr>
          <a:xfrm>
            <a:off x="457200" y="6356189"/>
            <a:ext cx="7315200" cy="365125"/>
          </a:xfrm>
        </p:spPr>
        <p:txBody>
          <a:bodyPr/>
          <a:lstStyle/>
          <a:p>
            <a:r>
              <a:rPr lang="en-US"/>
              <a:t>2017 Coastal Master Plan</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71600"/>
            <a:ext cx="9144000" cy="4800600"/>
          </a:xfrm>
          <a:prstGeom prst="rect">
            <a:avLst/>
          </a:prstGeom>
        </p:spPr>
      </p:pic>
    </p:spTree>
    <p:extLst>
      <p:ext uri="{BB962C8B-B14F-4D97-AF65-F5344CB8AC3E}">
        <p14:creationId xmlns:p14="http://schemas.microsoft.com/office/powerpoint/2010/main" val="1123251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Developing the Coastal Master Plan</a:t>
            </a:r>
            <a:endParaRPr lang="en-US" dirty="0"/>
          </a:p>
        </p:txBody>
      </p:sp>
      <p:sp>
        <p:nvSpPr>
          <p:cNvPr id="7" name="Content Placeholder 6"/>
          <p:cNvSpPr>
            <a:spLocks noGrp="1"/>
          </p:cNvSpPr>
          <p:nvPr>
            <p:ph sz="quarter" idx="13"/>
          </p:nvPr>
        </p:nvSpPr>
        <p:spPr/>
        <p:txBody>
          <a:bodyPr/>
          <a:lstStyle/>
          <a:p>
            <a:endParaRPr lang="en-US"/>
          </a:p>
        </p:txBody>
      </p:sp>
      <p:sp>
        <p:nvSpPr>
          <p:cNvPr id="4" name="Slide Number Placeholder 3"/>
          <p:cNvSpPr>
            <a:spLocks noGrp="1"/>
          </p:cNvSpPr>
          <p:nvPr>
            <p:ph type="sldNum" sz="quarter" idx="12"/>
          </p:nvPr>
        </p:nvSpPr>
        <p:spPr>
          <a:xfrm>
            <a:off x="6553200" y="6356350"/>
            <a:ext cx="2133600" cy="365125"/>
          </a:xfrm>
        </p:spPr>
        <p:txBody>
          <a:bodyPr/>
          <a:lstStyle/>
          <a:p>
            <a:fld id="{0580405D-A643-224E-BD86-D482C39E2277}" type="slidenum">
              <a:rPr lang="en-US" smtClean="0"/>
              <a:pPr/>
              <a:t>43</a:t>
            </a:fld>
            <a:endParaRPr lang="en-US" dirty="0"/>
          </a:p>
        </p:txBody>
      </p:sp>
      <p:sp>
        <p:nvSpPr>
          <p:cNvPr id="12" name="Footer Placeholder 5"/>
          <p:cNvSpPr>
            <a:spLocks noGrp="1"/>
          </p:cNvSpPr>
          <p:nvPr>
            <p:ph type="ftr" sz="quarter" idx="11"/>
          </p:nvPr>
        </p:nvSpPr>
        <p:spPr>
          <a:xfrm>
            <a:off x="457200" y="6356189"/>
            <a:ext cx="7315200" cy="365125"/>
          </a:xfrm>
        </p:spPr>
        <p:txBody>
          <a:bodyPr/>
          <a:lstStyle/>
          <a:p>
            <a:r>
              <a:rPr lang="en-US"/>
              <a:t>2017 Coastal Master Plan</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71600"/>
            <a:ext cx="9144000" cy="4800600"/>
          </a:xfrm>
          <a:prstGeom prst="rect">
            <a:avLst/>
          </a:prstGeom>
        </p:spPr>
      </p:pic>
    </p:spTree>
    <p:extLst>
      <p:ext uri="{BB962C8B-B14F-4D97-AF65-F5344CB8AC3E}">
        <p14:creationId xmlns:p14="http://schemas.microsoft.com/office/powerpoint/2010/main" val="2113527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Outreach &amp; Engagement</a:t>
            </a:r>
            <a:endParaRPr lang="en-US" dirty="0"/>
          </a:p>
        </p:txBody>
      </p:sp>
      <p:sp>
        <p:nvSpPr>
          <p:cNvPr id="7" name="Content Placeholder 6"/>
          <p:cNvSpPr>
            <a:spLocks noGrp="1"/>
          </p:cNvSpPr>
          <p:nvPr>
            <p:ph sz="quarter" idx="13"/>
          </p:nvPr>
        </p:nvSpPr>
        <p:spPr/>
        <p:txBody>
          <a:bodyPr/>
          <a:lstStyle/>
          <a:p>
            <a:endParaRPr lang="en-US"/>
          </a:p>
        </p:txBody>
      </p:sp>
      <p:sp>
        <p:nvSpPr>
          <p:cNvPr id="4" name="Slide Number Placeholder 3"/>
          <p:cNvSpPr>
            <a:spLocks noGrp="1"/>
          </p:cNvSpPr>
          <p:nvPr>
            <p:ph type="sldNum" sz="quarter" idx="12"/>
          </p:nvPr>
        </p:nvSpPr>
        <p:spPr>
          <a:xfrm>
            <a:off x="6553200" y="6356350"/>
            <a:ext cx="2133600" cy="365125"/>
          </a:xfrm>
        </p:spPr>
        <p:txBody>
          <a:bodyPr/>
          <a:lstStyle/>
          <a:p>
            <a:fld id="{0580405D-A643-224E-BD86-D482C39E2277}" type="slidenum">
              <a:rPr lang="en-US" smtClean="0"/>
              <a:pPr/>
              <a:t>44</a:t>
            </a:fld>
            <a:endParaRPr lang="en-US" dirty="0"/>
          </a:p>
        </p:txBody>
      </p:sp>
      <p:sp>
        <p:nvSpPr>
          <p:cNvPr id="12" name="Footer Placeholder 5"/>
          <p:cNvSpPr>
            <a:spLocks noGrp="1"/>
          </p:cNvSpPr>
          <p:nvPr>
            <p:ph type="ftr" sz="quarter" idx="11"/>
          </p:nvPr>
        </p:nvSpPr>
        <p:spPr>
          <a:xfrm>
            <a:off x="457200" y="6356189"/>
            <a:ext cx="7315200" cy="365125"/>
          </a:xfrm>
        </p:spPr>
        <p:txBody>
          <a:bodyPr/>
          <a:lstStyle/>
          <a:p>
            <a:r>
              <a:rPr lang="en-US"/>
              <a:t>2017 Coastal Master Plan</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71600"/>
            <a:ext cx="9144000" cy="4800600"/>
          </a:xfrm>
          <a:prstGeom prst="rect">
            <a:avLst/>
          </a:prstGeom>
        </p:spPr>
      </p:pic>
    </p:spTree>
    <p:extLst>
      <p:ext uri="{BB962C8B-B14F-4D97-AF65-F5344CB8AC3E}">
        <p14:creationId xmlns:p14="http://schemas.microsoft.com/office/powerpoint/2010/main" val="72867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image00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65648" y="3202125"/>
            <a:ext cx="1128714" cy="1128714"/>
          </a:xfrm>
          <a:prstGeom prst="rect">
            <a:avLst/>
          </a:prstGeom>
        </p:spPr>
      </p:pic>
      <p:sp>
        <p:nvSpPr>
          <p:cNvPr id="2" name="Title 1"/>
          <p:cNvSpPr>
            <a:spLocks noGrp="1"/>
          </p:cNvSpPr>
          <p:nvPr>
            <p:ph type="title"/>
          </p:nvPr>
        </p:nvSpPr>
        <p:spPr>
          <a:xfrm>
            <a:off x="457200" y="306732"/>
            <a:ext cx="8229600" cy="1069665"/>
          </a:xfrm>
        </p:spPr>
        <p:txBody>
          <a:bodyPr/>
          <a:lstStyle/>
          <a:p>
            <a:r>
              <a:rPr lang="en-US" dirty="0"/>
              <a:t>FRAMEWORK DEVELOPMENT TEAM</a:t>
            </a:r>
          </a:p>
        </p:txBody>
      </p:sp>
      <p:sp>
        <p:nvSpPr>
          <p:cNvPr id="4" name="Slide Number Placeholder 3"/>
          <p:cNvSpPr>
            <a:spLocks noGrp="1"/>
          </p:cNvSpPr>
          <p:nvPr>
            <p:ph type="sldNum" sz="quarter" idx="12"/>
          </p:nvPr>
        </p:nvSpPr>
        <p:spPr/>
        <p:txBody>
          <a:bodyPr/>
          <a:lstStyle/>
          <a:p>
            <a:fld id="{0580405D-A643-224E-BD86-D482C39E2277}" type="slidenum">
              <a:rPr lang="en-US" smtClean="0"/>
              <a:pPr/>
              <a:t>45</a:t>
            </a:fld>
            <a:endParaRPr lang="en-US" dirty="0"/>
          </a:p>
        </p:txBody>
      </p:sp>
      <p:sp>
        <p:nvSpPr>
          <p:cNvPr id="3" name="Footer Placeholder 2"/>
          <p:cNvSpPr>
            <a:spLocks noGrp="1"/>
          </p:cNvSpPr>
          <p:nvPr>
            <p:ph type="ftr" sz="quarter" idx="11"/>
          </p:nvPr>
        </p:nvSpPr>
        <p:spPr/>
        <p:txBody>
          <a:bodyPr/>
          <a:lstStyle/>
          <a:p>
            <a:r>
              <a:rPr lang="en-US"/>
              <a:t>2017 Coastal Master Plan</a:t>
            </a:r>
            <a:endParaRPr lang="en-US" dirty="0"/>
          </a:p>
        </p:txBody>
      </p:sp>
      <p:pic>
        <p:nvPicPr>
          <p:cNvPr id="6" name="Content Placeholder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7336" y="3284175"/>
            <a:ext cx="1489888" cy="576731"/>
          </a:xfrm>
          <a:prstGeom prst="rect">
            <a:avLst/>
          </a:prstGeom>
        </p:spPr>
      </p:pic>
      <p:pic>
        <p:nvPicPr>
          <p:cNvPr id="7" name="Picture 6" descr="Corps.jpg"/>
          <p:cNvPicPr>
            <a:picLocks noChangeAspect="1"/>
          </p:cNvPicPr>
          <p:nvPr/>
        </p:nvPicPr>
        <p:blipFill>
          <a:blip r:embed="rId5" cstate="print"/>
          <a:srcRect/>
          <a:stretch>
            <a:fillRect/>
          </a:stretch>
        </p:blipFill>
        <p:spPr bwMode="auto">
          <a:xfrm>
            <a:off x="2629356" y="2198921"/>
            <a:ext cx="604592" cy="453444"/>
          </a:xfrm>
          <a:prstGeom prst="rect">
            <a:avLst/>
          </a:prstGeom>
          <a:noFill/>
          <a:ln w="9525">
            <a:noFill/>
            <a:miter lim="800000"/>
            <a:headEnd/>
            <a:tailEnd/>
          </a:ln>
        </p:spPr>
      </p:pic>
      <p:pic>
        <p:nvPicPr>
          <p:cNvPr id="8" name="Picture 8" descr="USFW.gif"/>
          <p:cNvPicPr>
            <a:picLocks noChangeAspect="1"/>
          </p:cNvPicPr>
          <p:nvPr/>
        </p:nvPicPr>
        <p:blipFill>
          <a:blip r:embed="rId6" cstate="print"/>
          <a:srcRect/>
          <a:stretch>
            <a:fillRect/>
          </a:stretch>
        </p:blipFill>
        <p:spPr bwMode="auto">
          <a:xfrm>
            <a:off x="604468" y="2092489"/>
            <a:ext cx="484871" cy="583000"/>
          </a:xfrm>
          <a:prstGeom prst="rect">
            <a:avLst/>
          </a:prstGeom>
          <a:noFill/>
          <a:ln w="9525">
            <a:noFill/>
            <a:miter lim="800000"/>
            <a:headEnd/>
            <a:tailEnd/>
          </a:ln>
        </p:spPr>
      </p:pic>
      <p:pic>
        <p:nvPicPr>
          <p:cNvPr id="9" name="Picture 9" descr="NRCS1.jpg"/>
          <p:cNvPicPr>
            <a:picLocks noChangeAspect="1"/>
          </p:cNvPicPr>
          <p:nvPr/>
        </p:nvPicPr>
        <p:blipFill>
          <a:blip r:embed="rId7" cstate="print"/>
          <a:srcRect/>
          <a:stretch>
            <a:fillRect/>
          </a:stretch>
        </p:blipFill>
        <p:spPr bwMode="auto">
          <a:xfrm>
            <a:off x="3448441" y="2266320"/>
            <a:ext cx="906888" cy="278004"/>
          </a:xfrm>
          <a:prstGeom prst="rect">
            <a:avLst/>
          </a:prstGeom>
          <a:noFill/>
          <a:ln w="9525">
            <a:noFill/>
            <a:miter lim="800000"/>
            <a:headEnd/>
            <a:tailEnd/>
          </a:ln>
        </p:spPr>
      </p:pic>
      <p:pic>
        <p:nvPicPr>
          <p:cNvPr id="10"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95474" y="2855120"/>
            <a:ext cx="2171526" cy="320209"/>
          </a:xfrm>
          <a:prstGeom prst="rect">
            <a:avLst/>
          </a:prstGeom>
          <a:noFill/>
          <a:ln w="9525">
            <a:noFill/>
            <a:miter lim="800000"/>
            <a:headEnd/>
            <a:tailEnd/>
          </a:ln>
        </p:spPr>
      </p:pic>
      <p:pic>
        <p:nvPicPr>
          <p:cNvPr id="11" name="Picture 13" descr="LAdnr.gif"/>
          <p:cNvPicPr>
            <a:picLocks noChangeAspect="1"/>
          </p:cNvPicPr>
          <p:nvPr/>
        </p:nvPicPr>
        <p:blipFill>
          <a:blip r:embed="rId9" cstate="print"/>
          <a:srcRect/>
          <a:stretch>
            <a:fillRect/>
          </a:stretch>
        </p:blipFill>
        <p:spPr bwMode="auto">
          <a:xfrm>
            <a:off x="2352309" y="4060512"/>
            <a:ext cx="695537" cy="695537"/>
          </a:xfrm>
          <a:prstGeom prst="rect">
            <a:avLst/>
          </a:prstGeom>
          <a:noFill/>
          <a:ln w="9525">
            <a:noFill/>
            <a:miter lim="800000"/>
            <a:headEnd/>
            <a:tailEnd/>
          </a:ln>
        </p:spPr>
      </p:pic>
      <p:pic>
        <p:nvPicPr>
          <p:cNvPr id="12" name="Picture 18" descr="LED.gif"/>
          <p:cNvPicPr>
            <a:picLocks noChangeAspect="1"/>
          </p:cNvPicPr>
          <p:nvPr/>
        </p:nvPicPr>
        <p:blipFill>
          <a:blip r:embed="rId10" cstate="print"/>
          <a:srcRect/>
          <a:stretch>
            <a:fillRect/>
          </a:stretch>
        </p:blipFill>
        <p:spPr bwMode="auto">
          <a:xfrm>
            <a:off x="2917099" y="2823810"/>
            <a:ext cx="1209184" cy="279353"/>
          </a:xfrm>
          <a:prstGeom prst="rect">
            <a:avLst/>
          </a:prstGeom>
          <a:noFill/>
          <a:ln w="9525">
            <a:noFill/>
            <a:miter lim="800000"/>
            <a:headEnd/>
            <a:tailEnd/>
          </a:ln>
        </p:spPr>
      </p:pic>
      <p:pic>
        <p:nvPicPr>
          <p:cNvPr id="13" name="Picture 20" descr="Nature Conservancy.jpg"/>
          <p:cNvPicPr>
            <a:picLocks noChangeAspect="1"/>
          </p:cNvPicPr>
          <p:nvPr/>
        </p:nvPicPr>
        <p:blipFill>
          <a:blip r:embed="rId11" cstate="print"/>
          <a:srcRect/>
          <a:stretch>
            <a:fillRect/>
          </a:stretch>
        </p:blipFill>
        <p:spPr bwMode="auto">
          <a:xfrm>
            <a:off x="4144338" y="2754057"/>
            <a:ext cx="1293369" cy="646685"/>
          </a:xfrm>
          <a:prstGeom prst="rect">
            <a:avLst/>
          </a:prstGeom>
          <a:noFill/>
          <a:ln w="9525">
            <a:noFill/>
            <a:miter lim="800000"/>
            <a:headEnd/>
            <a:tailEnd/>
          </a:ln>
        </p:spPr>
      </p:pic>
      <p:pic>
        <p:nvPicPr>
          <p:cNvPr id="14" name="Picture 21" descr="LAWLF.jpg"/>
          <p:cNvPicPr>
            <a:picLocks noChangeAspect="1"/>
          </p:cNvPicPr>
          <p:nvPr/>
        </p:nvPicPr>
        <p:blipFill>
          <a:blip r:embed="rId12" cstate="print"/>
          <a:srcRect/>
          <a:stretch>
            <a:fillRect/>
          </a:stretch>
        </p:blipFill>
        <p:spPr bwMode="auto">
          <a:xfrm>
            <a:off x="1507573" y="4078392"/>
            <a:ext cx="659868" cy="647777"/>
          </a:xfrm>
          <a:prstGeom prst="rect">
            <a:avLst/>
          </a:prstGeom>
          <a:noFill/>
          <a:ln w="9525">
            <a:noFill/>
            <a:miter lim="800000"/>
            <a:headEnd/>
            <a:tailEnd/>
          </a:ln>
        </p:spPr>
      </p:pic>
      <p:pic>
        <p:nvPicPr>
          <p:cNvPr id="15" name="Picture 23" descr="Tulane.png"/>
          <p:cNvPicPr>
            <a:picLocks noChangeAspect="1"/>
          </p:cNvPicPr>
          <p:nvPr/>
        </p:nvPicPr>
        <p:blipFill>
          <a:blip r:embed="rId13" cstate="print"/>
          <a:srcRect/>
          <a:stretch>
            <a:fillRect/>
          </a:stretch>
        </p:blipFill>
        <p:spPr bwMode="auto">
          <a:xfrm>
            <a:off x="4572689" y="2200051"/>
            <a:ext cx="1298972" cy="447317"/>
          </a:xfrm>
          <a:prstGeom prst="rect">
            <a:avLst/>
          </a:prstGeom>
          <a:noFill/>
          <a:ln w="9525">
            <a:noFill/>
            <a:miter lim="800000"/>
            <a:headEnd/>
            <a:tailEnd/>
          </a:ln>
        </p:spPr>
      </p:pic>
      <p:pic>
        <p:nvPicPr>
          <p:cNvPr id="16" name="Picture 24" descr="EDF.jpg"/>
          <p:cNvPicPr>
            <a:picLocks noChangeAspect="1"/>
          </p:cNvPicPr>
          <p:nvPr/>
        </p:nvPicPr>
        <p:blipFill>
          <a:blip r:embed="rId14" cstate="print"/>
          <a:srcRect/>
          <a:stretch>
            <a:fillRect/>
          </a:stretch>
        </p:blipFill>
        <p:spPr bwMode="auto">
          <a:xfrm>
            <a:off x="6601947" y="2781340"/>
            <a:ext cx="1165999" cy="527668"/>
          </a:xfrm>
          <a:prstGeom prst="rect">
            <a:avLst/>
          </a:prstGeom>
          <a:noFill/>
          <a:ln w="9525">
            <a:noFill/>
            <a:miter lim="800000"/>
            <a:headEnd/>
            <a:tailEnd/>
          </a:ln>
        </p:spPr>
      </p:pic>
      <p:pic>
        <p:nvPicPr>
          <p:cNvPr id="17" name="Picture 26" descr="BTNEP.jp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7867917" y="2676389"/>
            <a:ext cx="612689" cy="1106619"/>
          </a:xfrm>
          <a:prstGeom prst="rect">
            <a:avLst/>
          </a:prstGeom>
          <a:noFill/>
          <a:ln w="9525">
            <a:noFill/>
            <a:miter lim="800000"/>
            <a:headEnd/>
            <a:tailEnd/>
          </a:ln>
        </p:spPr>
      </p:pic>
      <p:pic>
        <p:nvPicPr>
          <p:cNvPr id="18" name="Picture 32" descr="Canal Barge.gif"/>
          <p:cNvPicPr>
            <a:picLocks noChangeAspect="1"/>
          </p:cNvPicPr>
          <p:nvPr/>
        </p:nvPicPr>
        <p:blipFill>
          <a:blip r:embed="rId16" cstate="print"/>
          <a:srcRect/>
          <a:stretch>
            <a:fillRect/>
          </a:stretch>
        </p:blipFill>
        <p:spPr bwMode="auto">
          <a:xfrm>
            <a:off x="6164227" y="5225787"/>
            <a:ext cx="1441304" cy="412958"/>
          </a:xfrm>
          <a:prstGeom prst="rect">
            <a:avLst/>
          </a:prstGeom>
          <a:noFill/>
          <a:ln w="9525">
            <a:noFill/>
            <a:miter lim="800000"/>
            <a:headEnd/>
            <a:tailEnd/>
          </a:ln>
        </p:spPr>
      </p:pic>
      <p:pic>
        <p:nvPicPr>
          <p:cNvPr id="19" name="Picture 34" descr="LSU.gif"/>
          <p:cNvPicPr>
            <a:picLocks noChangeAspect="1"/>
          </p:cNvPicPr>
          <p:nvPr/>
        </p:nvPicPr>
        <p:blipFill>
          <a:blip r:embed="rId17" cstate="print"/>
          <a:srcRect/>
          <a:stretch>
            <a:fillRect/>
          </a:stretch>
        </p:blipFill>
        <p:spPr bwMode="auto">
          <a:xfrm>
            <a:off x="6164227" y="2257644"/>
            <a:ext cx="971666" cy="298247"/>
          </a:xfrm>
          <a:prstGeom prst="rect">
            <a:avLst/>
          </a:prstGeom>
          <a:noFill/>
          <a:ln w="9525">
            <a:noFill/>
            <a:miter lim="800000"/>
            <a:headEnd/>
            <a:tailEnd/>
          </a:ln>
        </p:spPr>
      </p:pic>
      <p:pic>
        <p:nvPicPr>
          <p:cNvPr id="21" name="Picture 20" descr="USDA.png"/>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481178" y="1455789"/>
            <a:ext cx="777333" cy="536360"/>
          </a:xfrm>
          <a:prstGeom prst="rect">
            <a:avLst/>
          </a:prstGeom>
        </p:spPr>
      </p:pic>
      <p:pic>
        <p:nvPicPr>
          <p:cNvPr id="22" name="Picture 21" descr="slec.png"/>
          <p:cNvPicPr>
            <a:picLocks noChangeAspect="1"/>
          </p:cNvPicPr>
          <p:nvPr/>
        </p:nvPicPr>
        <p:blipFill rotWithShape="1">
          <a:blip r:embed="rId19" cstate="screen">
            <a:extLst>
              <a:ext uri="{28A0092B-C50C-407E-A947-70E740481C1C}">
                <a14:useLocalDpi xmlns:a14="http://schemas.microsoft.com/office/drawing/2010/main"/>
              </a:ext>
            </a:extLst>
          </a:blip>
          <a:srcRect l="17116" r="16488"/>
          <a:stretch/>
        </p:blipFill>
        <p:spPr>
          <a:xfrm>
            <a:off x="4468094" y="1382290"/>
            <a:ext cx="923965" cy="603024"/>
          </a:xfrm>
          <a:prstGeom prst="rect">
            <a:avLst/>
          </a:prstGeom>
        </p:spPr>
      </p:pic>
      <p:pic>
        <p:nvPicPr>
          <p:cNvPr id="23" name="Picture 22" descr="AGC-Logo.jpg"/>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681947" y="2778257"/>
            <a:ext cx="593516" cy="593516"/>
          </a:xfrm>
          <a:prstGeom prst="rect">
            <a:avLst/>
          </a:prstGeom>
        </p:spPr>
      </p:pic>
      <p:pic>
        <p:nvPicPr>
          <p:cNvPr id="24" name="Picture 23" descr="logo.png"/>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7378990" y="1985943"/>
            <a:ext cx="777912" cy="723833"/>
          </a:xfrm>
          <a:prstGeom prst="rect">
            <a:avLst/>
          </a:prstGeom>
        </p:spPr>
      </p:pic>
      <p:pic>
        <p:nvPicPr>
          <p:cNvPr id="25" name="Picture 24" descr="cca.jpeg"/>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5556836" y="1295400"/>
            <a:ext cx="755740" cy="786656"/>
          </a:xfrm>
          <a:prstGeom prst="rect">
            <a:avLst/>
          </a:prstGeom>
        </p:spPr>
      </p:pic>
      <p:pic>
        <p:nvPicPr>
          <p:cNvPr id="26" name="Picture 25" descr="gohsep.jpg"/>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6427902" y="1362800"/>
            <a:ext cx="941687" cy="708149"/>
          </a:xfrm>
          <a:prstGeom prst="rect">
            <a:avLst/>
          </a:prstGeom>
        </p:spPr>
      </p:pic>
      <p:pic>
        <p:nvPicPr>
          <p:cNvPr id="27" name="Picture 26" descr="LASG_logo1.gif"/>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4407756" y="4984074"/>
            <a:ext cx="789684" cy="568573"/>
          </a:xfrm>
          <a:prstGeom prst="rect">
            <a:avLst/>
          </a:prstGeom>
        </p:spPr>
      </p:pic>
      <p:pic>
        <p:nvPicPr>
          <p:cNvPr id="28" name="Picture 27" descr="ducks unlimited.png"/>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3165379" y="4155243"/>
            <a:ext cx="823217" cy="668864"/>
          </a:xfrm>
          <a:prstGeom prst="rect">
            <a:avLst/>
          </a:prstGeom>
        </p:spPr>
      </p:pic>
      <p:pic>
        <p:nvPicPr>
          <p:cNvPr id="29" name="Picture 28" descr="lpbf.png"/>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632238" y="5415742"/>
            <a:ext cx="990195" cy="471333"/>
          </a:xfrm>
          <a:prstGeom prst="rect">
            <a:avLst/>
          </a:prstGeom>
        </p:spPr>
      </p:pic>
      <p:pic>
        <p:nvPicPr>
          <p:cNvPr id="30" name="Picture 29" descr="nlld.jpg"/>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590917" y="4934719"/>
            <a:ext cx="990195" cy="324289"/>
          </a:xfrm>
          <a:prstGeom prst="rect">
            <a:avLst/>
          </a:prstGeom>
        </p:spPr>
      </p:pic>
      <p:pic>
        <p:nvPicPr>
          <p:cNvPr id="31" name="Picture 30" descr="port nola.jpg"/>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7229287" y="3402579"/>
            <a:ext cx="526319" cy="766569"/>
          </a:xfrm>
          <a:prstGeom prst="rect">
            <a:avLst/>
          </a:prstGeom>
        </p:spPr>
      </p:pic>
      <p:pic>
        <p:nvPicPr>
          <p:cNvPr id="32" name="Picture 31" descr="bisco.jpeg"/>
          <p:cNvPicPr>
            <a:picLocks noChangeAspect="1"/>
          </p:cNvPicPr>
          <p:nvPr/>
        </p:nvPicPr>
        <p:blipFill>
          <a:blip r:embed="rId29">
            <a:extLst>
              <a:ext uri="{28A0092B-C50C-407E-A947-70E740481C1C}">
                <a14:useLocalDpi xmlns:a14="http://schemas.microsoft.com/office/drawing/2010/main"/>
              </a:ext>
            </a:extLst>
          </a:blip>
          <a:stretch>
            <a:fillRect/>
          </a:stretch>
        </p:blipFill>
        <p:spPr>
          <a:xfrm>
            <a:off x="2866941" y="3216967"/>
            <a:ext cx="773595" cy="783265"/>
          </a:xfrm>
          <a:prstGeom prst="rect">
            <a:avLst/>
          </a:prstGeom>
        </p:spPr>
      </p:pic>
      <p:pic>
        <p:nvPicPr>
          <p:cNvPr id="33" name="Picture 32" descr="lla.png"/>
          <p:cNvPicPr>
            <a:picLocks noChangeAspect="1"/>
          </p:cNvPicPr>
          <p:nvPr/>
        </p:nvPicPr>
        <p:blipFill rotWithShape="1">
          <a:blip r:embed="rId30" cstate="screen">
            <a:extLst>
              <a:ext uri="{28A0092B-C50C-407E-A947-70E740481C1C}">
                <a14:useLocalDpi xmlns:a14="http://schemas.microsoft.com/office/drawing/2010/main"/>
              </a:ext>
            </a:extLst>
          </a:blip>
          <a:srcRect r="8974"/>
          <a:stretch/>
        </p:blipFill>
        <p:spPr>
          <a:xfrm>
            <a:off x="2033340" y="1400295"/>
            <a:ext cx="1238255" cy="673960"/>
          </a:xfrm>
          <a:prstGeom prst="rect">
            <a:avLst/>
          </a:prstGeom>
        </p:spPr>
      </p:pic>
      <p:pic>
        <p:nvPicPr>
          <p:cNvPr id="34" name="Picture 33" descr="audlogocolor.jpg"/>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5354506" y="4353196"/>
            <a:ext cx="1295554" cy="383495"/>
          </a:xfrm>
          <a:prstGeom prst="rect">
            <a:avLst/>
          </a:prstGeom>
        </p:spPr>
      </p:pic>
      <p:pic>
        <p:nvPicPr>
          <p:cNvPr id="35" name="Picture 34" descr="nwf.jpg"/>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2570974" y="4970136"/>
            <a:ext cx="831314" cy="906888"/>
          </a:xfrm>
          <a:prstGeom prst="rect">
            <a:avLst/>
          </a:prstGeom>
        </p:spPr>
      </p:pic>
      <p:pic>
        <p:nvPicPr>
          <p:cNvPr id="36" name="Picture 35" descr="LCA1.jpg"/>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4183030" y="4185846"/>
            <a:ext cx="1036444" cy="591637"/>
          </a:xfrm>
          <a:prstGeom prst="rect">
            <a:avLst/>
          </a:prstGeom>
        </p:spPr>
      </p:pic>
      <p:pic>
        <p:nvPicPr>
          <p:cNvPr id="37" name="Picture 36" descr="cbc.png"/>
          <p:cNvPicPr>
            <a:picLocks noChangeAspect="1"/>
          </p:cNvPicPr>
          <p:nvPr/>
        </p:nvPicPr>
        <p:blipFill rotWithShape="1">
          <a:blip r:embed="rId34">
            <a:extLst>
              <a:ext uri="{28A0092B-C50C-407E-A947-70E740481C1C}">
                <a14:useLocalDpi xmlns:a14="http://schemas.microsoft.com/office/drawing/2010/main"/>
              </a:ext>
            </a:extLst>
          </a:blip>
          <a:srcRect l="21187" r="6673"/>
          <a:stretch/>
        </p:blipFill>
        <p:spPr>
          <a:xfrm>
            <a:off x="6352398" y="3443941"/>
            <a:ext cx="753736" cy="724984"/>
          </a:xfrm>
          <a:prstGeom prst="rect">
            <a:avLst/>
          </a:prstGeom>
        </p:spPr>
      </p:pic>
      <p:pic>
        <p:nvPicPr>
          <p:cNvPr id="38" name="Picture 37" descr="lcba-logo-2012.png"/>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1951759" y="3226394"/>
            <a:ext cx="695820" cy="707227"/>
          </a:xfrm>
          <a:prstGeom prst="rect">
            <a:avLst/>
          </a:prstGeom>
        </p:spPr>
      </p:pic>
      <p:pic>
        <p:nvPicPr>
          <p:cNvPr id="39" name="Picture 38" descr="Screen shot 2014-07-14 at 5.34.23 PM.png"/>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1632284" y="4856910"/>
            <a:ext cx="906888" cy="782191"/>
          </a:xfrm>
          <a:prstGeom prst="rect">
            <a:avLst/>
          </a:prstGeom>
        </p:spPr>
      </p:pic>
      <p:pic>
        <p:nvPicPr>
          <p:cNvPr id="40" name="Picture 39" descr="lrpalogo.jpg"/>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6834928" y="4333128"/>
            <a:ext cx="728777" cy="719943"/>
          </a:xfrm>
          <a:prstGeom prst="rect">
            <a:avLst/>
          </a:prstGeom>
        </p:spPr>
      </p:pic>
      <p:pic>
        <p:nvPicPr>
          <p:cNvPr id="41" name="Picture 40" descr="Terrebonne-Parish-Logo.jpg"/>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7698805" y="4298178"/>
            <a:ext cx="734002" cy="734002"/>
          </a:xfrm>
          <a:prstGeom prst="rect">
            <a:avLst/>
          </a:prstGeom>
        </p:spPr>
      </p:pic>
      <p:pic>
        <p:nvPicPr>
          <p:cNvPr id="42" name="Picture 41" descr="jefferson parish.jpg"/>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7744530" y="5156144"/>
            <a:ext cx="708402" cy="730931"/>
          </a:xfrm>
          <a:prstGeom prst="rect">
            <a:avLst/>
          </a:prstGeom>
        </p:spPr>
      </p:pic>
      <p:pic>
        <p:nvPicPr>
          <p:cNvPr id="43" name="Picture 42" descr="tammany.png"/>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3500868" y="4960814"/>
            <a:ext cx="906888" cy="754192"/>
          </a:xfrm>
          <a:prstGeom prst="rect">
            <a:avLst/>
          </a:prstGeom>
        </p:spPr>
      </p:pic>
      <p:pic>
        <p:nvPicPr>
          <p:cNvPr id="44" name="Picture 43" descr="lafourche-parish.gif"/>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1343347" y="2227703"/>
            <a:ext cx="1036444" cy="467343"/>
          </a:xfrm>
          <a:prstGeom prst="rect">
            <a:avLst/>
          </a:prstGeom>
        </p:spPr>
      </p:pic>
      <p:pic>
        <p:nvPicPr>
          <p:cNvPr id="45" name="Picture 44" descr="cameron.png"/>
          <p:cNvPicPr>
            <a:picLocks noChangeAspect="1"/>
          </p:cNvPicPr>
          <p:nvPr/>
        </p:nvPicPr>
        <p:blipFill>
          <a:blip r:embed="rId42">
            <a:extLst>
              <a:ext uri="{28A0092B-C50C-407E-A947-70E740481C1C}">
                <a14:useLocalDpi xmlns:a14="http://schemas.microsoft.com/office/drawing/2010/main"/>
              </a:ext>
            </a:extLst>
          </a:blip>
          <a:stretch>
            <a:fillRect/>
          </a:stretch>
        </p:blipFill>
        <p:spPr>
          <a:xfrm>
            <a:off x="717636" y="1411561"/>
            <a:ext cx="1101221" cy="610629"/>
          </a:xfrm>
          <a:prstGeom prst="rect">
            <a:avLst/>
          </a:prstGeom>
        </p:spPr>
      </p:pic>
      <p:pic>
        <p:nvPicPr>
          <p:cNvPr id="48" name="Picture 47"/>
          <p:cNvPicPr/>
          <p:nvPr/>
        </p:nvPicPr>
        <p:blipFill>
          <a:blip r:embed="rId43" cstate="print"/>
          <a:srcRect/>
          <a:stretch>
            <a:fillRect/>
          </a:stretch>
        </p:blipFill>
        <p:spPr bwMode="auto">
          <a:xfrm>
            <a:off x="5336439" y="5017368"/>
            <a:ext cx="704369" cy="705829"/>
          </a:xfrm>
          <a:prstGeom prst="rect">
            <a:avLst/>
          </a:prstGeom>
          <a:noFill/>
          <a:ln w="9525">
            <a:noFill/>
            <a:miter lim="800000"/>
            <a:headEnd/>
            <a:tailEnd/>
          </a:ln>
        </p:spPr>
      </p:pic>
      <p:pic>
        <p:nvPicPr>
          <p:cNvPr id="1026" name="Picture 2" descr="http://stormsmart.org/goma/slr/interface/logos/MSDMR_logo.gif"/>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594507" y="4000232"/>
            <a:ext cx="699981" cy="6999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americasenergycoast.org/images/awlogo.gif"/>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5178783" y="3548850"/>
            <a:ext cx="1050462" cy="5672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6"/>
          <a:stretch>
            <a:fillRect/>
          </a:stretch>
        </p:blipFill>
        <p:spPr>
          <a:xfrm>
            <a:off x="7412482" y="1295400"/>
            <a:ext cx="686249" cy="686249"/>
          </a:xfrm>
          <a:prstGeom prst="rect">
            <a:avLst/>
          </a:prstGeom>
        </p:spPr>
      </p:pic>
    </p:spTree>
    <p:extLst>
      <p:ext uri="{BB962C8B-B14F-4D97-AF65-F5344CB8AC3E}">
        <p14:creationId xmlns:p14="http://schemas.microsoft.com/office/powerpoint/2010/main" val="2736229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p:spPr>
        <p:txBody>
          <a:bodyPr/>
          <a:lstStyle/>
          <a:p>
            <a:r>
              <a:rPr lang="en-US" dirty="0"/>
              <a:t>FOCUS GROUPS</a:t>
            </a:r>
          </a:p>
        </p:txBody>
      </p:sp>
      <p:sp>
        <p:nvSpPr>
          <p:cNvPr id="3" name="Content Placeholder 2"/>
          <p:cNvSpPr>
            <a:spLocks noGrp="1"/>
          </p:cNvSpPr>
          <p:nvPr>
            <p:ph sz="quarter" idx="13"/>
          </p:nvPr>
        </p:nvSpPr>
        <p:spPr/>
        <p:txBody>
          <a:bodyPr/>
          <a:lstStyle/>
          <a:p>
            <a:r>
              <a:rPr lang="en-US" dirty="0"/>
              <a:t>Key industries or stakeholder groups that are impacted by land loss and large scale protection and restoration efforts</a:t>
            </a:r>
          </a:p>
          <a:p>
            <a:r>
              <a:rPr lang="en-US" dirty="0"/>
              <a:t>Focus Groups:</a:t>
            </a:r>
          </a:p>
          <a:p>
            <a:pPr lvl="1"/>
            <a:r>
              <a:rPr lang="en-US" sz="2000" dirty="0"/>
              <a:t>Community</a:t>
            </a:r>
          </a:p>
          <a:p>
            <a:pPr lvl="1"/>
            <a:r>
              <a:rPr lang="en-US" sz="2000" dirty="0"/>
              <a:t>Energy and Industry</a:t>
            </a:r>
          </a:p>
          <a:p>
            <a:pPr lvl="1"/>
            <a:r>
              <a:rPr lang="en-US" sz="2000" dirty="0"/>
              <a:t>Fisheries</a:t>
            </a:r>
          </a:p>
          <a:p>
            <a:pPr lvl="1"/>
            <a:r>
              <a:rPr lang="en-US" sz="2000" dirty="0"/>
              <a:t>Landowners</a:t>
            </a:r>
          </a:p>
          <a:p>
            <a:pPr lvl="1"/>
            <a:r>
              <a:rPr lang="en-US" sz="2000" dirty="0"/>
              <a:t>Navigation</a:t>
            </a:r>
          </a:p>
          <a:p>
            <a:pPr lvl="1"/>
            <a:endParaRPr lang="en-US" dirty="0"/>
          </a:p>
          <a:p>
            <a:endParaRPr lang="en-US" dirty="0"/>
          </a:p>
        </p:txBody>
      </p:sp>
      <p:sp>
        <p:nvSpPr>
          <p:cNvPr id="4" name="Slide Number Placeholder 3"/>
          <p:cNvSpPr>
            <a:spLocks noGrp="1"/>
          </p:cNvSpPr>
          <p:nvPr>
            <p:ph type="sldNum" sz="quarter" idx="12"/>
          </p:nvPr>
        </p:nvSpPr>
        <p:spPr>
          <a:xfrm>
            <a:off x="6553200" y="6356350"/>
            <a:ext cx="2133600" cy="365125"/>
          </a:xfrm>
        </p:spPr>
        <p:txBody>
          <a:bodyPr/>
          <a:lstStyle/>
          <a:p>
            <a:fld id="{0580405D-A643-224E-BD86-D482C39E2277}" type="slidenum">
              <a:rPr lang="en-US" smtClean="0"/>
              <a:pPr/>
              <a:t>46</a:t>
            </a:fld>
            <a:endParaRPr lang="en-US" dirty="0"/>
          </a:p>
        </p:txBody>
      </p:sp>
      <p:sp>
        <p:nvSpPr>
          <p:cNvPr id="5" name="Footer Placeholder 4"/>
          <p:cNvSpPr>
            <a:spLocks noGrp="1"/>
          </p:cNvSpPr>
          <p:nvPr>
            <p:ph type="ftr" sz="quarter" idx="11"/>
          </p:nvPr>
        </p:nvSpPr>
        <p:spPr>
          <a:xfrm>
            <a:off x="457200" y="6356189"/>
            <a:ext cx="7315200" cy="365125"/>
          </a:xfrm>
        </p:spPr>
        <p:txBody>
          <a:bodyPr/>
          <a:lstStyle/>
          <a:p>
            <a:r>
              <a:rPr lang="en-US"/>
              <a:t>2017 Coastal Master Plan</a:t>
            </a:r>
            <a:endParaRPr lang="en-US" dirty="0"/>
          </a:p>
        </p:txBody>
      </p:sp>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83832" y="3832068"/>
            <a:ext cx="1702968" cy="1063857"/>
          </a:xfrm>
          <a:prstGeom prst="rect">
            <a:avLst/>
          </a:prstGeom>
        </p:spPr>
      </p:pic>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04664" y="4561236"/>
            <a:ext cx="1702968" cy="1170791"/>
          </a:xfrm>
          <a:prstGeom prst="rect">
            <a:avLst/>
          </a:prstGeom>
        </p:spPr>
      </p:pic>
      <p:pic>
        <p:nvPicPr>
          <p:cNvPr id="17" name="Picture 1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983832" y="4962237"/>
            <a:ext cx="1702968" cy="1209963"/>
          </a:xfrm>
          <a:prstGeom prst="rect">
            <a:avLst/>
          </a:prstGeom>
        </p:spPr>
      </p:pic>
      <p:pic>
        <p:nvPicPr>
          <p:cNvPr id="18" name="Picture 2" descr="C:\Users\Nick\Dropbox\Emergent Method\Clients and Prospects\CPRA\2017 Coastal Master Plan\Presentations\wetlands_plants-500x375.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204664" y="3319860"/>
            <a:ext cx="1702968" cy="116517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Nick\Dropbox\Emergent Method\Clients and Prospects\CPRA\2017 Coastal Master Plan\Photos\Crawfish Boil.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983832" y="2514600"/>
            <a:ext cx="1700784" cy="1275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480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p:spPr>
        <p:txBody>
          <a:bodyPr/>
          <a:lstStyle/>
          <a:p>
            <a:r>
              <a:rPr lang="en-US" dirty="0"/>
              <a:t>SCIENCE AND ENGINEERING BOARD</a:t>
            </a:r>
          </a:p>
        </p:txBody>
      </p:sp>
      <p:graphicFrame>
        <p:nvGraphicFramePr>
          <p:cNvPr id="6" name="Content Placeholder 5"/>
          <p:cNvGraphicFramePr>
            <a:graphicFrameLocks noGrp="1"/>
          </p:cNvGraphicFramePr>
          <p:nvPr>
            <p:ph sz="quarter" idx="13"/>
            <p:extLst/>
          </p:nvPr>
        </p:nvGraphicFramePr>
        <p:xfrm>
          <a:off x="457200" y="1600200"/>
          <a:ext cx="8229600" cy="4118097"/>
        </p:xfrm>
        <a:graphic>
          <a:graphicData uri="http://schemas.openxmlformats.org/drawingml/2006/table">
            <a:tbl>
              <a:tblPr firstRow="1" bandRow="1">
                <a:tableStyleId>{7DF18680-E054-41AD-8BC1-D1AEF772440D}</a:tableStyleId>
              </a:tblPr>
              <a:tblGrid>
                <a:gridCol w="2039193">
                  <a:extLst>
                    <a:ext uri="{9D8B030D-6E8A-4147-A177-3AD203B41FA5}">
                      <a16:colId xmlns:a16="http://schemas.microsoft.com/office/drawing/2014/main" xmlns="" val="20000"/>
                    </a:ext>
                  </a:extLst>
                </a:gridCol>
                <a:gridCol w="2548991">
                  <a:extLst>
                    <a:ext uri="{9D8B030D-6E8A-4147-A177-3AD203B41FA5}">
                      <a16:colId xmlns:a16="http://schemas.microsoft.com/office/drawing/2014/main" xmlns="" val="20001"/>
                    </a:ext>
                  </a:extLst>
                </a:gridCol>
                <a:gridCol w="3641416">
                  <a:extLst>
                    <a:ext uri="{9D8B030D-6E8A-4147-A177-3AD203B41FA5}">
                      <a16:colId xmlns:a16="http://schemas.microsoft.com/office/drawing/2014/main" xmlns="" val="20002"/>
                    </a:ext>
                  </a:extLst>
                </a:gridCol>
              </a:tblGrid>
              <a:tr h="371790">
                <a:tc>
                  <a:txBody>
                    <a:bodyPr/>
                    <a:lstStyle/>
                    <a:p>
                      <a:pPr algn="ctr"/>
                      <a:r>
                        <a:rPr lang="en-US" sz="1800" dirty="0"/>
                        <a:t>NAME</a:t>
                      </a:r>
                      <a:endParaRPr lang="en-US" sz="1800" b="1" dirty="0">
                        <a:latin typeface="+mn-lt"/>
                      </a:endParaRPr>
                    </a:p>
                  </a:txBody>
                  <a:tcPr anchor="ctr"/>
                </a:tc>
                <a:tc>
                  <a:txBody>
                    <a:bodyPr/>
                    <a:lstStyle/>
                    <a:p>
                      <a:pPr algn="ctr"/>
                      <a:r>
                        <a:rPr lang="en-US" sz="1800" dirty="0"/>
                        <a:t>ORGANIZATION</a:t>
                      </a:r>
                      <a:endParaRPr lang="en-US" sz="1800" b="1" dirty="0">
                        <a:latin typeface="+mn-lt"/>
                      </a:endParaRPr>
                    </a:p>
                  </a:txBody>
                  <a:tcPr anchor="ctr"/>
                </a:tc>
                <a:tc>
                  <a:txBody>
                    <a:bodyPr/>
                    <a:lstStyle/>
                    <a:p>
                      <a:pPr algn="ctr"/>
                      <a:r>
                        <a:rPr lang="en-US" sz="1800" dirty="0"/>
                        <a:t>EXPERTISE</a:t>
                      </a:r>
                      <a:endParaRPr lang="en-US" sz="1800" b="1" dirty="0">
                        <a:latin typeface="+mn-lt"/>
                      </a:endParaRPr>
                    </a:p>
                  </a:txBody>
                  <a:tcPr anchor="ctr"/>
                </a:tc>
                <a:extLst>
                  <a:ext uri="{0D108BD9-81ED-4DB2-BD59-A6C34878D82A}">
                    <a16:rowId xmlns:a16="http://schemas.microsoft.com/office/drawing/2014/main" xmlns="" val="10000"/>
                  </a:ext>
                </a:extLst>
              </a:tr>
              <a:tr h="371790">
                <a:tc>
                  <a:txBody>
                    <a:bodyPr/>
                    <a:lstStyle/>
                    <a:p>
                      <a:pPr marL="0" marR="0">
                        <a:lnSpc>
                          <a:spcPct val="120000"/>
                        </a:lnSpc>
                        <a:spcBef>
                          <a:spcPts val="0"/>
                        </a:spcBef>
                        <a:spcAft>
                          <a:spcPts val="200"/>
                        </a:spcAft>
                      </a:pPr>
                      <a:r>
                        <a:rPr lang="en-US" sz="1600" dirty="0">
                          <a:effectLst/>
                        </a:rPr>
                        <a:t>Carl Friedrichs</a:t>
                      </a:r>
                      <a:endParaRPr lang="en-US" sz="1600" b="0" i="0" dirty="0">
                        <a:solidFill>
                          <a:schemeClr val="tx1"/>
                        </a:solidFill>
                        <a:effectLst/>
                        <a:latin typeface="+mn-lt"/>
                        <a:ea typeface="Arial" charset="0"/>
                        <a:cs typeface="Arial" charset="0"/>
                      </a:endParaRPr>
                    </a:p>
                  </a:txBody>
                  <a:tcPr marL="68580" marR="68580" marT="0" marB="0" anchor="ctr"/>
                </a:tc>
                <a:tc>
                  <a:txBody>
                    <a:bodyPr/>
                    <a:lstStyle/>
                    <a:p>
                      <a:pPr marL="0" marR="0">
                        <a:lnSpc>
                          <a:spcPct val="120000"/>
                        </a:lnSpc>
                        <a:spcBef>
                          <a:spcPts val="0"/>
                        </a:spcBef>
                        <a:spcAft>
                          <a:spcPts val="200"/>
                        </a:spcAft>
                      </a:pPr>
                      <a:r>
                        <a:rPr lang="en-US" sz="1600" dirty="0">
                          <a:effectLst/>
                        </a:rPr>
                        <a:t>VIMS, William &amp; Mary</a:t>
                      </a:r>
                      <a:endParaRPr lang="en-US" sz="1600" b="0" i="0" dirty="0">
                        <a:solidFill>
                          <a:schemeClr val="tx1"/>
                        </a:solidFill>
                        <a:effectLst/>
                        <a:latin typeface="+mn-lt"/>
                        <a:ea typeface="Arial" charset="0"/>
                        <a:cs typeface="Arial" charset="0"/>
                      </a:endParaRPr>
                    </a:p>
                  </a:txBody>
                  <a:tcPr marL="68580" marR="68580" marT="0" marB="0" anchor="ctr"/>
                </a:tc>
                <a:tc>
                  <a:txBody>
                    <a:bodyPr/>
                    <a:lstStyle/>
                    <a:p>
                      <a:pPr marL="0" marR="0">
                        <a:lnSpc>
                          <a:spcPct val="120000"/>
                        </a:lnSpc>
                        <a:spcBef>
                          <a:spcPts val="0"/>
                        </a:spcBef>
                        <a:spcAft>
                          <a:spcPts val="200"/>
                        </a:spcAft>
                      </a:pPr>
                      <a:r>
                        <a:rPr lang="en-US" sz="1600" dirty="0">
                          <a:effectLst/>
                        </a:rPr>
                        <a:t>Coastal Geoscience</a:t>
                      </a:r>
                      <a:endParaRPr lang="en-US" sz="1600" b="0" i="0" dirty="0">
                        <a:solidFill>
                          <a:schemeClr val="tx1"/>
                        </a:solidFill>
                        <a:effectLst/>
                        <a:latin typeface="+mn-lt"/>
                        <a:ea typeface="Arial" charset="0"/>
                        <a:cs typeface="Arial" charset="0"/>
                      </a:endParaRPr>
                    </a:p>
                  </a:txBody>
                  <a:tcPr marL="68580" marR="68580" marT="0" marB="0" anchor="ctr"/>
                </a:tc>
                <a:extLst>
                  <a:ext uri="{0D108BD9-81ED-4DB2-BD59-A6C34878D82A}">
                    <a16:rowId xmlns:a16="http://schemas.microsoft.com/office/drawing/2014/main" xmlns="" val="10001"/>
                  </a:ext>
                </a:extLst>
              </a:tr>
              <a:tr h="371790">
                <a:tc>
                  <a:txBody>
                    <a:bodyPr/>
                    <a:lstStyle/>
                    <a:p>
                      <a:pPr marL="0" marR="0">
                        <a:lnSpc>
                          <a:spcPct val="120000"/>
                        </a:lnSpc>
                        <a:spcBef>
                          <a:spcPts val="0"/>
                        </a:spcBef>
                        <a:spcAft>
                          <a:spcPts val="200"/>
                        </a:spcAft>
                      </a:pPr>
                      <a:r>
                        <a:rPr lang="en-US" sz="1600" dirty="0">
                          <a:effectLst/>
                        </a:rPr>
                        <a:t>Dan Childers</a:t>
                      </a:r>
                      <a:endParaRPr lang="en-US" sz="1600" b="0" i="0" dirty="0">
                        <a:solidFill>
                          <a:schemeClr val="tx1"/>
                        </a:solidFill>
                        <a:effectLst/>
                        <a:latin typeface="+mn-lt"/>
                        <a:ea typeface="Arial" charset="0"/>
                        <a:cs typeface="Arial" charset="0"/>
                      </a:endParaRPr>
                    </a:p>
                  </a:txBody>
                  <a:tcPr marL="68580" marR="68580" marT="0" marB="0" anchor="ctr"/>
                </a:tc>
                <a:tc>
                  <a:txBody>
                    <a:bodyPr/>
                    <a:lstStyle/>
                    <a:p>
                      <a:pPr marL="0" marR="0">
                        <a:lnSpc>
                          <a:spcPct val="120000"/>
                        </a:lnSpc>
                        <a:spcBef>
                          <a:spcPts val="0"/>
                        </a:spcBef>
                        <a:spcAft>
                          <a:spcPts val="200"/>
                        </a:spcAft>
                      </a:pPr>
                      <a:r>
                        <a:rPr lang="en-US" sz="1600" dirty="0">
                          <a:effectLst/>
                        </a:rPr>
                        <a:t>Arizona State University</a:t>
                      </a:r>
                      <a:endParaRPr lang="en-US" sz="1600" b="0" i="0" dirty="0">
                        <a:solidFill>
                          <a:schemeClr val="tx1"/>
                        </a:solidFill>
                        <a:effectLst/>
                        <a:latin typeface="+mn-lt"/>
                        <a:ea typeface="Arial" charset="0"/>
                        <a:cs typeface="Arial" charset="0"/>
                      </a:endParaRPr>
                    </a:p>
                  </a:txBody>
                  <a:tcPr marL="68580" marR="68580" marT="0" marB="0" anchor="ctr"/>
                </a:tc>
                <a:tc>
                  <a:txBody>
                    <a:bodyPr/>
                    <a:lstStyle/>
                    <a:p>
                      <a:pPr marL="0" marR="0">
                        <a:lnSpc>
                          <a:spcPct val="120000"/>
                        </a:lnSpc>
                        <a:spcBef>
                          <a:spcPts val="0"/>
                        </a:spcBef>
                        <a:spcAft>
                          <a:spcPts val="200"/>
                        </a:spcAft>
                      </a:pPr>
                      <a:r>
                        <a:rPr lang="en-US" sz="1600" dirty="0">
                          <a:effectLst/>
                        </a:rPr>
                        <a:t>Wetlands</a:t>
                      </a:r>
                      <a:endParaRPr lang="en-US" sz="1600" b="0" i="0" dirty="0">
                        <a:solidFill>
                          <a:schemeClr val="tx1"/>
                        </a:solidFill>
                        <a:effectLst/>
                        <a:latin typeface="+mn-lt"/>
                        <a:ea typeface="Arial" charset="0"/>
                        <a:cs typeface="Arial" charset="0"/>
                      </a:endParaRPr>
                    </a:p>
                  </a:txBody>
                  <a:tcPr marL="68580" marR="68580" marT="0" marB="0" anchor="ctr"/>
                </a:tc>
                <a:extLst>
                  <a:ext uri="{0D108BD9-81ED-4DB2-BD59-A6C34878D82A}">
                    <a16:rowId xmlns:a16="http://schemas.microsoft.com/office/drawing/2014/main" xmlns="" val="10002"/>
                  </a:ext>
                </a:extLst>
              </a:tr>
              <a:tr h="371790">
                <a:tc>
                  <a:txBody>
                    <a:bodyPr/>
                    <a:lstStyle/>
                    <a:p>
                      <a:pPr marL="0" marR="0">
                        <a:lnSpc>
                          <a:spcPct val="120000"/>
                        </a:lnSpc>
                        <a:spcBef>
                          <a:spcPts val="0"/>
                        </a:spcBef>
                        <a:spcAft>
                          <a:spcPts val="200"/>
                        </a:spcAft>
                      </a:pPr>
                      <a:r>
                        <a:rPr lang="en-US" sz="1600" dirty="0">
                          <a:effectLst/>
                        </a:rPr>
                        <a:t>Ed Houde</a:t>
                      </a:r>
                      <a:endParaRPr lang="en-US" sz="1600" b="0" i="0" dirty="0">
                        <a:solidFill>
                          <a:schemeClr val="tx1"/>
                        </a:solidFill>
                        <a:effectLst/>
                        <a:latin typeface="+mn-lt"/>
                        <a:ea typeface="Arial" charset="0"/>
                        <a:cs typeface="Arial" charset="0"/>
                      </a:endParaRPr>
                    </a:p>
                  </a:txBody>
                  <a:tcPr marL="68580" marR="68580" marT="0" marB="0" anchor="ctr"/>
                </a:tc>
                <a:tc>
                  <a:txBody>
                    <a:bodyPr/>
                    <a:lstStyle/>
                    <a:p>
                      <a:pPr marL="0" marR="0">
                        <a:lnSpc>
                          <a:spcPct val="120000"/>
                        </a:lnSpc>
                        <a:spcBef>
                          <a:spcPts val="0"/>
                        </a:spcBef>
                        <a:spcAft>
                          <a:spcPts val="200"/>
                        </a:spcAft>
                      </a:pPr>
                      <a:r>
                        <a:rPr lang="en-US" sz="1600" dirty="0">
                          <a:effectLst/>
                        </a:rPr>
                        <a:t>University of Maryland</a:t>
                      </a:r>
                      <a:endParaRPr lang="en-US" sz="1600" b="0" i="0" dirty="0">
                        <a:solidFill>
                          <a:schemeClr val="tx1"/>
                        </a:solidFill>
                        <a:effectLst/>
                        <a:latin typeface="+mn-lt"/>
                        <a:ea typeface="Arial" charset="0"/>
                        <a:cs typeface="Arial" charset="0"/>
                      </a:endParaRPr>
                    </a:p>
                  </a:txBody>
                  <a:tcPr marL="68580" marR="68580" marT="0" marB="0" anchor="ctr"/>
                </a:tc>
                <a:tc>
                  <a:txBody>
                    <a:bodyPr/>
                    <a:lstStyle/>
                    <a:p>
                      <a:pPr marL="0" marR="0">
                        <a:lnSpc>
                          <a:spcPct val="120000"/>
                        </a:lnSpc>
                        <a:spcBef>
                          <a:spcPts val="0"/>
                        </a:spcBef>
                        <a:spcAft>
                          <a:spcPts val="200"/>
                        </a:spcAft>
                      </a:pPr>
                      <a:r>
                        <a:rPr lang="en-US" sz="1600" dirty="0">
                          <a:effectLst/>
                        </a:rPr>
                        <a:t>Fisheries</a:t>
                      </a:r>
                      <a:endParaRPr lang="en-US" sz="1600" b="0" i="0" dirty="0">
                        <a:solidFill>
                          <a:schemeClr val="tx1"/>
                        </a:solidFill>
                        <a:effectLst/>
                        <a:latin typeface="+mn-lt"/>
                        <a:ea typeface="Arial" charset="0"/>
                        <a:cs typeface="Arial" charset="0"/>
                      </a:endParaRPr>
                    </a:p>
                  </a:txBody>
                  <a:tcPr marL="68580" marR="68580" marT="0" marB="0" anchor="ctr"/>
                </a:tc>
                <a:extLst>
                  <a:ext uri="{0D108BD9-81ED-4DB2-BD59-A6C34878D82A}">
                    <a16:rowId xmlns:a16="http://schemas.microsoft.com/office/drawing/2014/main" xmlns="" val="10003"/>
                  </a:ext>
                </a:extLst>
              </a:tr>
              <a:tr h="371790">
                <a:tc>
                  <a:txBody>
                    <a:bodyPr/>
                    <a:lstStyle/>
                    <a:p>
                      <a:pPr marL="0" marR="0">
                        <a:lnSpc>
                          <a:spcPct val="120000"/>
                        </a:lnSpc>
                        <a:spcBef>
                          <a:spcPts val="0"/>
                        </a:spcBef>
                        <a:spcAft>
                          <a:spcPts val="200"/>
                        </a:spcAft>
                      </a:pPr>
                      <a:r>
                        <a:rPr lang="en-US" sz="1600" dirty="0">
                          <a:effectLst/>
                        </a:rPr>
                        <a:t>Jen Irish</a:t>
                      </a:r>
                      <a:endParaRPr lang="en-US" sz="1600" b="0" i="0" dirty="0">
                        <a:solidFill>
                          <a:schemeClr val="tx1"/>
                        </a:solidFill>
                        <a:effectLst/>
                        <a:latin typeface="+mn-lt"/>
                        <a:ea typeface="Arial" charset="0"/>
                        <a:cs typeface="Arial" charset="0"/>
                      </a:endParaRPr>
                    </a:p>
                  </a:txBody>
                  <a:tcPr marL="68580" marR="68580" marT="0" marB="0" anchor="ctr"/>
                </a:tc>
                <a:tc>
                  <a:txBody>
                    <a:bodyPr/>
                    <a:lstStyle/>
                    <a:p>
                      <a:pPr marL="0" marR="0">
                        <a:lnSpc>
                          <a:spcPct val="120000"/>
                        </a:lnSpc>
                        <a:spcBef>
                          <a:spcPts val="0"/>
                        </a:spcBef>
                        <a:spcAft>
                          <a:spcPts val="200"/>
                        </a:spcAft>
                      </a:pPr>
                      <a:r>
                        <a:rPr lang="en-US" sz="1600" dirty="0">
                          <a:effectLst/>
                        </a:rPr>
                        <a:t>Virginia Tech</a:t>
                      </a:r>
                      <a:endParaRPr lang="en-US" sz="1600" b="0" i="0" dirty="0">
                        <a:solidFill>
                          <a:schemeClr val="tx1"/>
                        </a:solidFill>
                        <a:effectLst/>
                        <a:latin typeface="+mn-lt"/>
                        <a:ea typeface="Arial" charset="0"/>
                        <a:cs typeface="Arial" charset="0"/>
                      </a:endParaRPr>
                    </a:p>
                  </a:txBody>
                  <a:tcPr marL="68580" marR="68580" marT="0" marB="0" anchor="ctr"/>
                </a:tc>
                <a:tc>
                  <a:txBody>
                    <a:bodyPr/>
                    <a:lstStyle/>
                    <a:p>
                      <a:pPr marL="0" marR="0">
                        <a:lnSpc>
                          <a:spcPct val="120000"/>
                        </a:lnSpc>
                        <a:spcBef>
                          <a:spcPts val="0"/>
                        </a:spcBef>
                        <a:spcAft>
                          <a:spcPts val="200"/>
                        </a:spcAft>
                      </a:pPr>
                      <a:r>
                        <a:rPr lang="en-US" sz="1600" dirty="0">
                          <a:effectLst/>
                        </a:rPr>
                        <a:t>Risk</a:t>
                      </a:r>
                      <a:endParaRPr lang="en-US" sz="1600" b="0" i="0" dirty="0">
                        <a:solidFill>
                          <a:schemeClr val="tx1"/>
                        </a:solidFill>
                        <a:effectLst/>
                        <a:latin typeface="+mn-lt"/>
                        <a:ea typeface="Arial" charset="0"/>
                        <a:cs typeface="Arial" charset="0"/>
                      </a:endParaRPr>
                    </a:p>
                  </a:txBody>
                  <a:tcPr marL="68580" marR="68580" marT="0" marB="0" anchor="ctr"/>
                </a:tc>
                <a:extLst>
                  <a:ext uri="{0D108BD9-81ED-4DB2-BD59-A6C34878D82A}">
                    <a16:rowId xmlns:a16="http://schemas.microsoft.com/office/drawing/2014/main" xmlns="" val="10004"/>
                  </a:ext>
                </a:extLst>
              </a:tr>
              <a:tr h="363357">
                <a:tc>
                  <a:txBody>
                    <a:bodyPr/>
                    <a:lstStyle/>
                    <a:p>
                      <a:pPr marL="0" marR="0">
                        <a:lnSpc>
                          <a:spcPct val="120000"/>
                        </a:lnSpc>
                        <a:spcBef>
                          <a:spcPts val="0"/>
                        </a:spcBef>
                        <a:spcAft>
                          <a:spcPts val="200"/>
                        </a:spcAft>
                      </a:pPr>
                      <a:r>
                        <a:rPr lang="en-US" sz="1600" dirty="0">
                          <a:effectLst/>
                        </a:rPr>
                        <a:t>Len Shabman</a:t>
                      </a:r>
                      <a:endParaRPr lang="en-US" sz="1600" b="0" i="0" dirty="0">
                        <a:solidFill>
                          <a:schemeClr val="tx1"/>
                        </a:solidFill>
                        <a:effectLst/>
                        <a:latin typeface="+mn-lt"/>
                        <a:ea typeface="Arial" charset="0"/>
                        <a:cs typeface="Arial" charset="0"/>
                      </a:endParaRPr>
                    </a:p>
                  </a:txBody>
                  <a:tcPr marL="68580" marR="68580" marT="0" marB="0" anchor="ctr"/>
                </a:tc>
                <a:tc>
                  <a:txBody>
                    <a:bodyPr/>
                    <a:lstStyle/>
                    <a:p>
                      <a:pPr marL="0" marR="0">
                        <a:lnSpc>
                          <a:spcPct val="120000"/>
                        </a:lnSpc>
                        <a:spcBef>
                          <a:spcPts val="0"/>
                        </a:spcBef>
                        <a:spcAft>
                          <a:spcPts val="200"/>
                        </a:spcAft>
                      </a:pPr>
                      <a:r>
                        <a:rPr lang="en-US" sz="1600" dirty="0">
                          <a:effectLst/>
                        </a:rPr>
                        <a:t>Resources for the Future</a:t>
                      </a:r>
                      <a:endParaRPr lang="en-US" sz="1600" b="0" i="0" dirty="0">
                        <a:solidFill>
                          <a:schemeClr val="tx1"/>
                        </a:solidFill>
                        <a:effectLst/>
                        <a:latin typeface="+mn-lt"/>
                        <a:ea typeface="Arial" charset="0"/>
                        <a:cs typeface="Arial" charset="0"/>
                      </a:endParaRPr>
                    </a:p>
                  </a:txBody>
                  <a:tcPr marL="68580" marR="68580" marT="0" marB="0" anchor="ctr"/>
                </a:tc>
                <a:tc>
                  <a:txBody>
                    <a:bodyPr/>
                    <a:lstStyle/>
                    <a:p>
                      <a:pPr marL="0" marR="0">
                        <a:lnSpc>
                          <a:spcPct val="120000"/>
                        </a:lnSpc>
                        <a:spcBef>
                          <a:spcPts val="0"/>
                        </a:spcBef>
                        <a:spcAft>
                          <a:spcPts val="200"/>
                        </a:spcAft>
                      </a:pPr>
                      <a:r>
                        <a:rPr lang="en-US" sz="1600" dirty="0">
                          <a:effectLst/>
                        </a:rPr>
                        <a:t>Economics</a:t>
                      </a:r>
                      <a:endParaRPr lang="en-US" sz="1600" b="0" i="0" dirty="0">
                        <a:solidFill>
                          <a:schemeClr val="tx1"/>
                        </a:solidFill>
                        <a:effectLst/>
                        <a:latin typeface="+mn-lt"/>
                        <a:ea typeface="Arial" charset="0"/>
                        <a:cs typeface="Arial" charset="0"/>
                      </a:endParaRPr>
                    </a:p>
                  </a:txBody>
                  <a:tcPr marL="68580" marR="68580" marT="0" marB="0" anchor="ctr"/>
                </a:tc>
                <a:extLst>
                  <a:ext uri="{0D108BD9-81ED-4DB2-BD59-A6C34878D82A}">
                    <a16:rowId xmlns:a16="http://schemas.microsoft.com/office/drawing/2014/main" xmlns="" val="10005"/>
                  </a:ext>
                </a:extLst>
              </a:tr>
              <a:tr h="381000">
                <a:tc>
                  <a:txBody>
                    <a:bodyPr/>
                    <a:lstStyle/>
                    <a:p>
                      <a:pPr marL="0" marR="0">
                        <a:lnSpc>
                          <a:spcPct val="120000"/>
                        </a:lnSpc>
                        <a:spcBef>
                          <a:spcPts val="0"/>
                        </a:spcBef>
                        <a:spcAft>
                          <a:spcPts val="200"/>
                        </a:spcAft>
                      </a:pPr>
                      <a:r>
                        <a:rPr lang="en-US" sz="1600" dirty="0">
                          <a:effectLst/>
                        </a:rPr>
                        <a:t>Margaret Davidson</a:t>
                      </a:r>
                      <a:endParaRPr lang="en-US" sz="1600" b="0" i="0" dirty="0">
                        <a:solidFill>
                          <a:schemeClr val="tx1"/>
                        </a:solidFill>
                        <a:effectLst/>
                        <a:latin typeface="+mn-lt"/>
                        <a:ea typeface="Arial" charset="0"/>
                        <a:cs typeface="Arial" charset="0"/>
                      </a:endParaRPr>
                    </a:p>
                  </a:txBody>
                  <a:tcPr marL="68580" marR="68580" marT="0" marB="0" anchor="ctr"/>
                </a:tc>
                <a:tc>
                  <a:txBody>
                    <a:bodyPr/>
                    <a:lstStyle/>
                    <a:p>
                      <a:pPr marL="0" marR="0">
                        <a:lnSpc>
                          <a:spcPct val="120000"/>
                        </a:lnSpc>
                        <a:spcBef>
                          <a:spcPts val="0"/>
                        </a:spcBef>
                        <a:spcAft>
                          <a:spcPts val="200"/>
                        </a:spcAft>
                      </a:pPr>
                      <a:endParaRPr lang="en-US" sz="1600" b="0" i="0" dirty="0">
                        <a:solidFill>
                          <a:schemeClr val="tx1"/>
                        </a:solidFill>
                        <a:effectLst/>
                        <a:latin typeface="+mn-lt"/>
                        <a:ea typeface="Arial" charset="0"/>
                        <a:cs typeface="Arial" charset="0"/>
                      </a:endParaRPr>
                    </a:p>
                  </a:txBody>
                  <a:tcPr marL="68580" marR="68580" marT="0" marB="0" anchor="ctr"/>
                </a:tc>
                <a:tc>
                  <a:txBody>
                    <a:bodyPr/>
                    <a:lstStyle/>
                    <a:p>
                      <a:pPr marL="0" marR="0">
                        <a:lnSpc>
                          <a:spcPct val="120000"/>
                        </a:lnSpc>
                        <a:spcBef>
                          <a:spcPts val="0"/>
                        </a:spcBef>
                        <a:spcAft>
                          <a:spcPts val="200"/>
                        </a:spcAft>
                      </a:pPr>
                      <a:r>
                        <a:rPr lang="en-US" sz="1600" dirty="0">
                          <a:effectLst/>
                        </a:rPr>
                        <a:t>Natural Resource/Economic Policies</a:t>
                      </a:r>
                      <a:endParaRPr lang="en-US" sz="1600" b="0" i="0" dirty="0">
                        <a:solidFill>
                          <a:schemeClr val="tx1"/>
                        </a:solidFill>
                        <a:effectLst/>
                        <a:latin typeface="+mn-lt"/>
                        <a:ea typeface="Arial" charset="0"/>
                        <a:cs typeface="Arial" charset="0"/>
                      </a:endParaRPr>
                    </a:p>
                  </a:txBody>
                  <a:tcPr marL="68580" marR="68580" marT="0" marB="0" anchor="ctr"/>
                </a:tc>
                <a:extLst>
                  <a:ext uri="{0D108BD9-81ED-4DB2-BD59-A6C34878D82A}">
                    <a16:rowId xmlns:a16="http://schemas.microsoft.com/office/drawing/2014/main" xmlns="" val="10006"/>
                  </a:ext>
                </a:extLst>
              </a:tr>
              <a:tr h="371790">
                <a:tc>
                  <a:txBody>
                    <a:bodyPr/>
                    <a:lstStyle/>
                    <a:p>
                      <a:pPr marL="0" marR="0">
                        <a:lnSpc>
                          <a:spcPct val="120000"/>
                        </a:lnSpc>
                        <a:spcBef>
                          <a:spcPts val="0"/>
                        </a:spcBef>
                        <a:spcAft>
                          <a:spcPts val="200"/>
                        </a:spcAft>
                      </a:pPr>
                      <a:r>
                        <a:rPr lang="en-US" sz="1600" dirty="0">
                          <a:effectLst/>
                        </a:rPr>
                        <a:t>Marius Sokolewicz </a:t>
                      </a:r>
                      <a:endParaRPr lang="en-US" sz="1600" b="0" i="0" dirty="0">
                        <a:solidFill>
                          <a:schemeClr val="tx1"/>
                        </a:solidFill>
                        <a:effectLst/>
                        <a:latin typeface="+mn-lt"/>
                        <a:ea typeface="Arial" charset="0"/>
                        <a:cs typeface="Arial" charset="0"/>
                      </a:endParaRPr>
                    </a:p>
                  </a:txBody>
                  <a:tcPr marL="68580" marR="68580" marT="0" marB="0" anchor="ctr"/>
                </a:tc>
                <a:tc>
                  <a:txBody>
                    <a:bodyPr/>
                    <a:lstStyle/>
                    <a:p>
                      <a:pPr marL="0" marR="0">
                        <a:lnSpc>
                          <a:spcPct val="120000"/>
                        </a:lnSpc>
                        <a:spcBef>
                          <a:spcPts val="0"/>
                        </a:spcBef>
                        <a:spcAft>
                          <a:spcPts val="200"/>
                        </a:spcAft>
                      </a:pPr>
                      <a:r>
                        <a:rPr lang="en-US" sz="1600" dirty="0">
                          <a:effectLst/>
                        </a:rPr>
                        <a:t>Royal Haskoning</a:t>
                      </a:r>
                      <a:endParaRPr lang="en-US" sz="1600" b="0" i="0" dirty="0">
                        <a:solidFill>
                          <a:schemeClr val="tx1"/>
                        </a:solidFill>
                        <a:effectLst/>
                        <a:latin typeface="+mn-lt"/>
                        <a:ea typeface="Arial" charset="0"/>
                        <a:cs typeface="Arial" charset="0"/>
                      </a:endParaRPr>
                    </a:p>
                  </a:txBody>
                  <a:tcPr marL="68580" marR="68580" marT="0" marB="0" anchor="ctr"/>
                </a:tc>
                <a:tc>
                  <a:txBody>
                    <a:bodyPr/>
                    <a:lstStyle/>
                    <a:p>
                      <a:pPr marL="0" marR="0">
                        <a:lnSpc>
                          <a:spcPct val="120000"/>
                        </a:lnSpc>
                        <a:spcBef>
                          <a:spcPts val="0"/>
                        </a:spcBef>
                        <a:spcAft>
                          <a:spcPts val="200"/>
                        </a:spcAft>
                      </a:pPr>
                      <a:r>
                        <a:rPr lang="en-US" sz="1600" dirty="0">
                          <a:effectLst/>
                        </a:rPr>
                        <a:t>Coastal Modeling</a:t>
                      </a:r>
                      <a:endParaRPr lang="en-US" sz="1600" b="0" i="0" dirty="0">
                        <a:solidFill>
                          <a:schemeClr val="tx1"/>
                        </a:solidFill>
                        <a:effectLst/>
                        <a:latin typeface="+mn-lt"/>
                        <a:ea typeface="Arial" charset="0"/>
                        <a:cs typeface="Arial" charset="0"/>
                      </a:endParaRPr>
                    </a:p>
                  </a:txBody>
                  <a:tcPr marL="68580" marR="68580" marT="0" marB="0" anchor="ctr"/>
                </a:tc>
                <a:extLst>
                  <a:ext uri="{0D108BD9-81ED-4DB2-BD59-A6C34878D82A}">
                    <a16:rowId xmlns:a16="http://schemas.microsoft.com/office/drawing/2014/main" xmlns="" val="10007"/>
                  </a:ext>
                </a:extLst>
              </a:tr>
              <a:tr h="371790">
                <a:tc>
                  <a:txBody>
                    <a:bodyPr/>
                    <a:lstStyle/>
                    <a:p>
                      <a:pPr marL="0" marR="0">
                        <a:lnSpc>
                          <a:spcPct val="120000"/>
                        </a:lnSpc>
                        <a:spcBef>
                          <a:spcPts val="0"/>
                        </a:spcBef>
                        <a:spcAft>
                          <a:spcPts val="200"/>
                        </a:spcAft>
                      </a:pPr>
                      <a:r>
                        <a:rPr lang="en-US" sz="1600" dirty="0">
                          <a:effectLst/>
                        </a:rPr>
                        <a:t>Michael Orbach</a:t>
                      </a:r>
                      <a:endParaRPr lang="en-US" sz="1600" b="0" i="0" dirty="0">
                        <a:solidFill>
                          <a:schemeClr val="tx1"/>
                        </a:solidFill>
                        <a:effectLst/>
                        <a:latin typeface="+mn-lt"/>
                        <a:ea typeface="Arial" charset="0"/>
                        <a:cs typeface="Arial" charset="0"/>
                      </a:endParaRPr>
                    </a:p>
                  </a:txBody>
                  <a:tcPr marL="68580" marR="68580" marT="0" marB="0" anchor="ctr"/>
                </a:tc>
                <a:tc>
                  <a:txBody>
                    <a:bodyPr/>
                    <a:lstStyle/>
                    <a:p>
                      <a:pPr marL="0" marR="0">
                        <a:lnSpc>
                          <a:spcPct val="120000"/>
                        </a:lnSpc>
                        <a:spcBef>
                          <a:spcPts val="0"/>
                        </a:spcBef>
                        <a:spcAft>
                          <a:spcPts val="200"/>
                        </a:spcAft>
                      </a:pPr>
                      <a:r>
                        <a:rPr lang="en-US" sz="1600" dirty="0">
                          <a:effectLst/>
                        </a:rPr>
                        <a:t>Duke University</a:t>
                      </a:r>
                      <a:endParaRPr lang="en-US" sz="1600" b="0" i="0" dirty="0">
                        <a:solidFill>
                          <a:schemeClr val="tx1"/>
                        </a:solidFill>
                        <a:effectLst/>
                        <a:latin typeface="+mn-lt"/>
                        <a:ea typeface="Arial" charset="0"/>
                        <a:cs typeface="Arial" charset="0"/>
                      </a:endParaRPr>
                    </a:p>
                  </a:txBody>
                  <a:tcPr marL="68580" marR="68580" marT="0" marB="0" anchor="ctr"/>
                </a:tc>
                <a:tc>
                  <a:txBody>
                    <a:bodyPr/>
                    <a:lstStyle/>
                    <a:p>
                      <a:pPr marL="0" marR="0">
                        <a:lnSpc>
                          <a:spcPct val="120000"/>
                        </a:lnSpc>
                        <a:spcBef>
                          <a:spcPts val="0"/>
                        </a:spcBef>
                        <a:spcAft>
                          <a:spcPts val="200"/>
                        </a:spcAft>
                      </a:pPr>
                      <a:r>
                        <a:rPr lang="en-US" sz="1600" dirty="0">
                          <a:effectLst/>
                        </a:rPr>
                        <a:t>Socio-Economics</a:t>
                      </a:r>
                      <a:endParaRPr lang="en-US" sz="1600" b="0" i="0" dirty="0">
                        <a:solidFill>
                          <a:schemeClr val="tx1"/>
                        </a:solidFill>
                        <a:effectLst/>
                        <a:latin typeface="+mn-lt"/>
                        <a:ea typeface="Arial" charset="0"/>
                        <a:cs typeface="Arial" charset="0"/>
                      </a:endParaRPr>
                    </a:p>
                  </a:txBody>
                  <a:tcPr marL="68580" marR="68580" marT="0" marB="0" anchor="ctr"/>
                </a:tc>
                <a:extLst>
                  <a:ext uri="{0D108BD9-81ED-4DB2-BD59-A6C34878D82A}">
                    <a16:rowId xmlns:a16="http://schemas.microsoft.com/office/drawing/2014/main" xmlns="" val="10008"/>
                  </a:ext>
                </a:extLst>
              </a:tr>
              <a:tr h="399420">
                <a:tc>
                  <a:txBody>
                    <a:bodyPr/>
                    <a:lstStyle/>
                    <a:p>
                      <a:pPr marL="0" marR="0">
                        <a:lnSpc>
                          <a:spcPct val="120000"/>
                        </a:lnSpc>
                        <a:spcBef>
                          <a:spcPts val="0"/>
                        </a:spcBef>
                        <a:spcAft>
                          <a:spcPts val="200"/>
                        </a:spcAft>
                      </a:pPr>
                      <a:r>
                        <a:rPr lang="en-US" sz="1600" dirty="0">
                          <a:effectLst/>
                        </a:rPr>
                        <a:t>Sandra Knight</a:t>
                      </a:r>
                      <a:endParaRPr lang="en-US" sz="1600" b="0" i="0" dirty="0">
                        <a:solidFill>
                          <a:schemeClr val="tx1"/>
                        </a:solidFill>
                        <a:effectLst/>
                        <a:latin typeface="+mn-lt"/>
                        <a:ea typeface="Arial" charset="0"/>
                        <a:cs typeface="Arial" charset="0"/>
                      </a:endParaRPr>
                    </a:p>
                  </a:txBody>
                  <a:tcPr marL="68580" marR="68580" marT="0" marB="0" anchor="ctr"/>
                </a:tc>
                <a:tc>
                  <a:txBody>
                    <a:bodyPr/>
                    <a:lstStyle/>
                    <a:p>
                      <a:pPr marL="0" marR="0">
                        <a:lnSpc>
                          <a:spcPct val="120000"/>
                        </a:lnSpc>
                        <a:spcBef>
                          <a:spcPts val="0"/>
                        </a:spcBef>
                        <a:spcAft>
                          <a:spcPts val="200"/>
                        </a:spcAft>
                      </a:pPr>
                      <a:r>
                        <a:rPr lang="en-US" sz="1600" dirty="0">
                          <a:effectLst/>
                        </a:rPr>
                        <a:t>WaterWonks, LLC</a:t>
                      </a:r>
                      <a:endParaRPr lang="en-US" sz="1600" b="0" i="0" dirty="0">
                        <a:solidFill>
                          <a:schemeClr val="tx1"/>
                        </a:solidFill>
                        <a:effectLst/>
                        <a:latin typeface="+mn-lt"/>
                        <a:ea typeface="Arial" charset="0"/>
                        <a:cs typeface="Arial" charset="0"/>
                      </a:endParaRPr>
                    </a:p>
                  </a:txBody>
                  <a:tcPr marL="68580" marR="68580" marT="0" marB="0" anchor="ctr"/>
                </a:tc>
                <a:tc>
                  <a:txBody>
                    <a:bodyPr/>
                    <a:lstStyle/>
                    <a:p>
                      <a:pPr marL="0" marR="0">
                        <a:lnSpc>
                          <a:spcPct val="120000"/>
                        </a:lnSpc>
                        <a:spcBef>
                          <a:spcPts val="0"/>
                        </a:spcBef>
                        <a:spcAft>
                          <a:spcPts val="200"/>
                        </a:spcAft>
                      </a:pPr>
                      <a:r>
                        <a:rPr lang="en-US" sz="1600" dirty="0">
                          <a:effectLst/>
                        </a:rPr>
                        <a:t>Water Resources</a:t>
                      </a:r>
                      <a:endParaRPr lang="en-US" sz="1600" b="0" i="0" dirty="0">
                        <a:solidFill>
                          <a:schemeClr val="tx1"/>
                        </a:solidFill>
                        <a:effectLst/>
                        <a:latin typeface="+mn-lt"/>
                        <a:ea typeface="Arial" charset="0"/>
                        <a:cs typeface="Arial" charset="0"/>
                      </a:endParaRPr>
                    </a:p>
                  </a:txBody>
                  <a:tcPr marL="68580" marR="68580" marT="0" marB="0" anchor="ctr"/>
                </a:tc>
                <a:extLst>
                  <a:ext uri="{0D108BD9-81ED-4DB2-BD59-A6C34878D82A}">
                    <a16:rowId xmlns:a16="http://schemas.microsoft.com/office/drawing/2014/main" xmlns="" val="10009"/>
                  </a:ext>
                </a:extLst>
              </a:tr>
              <a:tr h="371790">
                <a:tc>
                  <a:txBody>
                    <a:bodyPr/>
                    <a:lstStyle/>
                    <a:p>
                      <a:pPr marL="0" marR="0">
                        <a:lnSpc>
                          <a:spcPct val="120000"/>
                        </a:lnSpc>
                        <a:spcBef>
                          <a:spcPts val="0"/>
                        </a:spcBef>
                        <a:spcAft>
                          <a:spcPts val="200"/>
                        </a:spcAft>
                      </a:pPr>
                      <a:r>
                        <a:rPr lang="en-US" sz="1600" dirty="0">
                          <a:effectLst/>
                        </a:rPr>
                        <a:t>William Fulton</a:t>
                      </a:r>
                      <a:endParaRPr lang="en-US" sz="1600" b="0" i="0" dirty="0">
                        <a:solidFill>
                          <a:schemeClr val="tx1"/>
                        </a:solidFill>
                        <a:effectLst/>
                        <a:latin typeface="+mn-lt"/>
                        <a:ea typeface="Arial" charset="0"/>
                        <a:cs typeface="Arial" charset="0"/>
                      </a:endParaRPr>
                    </a:p>
                  </a:txBody>
                  <a:tcPr marL="68580" marR="68580" marT="0" marB="0" anchor="ctr"/>
                </a:tc>
                <a:tc>
                  <a:txBody>
                    <a:bodyPr/>
                    <a:lstStyle/>
                    <a:p>
                      <a:pPr marL="0" marR="0">
                        <a:lnSpc>
                          <a:spcPct val="120000"/>
                        </a:lnSpc>
                        <a:spcBef>
                          <a:spcPts val="0"/>
                        </a:spcBef>
                        <a:spcAft>
                          <a:spcPts val="200"/>
                        </a:spcAft>
                      </a:pPr>
                      <a:r>
                        <a:rPr lang="en-US" sz="1600" dirty="0">
                          <a:effectLst/>
                        </a:rPr>
                        <a:t>Rice University</a:t>
                      </a:r>
                      <a:endParaRPr lang="en-US" sz="1600" b="0" i="0" dirty="0">
                        <a:solidFill>
                          <a:schemeClr val="tx1"/>
                        </a:solidFill>
                        <a:effectLst/>
                        <a:latin typeface="+mn-lt"/>
                        <a:ea typeface="Arial" charset="0"/>
                        <a:cs typeface="Arial" charset="0"/>
                      </a:endParaRPr>
                    </a:p>
                  </a:txBody>
                  <a:tcPr marL="68580" marR="68580" marT="0" marB="0" anchor="ctr"/>
                </a:tc>
                <a:tc>
                  <a:txBody>
                    <a:bodyPr/>
                    <a:lstStyle/>
                    <a:p>
                      <a:pPr marL="0" marR="0">
                        <a:lnSpc>
                          <a:spcPct val="120000"/>
                        </a:lnSpc>
                        <a:spcBef>
                          <a:spcPts val="0"/>
                        </a:spcBef>
                        <a:spcAft>
                          <a:spcPts val="200"/>
                        </a:spcAft>
                      </a:pPr>
                      <a:r>
                        <a:rPr lang="en-US" sz="1600" dirty="0">
                          <a:effectLst/>
                        </a:rPr>
                        <a:t>Urban Planning</a:t>
                      </a:r>
                      <a:endParaRPr lang="en-US" sz="1600" b="0" i="0" dirty="0">
                        <a:solidFill>
                          <a:schemeClr val="tx1"/>
                        </a:solidFill>
                        <a:effectLst/>
                        <a:latin typeface="+mn-lt"/>
                        <a:ea typeface="Arial" charset="0"/>
                        <a:cs typeface="Arial" charset="0"/>
                      </a:endParaRPr>
                    </a:p>
                  </a:txBody>
                  <a:tcPr marL="68580" marR="68580" marT="0" marB="0" anchor="ctr"/>
                </a:tc>
                <a:extLst>
                  <a:ext uri="{0D108BD9-81ED-4DB2-BD59-A6C34878D82A}">
                    <a16:rowId xmlns:a16="http://schemas.microsoft.com/office/drawing/2014/main" xmlns="" val="10010"/>
                  </a:ext>
                </a:extLst>
              </a:tr>
            </a:tbl>
          </a:graphicData>
        </a:graphic>
      </p:graphicFrame>
      <p:sp>
        <p:nvSpPr>
          <p:cNvPr id="4" name="Slide Number Placeholder 3"/>
          <p:cNvSpPr>
            <a:spLocks noGrp="1"/>
          </p:cNvSpPr>
          <p:nvPr>
            <p:ph type="sldNum" sz="quarter" idx="12"/>
          </p:nvPr>
        </p:nvSpPr>
        <p:spPr>
          <a:xfrm>
            <a:off x="6553200" y="6356350"/>
            <a:ext cx="2133600" cy="365125"/>
          </a:xfrm>
        </p:spPr>
        <p:txBody>
          <a:bodyPr/>
          <a:lstStyle/>
          <a:p>
            <a:fld id="{0580405D-A643-224E-BD86-D482C39E2277}" type="slidenum">
              <a:rPr lang="en-US" smtClean="0"/>
              <a:pPr/>
              <a:t>47</a:t>
            </a:fld>
            <a:endParaRPr lang="en-US" dirty="0"/>
          </a:p>
        </p:txBody>
      </p:sp>
      <p:sp>
        <p:nvSpPr>
          <p:cNvPr id="5" name="Footer Placeholder 4"/>
          <p:cNvSpPr>
            <a:spLocks noGrp="1"/>
          </p:cNvSpPr>
          <p:nvPr>
            <p:ph type="ftr" sz="quarter" idx="11"/>
          </p:nvPr>
        </p:nvSpPr>
        <p:spPr>
          <a:xfrm>
            <a:off x="457200" y="6356189"/>
            <a:ext cx="7315200" cy="365125"/>
          </a:xfrm>
        </p:spPr>
        <p:txBody>
          <a:bodyPr/>
          <a:lstStyle/>
          <a:p>
            <a:r>
              <a:rPr lang="en-US" dirty="0"/>
              <a:t>2017 Coastal Master Plan</a:t>
            </a:r>
          </a:p>
        </p:txBody>
      </p:sp>
    </p:spTree>
    <p:extLst>
      <p:ext uri="{BB962C8B-B14F-4D97-AF65-F5344CB8AC3E}">
        <p14:creationId xmlns:p14="http://schemas.microsoft.com/office/powerpoint/2010/main" val="2828421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TECHNICAL ADVISORY COMMITTEES</a:t>
            </a:r>
          </a:p>
        </p:txBody>
      </p:sp>
      <p:sp>
        <p:nvSpPr>
          <p:cNvPr id="3" name="Content Placeholder 2"/>
          <p:cNvSpPr>
            <a:spLocks noGrp="1"/>
          </p:cNvSpPr>
          <p:nvPr>
            <p:ph sz="quarter" idx="13"/>
          </p:nvPr>
        </p:nvSpPr>
        <p:spPr>
          <a:xfrm>
            <a:off x="457200" y="1981200"/>
            <a:ext cx="8229600" cy="1820549"/>
          </a:xfrm>
        </p:spPr>
        <p:txBody>
          <a:bodyPr>
            <a:normAutofit/>
          </a:bodyPr>
          <a:lstStyle/>
          <a:p>
            <a:r>
              <a:rPr lang="en-US" sz="1800" dirty="0"/>
              <a:t>John Callaway, University of San Francisco</a:t>
            </a:r>
          </a:p>
          <a:p>
            <a:r>
              <a:rPr lang="en-US" sz="1800" dirty="0"/>
              <a:t>Scott Hagen, Louisiana State University</a:t>
            </a:r>
          </a:p>
          <a:p>
            <a:r>
              <a:rPr lang="en-US" sz="1800" dirty="0"/>
              <a:t>Courtney Harris, Virginia Institute of Marine Sciences</a:t>
            </a:r>
          </a:p>
          <a:p>
            <a:r>
              <a:rPr lang="en-US" sz="1800" dirty="0" err="1"/>
              <a:t>Wim</a:t>
            </a:r>
            <a:r>
              <a:rPr lang="en-US" sz="1800" dirty="0"/>
              <a:t> Kimmerer, San Francisco State University</a:t>
            </a:r>
          </a:p>
          <a:p>
            <a:r>
              <a:rPr lang="en-US" sz="1800" dirty="0"/>
              <a:t>Mike </a:t>
            </a:r>
            <a:r>
              <a:rPr lang="en-US" sz="1800" dirty="0" err="1"/>
              <a:t>Waldon</a:t>
            </a:r>
            <a:r>
              <a:rPr lang="en-US" sz="1800" dirty="0"/>
              <a:t>, US Fish and Wildlife Services (retired)</a:t>
            </a:r>
          </a:p>
        </p:txBody>
      </p:sp>
      <p:sp>
        <p:nvSpPr>
          <p:cNvPr id="4" name="Slide Number Placeholder 3"/>
          <p:cNvSpPr>
            <a:spLocks noGrp="1"/>
          </p:cNvSpPr>
          <p:nvPr>
            <p:ph type="sldNum" sz="quarter" idx="12"/>
          </p:nvPr>
        </p:nvSpPr>
        <p:spPr/>
        <p:txBody>
          <a:bodyPr/>
          <a:lstStyle/>
          <a:p>
            <a:fld id="{0580405D-A643-224E-BD86-D482C39E2277}" type="slidenum">
              <a:rPr lang="en-US" smtClean="0"/>
              <a:pPr/>
              <a:t>48</a:t>
            </a:fld>
            <a:endParaRPr lang="en-US" dirty="0"/>
          </a:p>
        </p:txBody>
      </p:sp>
      <p:sp>
        <p:nvSpPr>
          <p:cNvPr id="5" name="Footer Placeholder 4"/>
          <p:cNvSpPr>
            <a:spLocks noGrp="1"/>
          </p:cNvSpPr>
          <p:nvPr>
            <p:ph type="ftr" sz="quarter" idx="11"/>
          </p:nvPr>
        </p:nvSpPr>
        <p:spPr/>
        <p:txBody>
          <a:bodyPr/>
          <a:lstStyle/>
          <a:p>
            <a:r>
              <a:rPr lang="en-US"/>
              <a:t>2017 Coastal Master Plan</a:t>
            </a:r>
            <a:endParaRPr lang="en-US" dirty="0"/>
          </a:p>
        </p:txBody>
      </p:sp>
      <p:sp>
        <p:nvSpPr>
          <p:cNvPr id="6" name="Rectangle 5"/>
          <p:cNvSpPr/>
          <p:nvPr/>
        </p:nvSpPr>
        <p:spPr>
          <a:xfrm>
            <a:off x="457200" y="1601627"/>
            <a:ext cx="8229600" cy="411480"/>
          </a:xfrm>
          <a:prstGeom prst="rect">
            <a:avLst/>
          </a:prstGeom>
          <a:solidFill>
            <a:schemeClr val="accent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sz="2000" b="1" dirty="0"/>
              <a:t>PREDICTIVE MODELS</a:t>
            </a:r>
          </a:p>
        </p:txBody>
      </p:sp>
      <p:sp>
        <p:nvSpPr>
          <p:cNvPr id="8" name="Rectangle 7"/>
          <p:cNvSpPr/>
          <p:nvPr/>
        </p:nvSpPr>
        <p:spPr>
          <a:xfrm>
            <a:off x="457200" y="3923731"/>
            <a:ext cx="8229600" cy="411480"/>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sz="2000" b="1" dirty="0"/>
              <a:t>RESILIENCY</a:t>
            </a:r>
          </a:p>
        </p:txBody>
      </p:sp>
      <p:sp>
        <p:nvSpPr>
          <p:cNvPr id="9" name="Content Placeholder 2"/>
          <p:cNvSpPr txBox="1">
            <a:spLocks/>
          </p:cNvSpPr>
          <p:nvPr/>
        </p:nvSpPr>
        <p:spPr>
          <a:xfrm>
            <a:off x="457200" y="4335211"/>
            <a:ext cx="8229600" cy="1746914"/>
          </a:xfrm>
          <a:prstGeom prst="rect">
            <a:avLst/>
          </a:prstGeom>
          <a:ln>
            <a:solidFill>
              <a:srgbClr val="FFFFFF"/>
            </a:solidFill>
          </a:ln>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b="0" i="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1800" b="0" i="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1800" b="0" i="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1600" b="0" i="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1600" b="0" i="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r>
              <a:rPr lang="en-US" sz="1800" dirty="0">
                <a:solidFill>
                  <a:schemeClr val="tx1"/>
                </a:solidFill>
              </a:rPr>
              <a:t>Daniel Aldrich, Northeastern University</a:t>
            </a:r>
          </a:p>
          <a:p>
            <a:r>
              <a:rPr lang="en-US" sz="1800" dirty="0">
                <a:solidFill>
                  <a:schemeClr val="tx1"/>
                </a:solidFill>
              </a:rPr>
              <a:t>Diane Austin, University of Arizona</a:t>
            </a:r>
          </a:p>
          <a:p>
            <a:r>
              <a:rPr lang="en-US" sz="1800" dirty="0">
                <a:solidFill>
                  <a:schemeClr val="tx1"/>
                </a:solidFill>
              </a:rPr>
              <a:t>Gavin Smith, University of North Carolina</a:t>
            </a:r>
          </a:p>
          <a:p>
            <a:r>
              <a:rPr lang="en-US" sz="1800" dirty="0">
                <a:solidFill>
                  <a:schemeClr val="tx1"/>
                </a:solidFill>
              </a:rPr>
              <a:t>Dan Zarrilli, City of New York, Mayor’s Office of Recovery &amp; Resiliency</a:t>
            </a:r>
          </a:p>
        </p:txBody>
      </p:sp>
    </p:spTree>
    <p:extLst>
      <p:ext uri="{BB962C8B-B14F-4D97-AF65-F5344CB8AC3E}">
        <p14:creationId xmlns:p14="http://schemas.microsoft.com/office/powerpoint/2010/main" val="137167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Citizen Engagement</a:t>
            </a:r>
            <a:br>
              <a:rPr lang="en-US" dirty="0"/>
            </a:br>
            <a:r>
              <a:rPr lang="en-US" sz="2400" dirty="0">
                <a:solidFill>
                  <a:schemeClr val="accent5"/>
                </a:solidFill>
              </a:rPr>
              <a:t>Early Fall 2016</a:t>
            </a:r>
            <a:endParaRPr lang="en-US" dirty="0">
              <a:solidFill>
                <a:schemeClr val="accent5"/>
              </a:solidFill>
            </a:endParaRPr>
          </a:p>
        </p:txBody>
      </p:sp>
      <p:sp>
        <p:nvSpPr>
          <p:cNvPr id="3" name="Content Placeholder 2"/>
          <p:cNvSpPr>
            <a:spLocks noGrp="1"/>
          </p:cNvSpPr>
          <p:nvPr>
            <p:ph idx="13"/>
          </p:nvPr>
        </p:nvSpPr>
        <p:spPr>
          <a:xfrm>
            <a:off x="457200" y="1600200"/>
            <a:ext cx="4876800" cy="4572000"/>
          </a:xfrm>
        </p:spPr>
        <p:txBody>
          <a:bodyPr>
            <a:noAutofit/>
          </a:bodyPr>
          <a:lstStyle/>
          <a:p>
            <a:r>
              <a:rPr lang="en-US" sz="2000" dirty="0"/>
              <a:t>Host 4 community meetings across coastal Louisiana</a:t>
            </a:r>
          </a:p>
          <a:p>
            <a:pPr lvl="1"/>
            <a:r>
              <a:rPr lang="en-US" sz="2000" dirty="0"/>
              <a:t>Partner with local organizations when possible</a:t>
            </a:r>
          </a:p>
          <a:p>
            <a:r>
              <a:rPr lang="en-US" sz="2000" dirty="0"/>
              <a:t>Focus on receiving feedback on draft lists of potential projects at the basin scale</a:t>
            </a:r>
          </a:p>
          <a:p>
            <a:r>
              <a:rPr lang="en-US" sz="2000" dirty="0"/>
              <a:t>Use information from project modeling and alternative formulation to inform facilitated discussions</a:t>
            </a:r>
          </a:p>
          <a:p>
            <a:r>
              <a:rPr lang="en-US" sz="2000" dirty="0"/>
              <a:t>Use feedback to inform development of the draft plan</a:t>
            </a:r>
          </a:p>
          <a:p>
            <a:endParaRPr lang="en-US" sz="2000" dirty="0"/>
          </a:p>
          <a:p>
            <a:endParaRPr lang="en-US" sz="2000" dirty="0"/>
          </a:p>
        </p:txBody>
      </p:sp>
      <p:sp>
        <p:nvSpPr>
          <p:cNvPr id="4" name="Slide Number Placeholder 3"/>
          <p:cNvSpPr>
            <a:spLocks noGrp="1"/>
          </p:cNvSpPr>
          <p:nvPr>
            <p:ph type="sldNum" sz="quarter" idx="12"/>
          </p:nvPr>
        </p:nvSpPr>
        <p:spPr>
          <a:xfrm>
            <a:off x="6553200" y="6356350"/>
            <a:ext cx="2133600" cy="365125"/>
          </a:xfrm>
        </p:spPr>
        <p:txBody>
          <a:bodyPr/>
          <a:lstStyle/>
          <a:p>
            <a:fld id="{0580405D-A643-224E-BD86-D482C39E2277}" type="slidenum">
              <a:rPr lang="en-US" smtClean="0"/>
              <a:pPr/>
              <a:t>49</a:t>
            </a:fld>
            <a:endParaRPr lang="en-US" dirty="0"/>
          </a:p>
        </p:txBody>
      </p:sp>
      <p:sp>
        <p:nvSpPr>
          <p:cNvPr id="5" name="Footer Placeholder 4"/>
          <p:cNvSpPr>
            <a:spLocks noGrp="1"/>
          </p:cNvSpPr>
          <p:nvPr>
            <p:ph type="ftr" sz="quarter" idx="11"/>
          </p:nvPr>
        </p:nvSpPr>
        <p:spPr>
          <a:xfrm>
            <a:off x="457200" y="6356189"/>
            <a:ext cx="7315200" cy="365125"/>
          </a:xfrm>
        </p:spPr>
        <p:txBody>
          <a:bodyPr/>
          <a:lstStyle/>
          <a:p>
            <a:r>
              <a:rPr lang="en-US"/>
              <a:t>2017 Coastal Master Plan</a:t>
            </a:r>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6067155" y="998780"/>
            <a:ext cx="2314548" cy="280416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22349" y="3739896"/>
            <a:ext cx="2804160" cy="2103120"/>
          </a:xfrm>
          <a:prstGeom prst="rect">
            <a:avLst/>
          </a:prstGeom>
        </p:spPr>
      </p:pic>
    </p:spTree>
    <p:extLst>
      <p:ext uri="{BB962C8B-B14F-4D97-AF65-F5344CB8AC3E}">
        <p14:creationId xmlns:p14="http://schemas.microsoft.com/office/powerpoint/2010/main" val="463893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19200"/>
          </a:xfrm>
        </p:spPr>
        <p:txBody>
          <a:bodyPr>
            <a:normAutofit/>
          </a:bodyPr>
          <a:lstStyle/>
          <a:p>
            <a:r>
              <a:rPr lang="en-US" dirty="0"/>
              <a:t>OBJECTIVES OF THE </a:t>
            </a:r>
            <a:br>
              <a:rPr lang="en-US" dirty="0"/>
            </a:br>
            <a:r>
              <a:rPr lang="en-US" dirty="0"/>
              <a:t>COASTAL MASTER PLAN</a:t>
            </a:r>
          </a:p>
        </p:txBody>
      </p:sp>
      <p:sp>
        <p:nvSpPr>
          <p:cNvPr id="3" name="Content Placeholder 2"/>
          <p:cNvSpPr>
            <a:spLocks noGrp="1"/>
          </p:cNvSpPr>
          <p:nvPr>
            <p:ph sz="quarter" idx="13"/>
          </p:nvPr>
        </p:nvSpPr>
        <p:spPr/>
        <p:txBody>
          <a:bodyPr/>
          <a:lstStyle/>
          <a:p>
            <a:endParaRPr lang="en-US"/>
          </a:p>
        </p:txBody>
      </p:sp>
      <p:sp>
        <p:nvSpPr>
          <p:cNvPr id="4" name="Slide Number Placeholder 3"/>
          <p:cNvSpPr>
            <a:spLocks noGrp="1"/>
          </p:cNvSpPr>
          <p:nvPr>
            <p:ph type="sldNum" sz="quarter" idx="12"/>
          </p:nvPr>
        </p:nvSpPr>
        <p:spPr>
          <a:xfrm>
            <a:off x="6553200" y="6356350"/>
            <a:ext cx="2133600" cy="365125"/>
          </a:xfrm>
        </p:spPr>
        <p:txBody>
          <a:bodyPr/>
          <a:lstStyle/>
          <a:p>
            <a:fld id="{0580405D-A643-224E-BD86-D482C39E2277}" type="slidenum">
              <a:rPr lang="en-US" smtClean="0"/>
              <a:pPr/>
              <a:t>5</a:t>
            </a:fld>
            <a:endParaRPr lang="en-US" dirty="0"/>
          </a:p>
        </p:txBody>
      </p:sp>
      <p:sp>
        <p:nvSpPr>
          <p:cNvPr id="5" name="Footer Placeholder 4"/>
          <p:cNvSpPr>
            <a:spLocks noGrp="1"/>
          </p:cNvSpPr>
          <p:nvPr>
            <p:ph type="ftr" sz="quarter" idx="11"/>
          </p:nvPr>
        </p:nvSpPr>
        <p:spPr>
          <a:xfrm>
            <a:off x="457200" y="6356189"/>
            <a:ext cx="7315200" cy="365125"/>
          </a:xfrm>
        </p:spPr>
        <p:txBody>
          <a:bodyPr/>
          <a:lstStyle/>
          <a:p>
            <a:r>
              <a:rPr lang="en-US"/>
              <a:t>2017 Coastal Master Plan</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71600"/>
            <a:ext cx="9144000" cy="4800600"/>
          </a:xfrm>
          <a:prstGeom prst="rect">
            <a:avLst/>
          </a:prstGeom>
        </p:spPr>
      </p:pic>
    </p:spTree>
    <p:extLst>
      <p:ext uri="{BB962C8B-B14F-4D97-AF65-F5344CB8AC3E}">
        <p14:creationId xmlns:p14="http://schemas.microsoft.com/office/powerpoint/2010/main" val="1015848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144000" cy="1905000"/>
          </a:xfrm>
          <a:prstGeom prst="rect">
            <a:avLst/>
          </a:prstGeom>
        </p:spPr>
      </p:pic>
      <p:sp>
        <p:nvSpPr>
          <p:cNvPr id="2" name="Title 1"/>
          <p:cNvSpPr>
            <a:spLocks noGrp="1"/>
          </p:cNvSpPr>
          <p:nvPr>
            <p:ph type="title"/>
          </p:nvPr>
        </p:nvSpPr>
        <p:spPr/>
        <p:txBody>
          <a:bodyPr/>
          <a:lstStyle/>
          <a:p>
            <a:r>
              <a:rPr lang="en-US" dirty="0">
                <a:solidFill>
                  <a:schemeClr val="bg1"/>
                </a:solidFill>
              </a:rPr>
              <a:t>Parish Engagement</a:t>
            </a:r>
          </a:p>
        </p:txBody>
      </p:sp>
      <p:sp>
        <p:nvSpPr>
          <p:cNvPr id="3" name="Content Placeholder 2"/>
          <p:cNvSpPr>
            <a:spLocks noGrp="1"/>
          </p:cNvSpPr>
          <p:nvPr>
            <p:ph sz="quarter" idx="13"/>
          </p:nvPr>
        </p:nvSpPr>
        <p:spPr>
          <a:xfrm>
            <a:off x="457200" y="2209800"/>
            <a:ext cx="4038600" cy="3962400"/>
          </a:xfrm>
        </p:spPr>
        <p:txBody>
          <a:bodyPr>
            <a:normAutofit/>
          </a:bodyPr>
          <a:lstStyle/>
          <a:p>
            <a:r>
              <a:rPr lang="en-US" dirty="0"/>
              <a:t>Roundtable format in multiple locations</a:t>
            </a:r>
          </a:p>
          <a:p>
            <a:r>
              <a:rPr lang="en-US" dirty="0"/>
              <a:t>Targeted attendees</a:t>
            </a:r>
          </a:p>
          <a:p>
            <a:pPr lvl="1"/>
            <a:r>
              <a:rPr lang="en-US" dirty="0"/>
              <a:t>Parish Presidents</a:t>
            </a:r>
          </a:p>
          <a:p>
            <a:pPr lvl="1"/>
            <a:r>
              <a:rPr lang="en-US" dirty="0"/>
              <a:t>Chief Administrative Officers</a:t>
            </a:r>
          </a:p>
          <a:p>
            <a:pPr lvl="1"/>
            <a:r>
              <a:rPr lang="en-US" dirty="0"/>
              <a:t>Floodplain Managers</a:t>
            </a:r>
          </a:p>
          <a:p>
            <a:pPr lvl="1"/>
            <a:r>
              <a:rPr lang="en-US" dirty="0"/>
              <a:t>Coastal Zone Managers</a:t>
            </a:r>
          </a:p>
          <a:p>
            <a:pPr lvl="1"/>
            <a:r>
              <a:rPr lang="en-US" dirty="0"/>
              <a:t>Public Works Directors</a:t>
            </a:r>
          </a:p>
          <a:p>
            <a:pPr lvl="1"/>
            <a:r>
              <a:rPr lang="en-US" dirty="0"/>
              <a:t>Levee Districts</a:t>
            </a:r>
          </a:p>
        </p:txBody>
      </p:sp>
      <p:sp>
        <p:nvSpPr>
          <p:cNvPr id="8" name="Content Placeholder 7"/>
          <p:cNvSpPr>
            <a:spLocks noGrp="1"/>
          </p:cNvSpPr>
          <p:nvPr>
            <p:ph sz="quarter" idx="14"/>
          </p:nvPr>
        </p:nvSpPr>
        <p:spPr>
          <a:xfrm>
            <a:off x="4648200" y="2209800"/>
            <a:ext cx="4267200" cy="3962400"/>
          </a:xfrm>
        </p:spPr>
        <p:txBody>
          <a:bodyPr/>
          <a:lstStyle/>
          <a:p>
            <a:r>
              <a:rPr lang="en-US" dirty="0"/>
              <a:t>Schedule:</a:t>
            </a:r>
          </a:p>
          <a:p>
            <a:pPr lvl="1"/>
            <a:r>
              <a:rPr lang="en-US" dirty="0"/>
              <a:t>Round 1: May 25 and 26, 2016</a:t>
            </a:r>
          </a:p>
          <a:p>
            <a:pPr lvl="1"/>
            <a:r>
              <a:rPr lang="en-US" dirty="0"/>
              <a:t>Round 2: October 2016</a:t>
            </a:r>
          </a:p>
          <a:p>
            <a:pPr lvl="1"/>
            <a:r>
              <a:rPr lang="en-US" dirty="0"/>
              <a:t>Round 3: January 2017</a:t>
            </a:r>
          </a:p>
          <a:p>
            <a:endParaRPr lang="en-US" dirty="0"/>
          </a:p>
        </p:txBody>
      </p:sp>
      <p:sp>
        <p:nvSpPr>
          <p:cNvPr id="4" name="Slide Number Placeholder 3"/>
          <p:cNvSpPr>
            <a:spLocks noGrp="1"/>
          </p:cNvSpPr>
          <p:nvPr>
            <p:ph type="sldNum" sz="quarter" idx="12"/>
          </p:nvPr>
        </p:nvSpPr>
        <p:spPr/>
        <p:txBody>
          <a:bodyPr/>
          <a:lstStyle/>
          <a:p>
            <a:fld id="{0580405D-A643-224E-BD86-D482C39E2277}" type="slidenum">
              <a:rPr lang="en-US" smtClean="0"/>
              <a:pPr/>
              <a:t>50</a:t>
            </a:fld>
            <a:endParaRPr lang="en-US" dirty="0"/>
          </a:p>
        </p:txBody>
      </p:sp>
      <p:sp>
        <p:nvSpPr>
          <p:cNvPr id="5" name="Footer Placeholder 4"/>
          <p:cNvSpPr>
            <a:spLocks noGrp="1"/>
          </p:cNvSpPr>
          <p:nvPr>
            <p:ph type="ftr" sz="quarter" idx="11"/>
          </p:nvPr>
        </p:nvSpPr>
        <p:spPr/>
        <p:txBody>
          <a:bodyPr/>
          <a:lstStyle/>
          <a:p>
            <a:r>
              <a:rPr lang="en-US"/>
              <a:t>2017 Coastal Master Plan</a:t>
            </a:r>
            <a:endParaRPr lang="en-US" dirty="0"/>
          </a:p>
        </p:txBody>
      </p:sp>
    </p:spTree>
    <p:extLst>
      <p:ext uri="{BB962C8B-B14F-4D97-AF65-F5344CB8AC3E}">
        <p14:creationId xmlns:p14="http://schemas.microsoft.com/office/powerpoint/2010/main" val="6806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78968" y="1417638"/>
            <a:ext cx="5307832" cy="4648018"/>
          </a:xfrm>
          <a:prstGeom prst="rect">
            <a:avLst/>
          </a:prstGeom>
        </p:spPr>
      </p:pic>
      <p:sp>
        <p:nvSpPr>
          <p:cNvPr id="2" name="Title 1"/>
          <p:cNvSpPr>
            <a:spLocks noGrp="1"/>
          </p:cNvSpPr>
          <p:nvPr>
            <p:ph type="title"/>
          </p:nvPr>
        </p:nvSpPr>
        <p:spPr>
          <a:xfrm>
            <a:off x="457200" y="304800"/>
            <a:ext cx="8229600" cy="1066800"/>
          </a:xfrm>
        </p:spPr>
        <p:txBody>
          <a:bodyPr>
            <a:normAutofit/>
          </a:bodyPr>
          <a:lstStyle/>
          <a:p>
            <a:r>
              <a:rPr lang="en-US"/>
              <a:t>Website and Social Media</a:t>
            </a:r>
            <a:endParaRPr lang="en-US" dirty="0"/>
          </a:p>
        </p:txBody>
      </p:sp>
      <p:sp>
        <p:nvSpPr>
          <p:cNvPr id="3" name="Content Placeholder 2"/>
          <p:cNvSpPr>
            <a:spLocks noGrp="1"/>
          </p:cNvSpPr>
          <p:nvPr>
            <p:ph idx="1"/>
          </p:nvPr>
        </p:nvSpPr>
        <p:spPr>
          <a:xfrm>
            <a:off x="457200" y="1600200"/>
            <a:ext cx="3305503" cy="4525963"/>
          </a:xfrm>
        </p:spPr>
        <p:txBody>
          <a:bodyPr/>
          <a:lstStyle/>
          <a:p>
            <a:r>
              <a:rPr lang="en-US" dirty="0"/>
              <a:t>Planning and Technical Teams</a:t>
            </a:r>
          </a:p>
          <a:p>
            <a:r>
              <a:rPr lang="en-US" dirty="0"/>
              <a:t>Working Together </a:t>
            </a:r>
          </a:p>
          <a:p>
            <a:r>
              <a:rPr lang="en-US" dirty="0"/>
              <a:t>Technical Analysis</a:t>
            </a:r>
          </a:p>
          <a:p>
            <a:r>
              <a:rPr lang="en-US" dirty="0"/>
              <a:t>Learn More</a:t>
            </a:r>
          </a:p>
          <a:p>
            <a:r>
              <a:rPr lang="en-US" dirty="0"/>
              <a:t>Get Involved</a:t>
            </a:r>
          </a:p>
        </p:txBody>
      </p:sp>
      <p:sp>
        <p:nvSpPr>
          <p:cNvPr id="7" name="Slide Number Placeholder 6"/>
          <p:cNvSpPr>
            <a:spLocks noGrp="1"/>
          </p:cNvSpPr>
          <p:nvPr>
            <p:ph type="sldNum" sz="quarter" idx="12"/>
          </p:nvPr>
        </p:nvSpPr>
        <p:spPr/>
        <p:txBody>
          <a:bodyPr/>
          <a:lstStyle/>
          <a:p>
            <a:fld id="{0580405D-A643-224E-BD86-D482C39E2277}" type="slidenum">
              <a:rPr lang="en-US" smtClean="0"/>
              <a:pPr/>
              <a:t>51</a:t>
            </a:fld>
            <a:endParaRPr lang="en-US" dirty="0"/>
          </a:p>
        </p:txBody>
      </p:sp>
      <p:sp>
        <p:nvSpPr>
          <p:cNvPr id="8" name="Footer Placeholder 7"/>
          <p:cNvSpPr>
            <a:spLocks noGrp="1"/>
          </p:cNvSpPr>
          <p:nvPr>
            <p:ph type="ftr" sz="quarter" idx="11"/>
          </p:nvPr>
        </p:nvSpPr>
        <p:spPr/>
        <p:txBody>
          <a:bodyPr/>
          <a:lstStyle/>
          <a:p>
            <a:r>
              <a:rPr lang="en-US"/>
              <a:t>2017 Coastal Master Plan</a:t>
            </a:r>
            <a:endParaRPr lang="en-US" dirty="0"/>
          </a:p>
        </p:txBody>
      </p:sp>
      <p:pic>
        <p:nvPicPr>
          <p:cNvPr id="2050" name="Picture 2" descr="https://lh3.googleusercontent.com/ZZPdzvlpK9r_Df9C3M7j1rNRi7hhHRvPhlklJ3lfi5jk86Jd1s0Y5wcQ1QgbVaAP5Q=w300"/>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154558" y="5379856"/>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pbs.twimg.com/profile_images/1550954462/instagramIcon_400x400.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001000" y="5379856"/>
            <a:ext cx="685800"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907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5213"/>
          </a:xfrm>
        </p:spPr>
        <p:txBody>
          <a:bodyPr/>
          <a:lstStyle/>
          <a:p>
            <a:r>
              <a:rPr lang="en-US"/>
              <a:t>Online Resources</a:t>
            </a:r>
            <a:endParaRPr lang="en-US" dirty="0"/>
          </a:p>
        </p:txBody>
      </p:sp>
      <p:sp>
        <p:nvSpPr>
          <p:cNvPr id="11" name="Content Placeholder 10"/>
          <p:cNvSpPr>
            <a:spLocks noGrp="1"/>
          </p:cNvSpPr>
          <p:nvPr>
            <p:ph idx="1"/>
          </p:nvPr>
        </p:nvSpPr>
        <p:spPr>
          <a:xfrm>
            <a:off x="391819" y="1600200"/>
            <a:ext cx="8599781" cy="4525963"/>
          </a:xfrm>
        </p:spPr>
        <p:txBody>
          <a:bodyPr>
            <a:normAutofit/>
          </a:bodyPr>
          <a:lstStyle/>
          <a:p>
            <a:r>
              <a:rPr lang="en-US"/>
              <a:t>2017 Coastal Master Plan brochure</a:t>
            </a:r>
          </a:p>
          <a:p>
            <a:r>
              <a:rPr lang="en-US"/>
              <a:t>2017 Coastal Master Plan videos in English and Vietnamese</a:t>
            </a:r>
          </a:p>
          <a:p>
            <a:r>
              <a:rPr lang="en-US"/>
              <a:t>Frequently asked questions</a:t>
            </a:r>
          </a:p>
          <a:p>
            <a:endParaRPr lang="en-US" dirty="0"/>
          </a:p>
        </p:txBody>
      </p:sp>
      <p:sp>
        <p:nvSpPr>
          <p:cNvPr id="3" name="Slide Number Placeholder 2"/>
          <p:cNvSpPr>
            <a:spLocks noGrp="1"/>
          </p:cNvSpPr>
          <p:nvPr>
            <p:ph type="sldNum" sz="quarter" idx="12"/>
          </p:nvPr>
        </p:nvSpPr>
        <p:spPr/>
        <p:txBody>
          <a:bodyPr/>
          <a:lstStyle/>
          <a:p>
            <a:fld id="{0580405D-A643-224E-BD86-D482C39E2277}" type="slidenum">
              <a:rPr lang="en-US" smtClean="0"/>
              <a:pPr/>
              <a:t>52</a:t>
            </a:fld>
            <a:endParaRPr lang="en-US" dirty="0"/>
          </a:p>
        </p:txBody>
      </p:sp>
      <p:sp>
        <p:nvSpPr>
          <p:cNvPr id="6" name="Footer Placeholder 5"/>
          <p:cNvSpPr>
            <a:spLocks noGrp="1"/>
          </p:cNvSpPr>
          <p:nvPr>
            <p:ph type="ftr" sz="quarter" idx="11"/>
          </p:nvPr>
        </p:nvSpPr>
        <p:spPr/>
        <p:txBody>
          <a:bodyPr/>
          <a:lstStyle/>
          <a:p>
            <a:r>
              <a:rPr lang="en-US"/>
              <a:t>2017 Coastal Master Plan</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19600" y="2362200"/>
            <a:ext cx="4637381" cy="406091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71600" y="3962842"/>
            <a:ext cx="4114800" cy="2012347"/>
          </a:xfrm>
          <a:prstGeom prst="rect">
            <a:avLst/>
          </a:prstGeom>
        </p:spPr>
      </p:pic>
    </p:spTree>
    <p:extLst>
      <p:ext uri="{BB962C8B-B14F-4D97-AF65-F5344CB8AC3E}">
        <p14:creationId xmlns:p14="http://schemas.microsoft.com/office/powerpoint/2010/main" val="366295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p:spPr>
        <p:txBody>
          <a:bodyPr>
            <a:normAutofit/>
          </a:bodyPr>
          <a:lstStyle/>
          <a:p>
            <a:r>
              <a:rPr lang="en-US"/>
              <a:t>Interactive Education and Engagement</a:t>
            </a:r>
            <a:endParaRPr lang="en-US" dirty="0"/>
          </a:p>
        </p:txBody>
      </p:sp>
      <p:sp>
        <p:nvSpPr>
          <p:cNvPr id="4" name="Slide Number Placeholder 3"/>
          <p:cNvSpPr>
            <a:spLocks noGrp="1"/>
          </p:cNvSpPr>
          <p:nvPr>
            <p:ph type="sldNum" sz="quarter" idx="12"/>
          </p:nvPr>
        </p:nvSpPr>
        <p:spPr/>
        <p:txBody>
          <a:bodyPr/>
          <a:lstStyle/>
          <a:p>
            <a:fld id="{0580405D-A643-224E-BD86-D482C39E2277}" type="slidenum">
              <a:rPr lang="en-US" smtClean="0"/>
              <a:pPr/>
              <a:t>53</a:t>
            </a:fld>
            <a:endParaRPr lang="en-US" dirty="0"/>
          </a:p>
        </p:txBody>
      </p:sp>
      <p:sp>
        <p:nvSpPr>
          <p:cNvPr id="5" name="Footer Placeholder 4"/>
          <p:cNvSpPr>
            <a:spLocks noGrp="1"/>
          </p:cNvSpPr>
          <p:nvPr>
            <p:ph type="ftr" sz="quarter" idx="11"/>
          </p:nvPr>
        </p:nvSpPr>
        <p:spPr/>
        <p:txBody>
          <a:bodyPr/>
          <a:lstStyle/>
          <a:p>
            <a:r>
              <a:rPr lang="en-US"/>
              <a:t>2017 Coastal Master Plan</a:t>
            </a:r>
            <a:endParaRPr lang="en-US" dirty="0"/>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7200" y="1638298"/>
            <a:ext cx="5553080" cy="2019302"/>
          </a:xfrm>
          <a:prstGeom prst="rect">
            <a:avLst/>
          </a:prstGeom>
          <a:ln>
            <a:solidFill>
              <a:schemeClr val="tx1"/>
            </a:solidFill>
          </a:ln>
          <a:effectLst/>
        </p:spPr>
      </p:pic>
      <p:sp>
        <p:nvSpPr>
          <p:cNvPr id="8" name="Rectangle 7"/>
          <p:cNvSpPr/>
          <p:nvPr/>
        </p:nvSpPr>
        <p:spPr>
          <a:xfrm>
            <a:off x="457200" y="1933260"/>
            <a:ext cx="5553080" cy="533400"/>
          </a:xfrm>
          <a:prstGeom prst="rect">
            <a:avLst/>
          </a:prstGeom>
          <a:solidFill>
            <a:schemeClr val="tx1">
              <a:lumMod val="20000"/>
              <a:lumOff val="8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b="1" dirty="0">
                <a:solidFill>
                  <a:schemeClr val="tx1"/>
                </a:solidFill>
              </a:rPr>
              <a:t>Visualization Tools: Model Output</a:t>
            </a:r>
          </a:p>
        </p:txBody>
      </p:sp>
      <p:pic>
        <p:nvPicPr>
          <p:cNvPr id="9" name="Picture 8" descr="Screen Shot 2015-08-06 at 6.48.05 AM.png"/>
          <p:cNvPicPr>
            <a:picLocks noChangeAspect="1"/>
          </p:cNvPicPr>
          <p:nvPr/>
        </p:nvPicPr>
        <p:blipFill rotWithShape="1">
          <a:blip r:embed="rId3" cstate="email">
            <a:extLst>
              <a:ext uri="{28A0092B-C50C-407E-A947-70E740481C1C}">
                <a14:useLocalDpi xmlns:a14="http://schemas.microsoft.com/office/drawing/2010/main"/>
              </a:ext>
            </a:extLst>
          </a:blip>
          <a:srcRect l="5249" t="4009" r="5706" b="9470"/>
          <a:stretch/>
        </p:blipFill>
        <p:spPr>
          <a:xfrm>
            <a:off x="4038600" y="2646295"/>
            <a:ext cx="5037084" cy="3573517"/>
          </a:xfrm>
          <a:prstGeom prst="rect">
            <a:avLst/>
          </a:prstGeom>
          <a:noFill/>
          <a:ln>
            <a:solidFill>
              <a:schemeClr val="tx1"/>
            </a:solidFill>
          </a:ln>
          <a:effectLst/>
        </p:spPr>
      </p:pic>
      <p:sp>
        <p:nvSpPr>
          <p:cNvPr id="10" name="Rectangle 9"/>
          <p:cNvSpPr/>
          <p:nvPr/>
        </p:nvSpPr>
        <p:spPr>
          <a:xfrm>
            <a:off x="4038600" y="4099346"/>
            <a:ext cx="5037083" cy="533400"/>
          </a:xfrm>
          <a:prstGeom prst="rect">
            <a:avLst/>
          </a:prstGeom>
          <a:solidFill>
            <a:schemeClr val="tx1">
              <a:lumMod val="20000"/>
              <a:lumOff val="8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b="1" dirty="0">
                <a:solidFill>
                  <a:schemeClr val="tx1"/>
                </a:solidFill>
              </a:rPr>
              <a:t>Visualization Tools: Planning Tool Output</a:t>
            </a:r>
          </a:p>
        </p:txBody>
      </p:sp>
      <p:sp>
        <p:nvSpPr>
          <p:cNvPr id="3" name="Rectangle 2"/>
          <p:cNvSpPr/>
          <p:nvPr/>
        </p:nvSpPr>
        <p:spPr>
          <a:xfrm>
            <a:off x="447368" y="3423487"/>
            <a:ext cx="3591232" cy="338554"/>
          </a:xfrm>
          <a:prstGeom prst="rect">
            <a:avLst/>
          </a:prstGeom>
          <a:solidFill>
            <a:schemeClr val="accent2"/>
          </a:solidFill>
        </p:spPr>
        <p:txBody>
          <a:bodyPr wrap="square">
            <a:spAutoFit/>
          </a:bodyPr>
          <a:lstStyle/>
          <a:p>
            <a:r>
              <a:rPr lang="en-US" sz="1600" b="1" dirty="0">
                <a:solidFill>
                  <a:schemeClr val="bg1"/>
                </a:solidFill>
              </a:rPr>
              <a:t>www.cims.coastal.la.gov/floodrisk</a:t>
            </a:r>
          </a:p>
        </p:txBody>
      </p:sp>
    </p:spTree>
    <p:extLst>
      <p:ext uri="{BB962C8B-B14F-4D97-AF65-F5344CB8AC3E}">
        <p14:creationId xmlns:p14="http://schemas.microsoft.com/office/powerpoint/2010/main" val="2485721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35935" y="152400"/>
            <a:ext cx="8229600" cy="944562"/>
          </a:xfrm>
        </p:spPr>
        <p:txBody>
          <a:bodyPr>
            <a:normAutofit/>
          </a:bodyPr>
          <a:lstStyle/>
          <a:p>
            <a:r>
              <a:rPr lang="en-US" dirty="0"/>
              <a:t>Parish Factsheets</a:t>
            </a:r>
            <a:endParaRPr lang="en-US" sz="2800" dirty="0">
              <a:solidFill>
                <a:schemeClr val="accent5"/>
              </a:solidFill>
            </a:endParaRPr>
          </a:p>
        </p:txBody>
      </p:sp>
      <p:sp>
        <p:nvSpPr>
          <p:cNvPr id="3" name="Slide Number Placeholder 2"/>
          <p:cNvSpPr>
            <a:spLocks noGrp="1"/>
          </p:cNvSpPr>
          <p:nvPr>
            <p:ph type="sldNum" sz="quarter" idx="12"/>
          </p:nvPr>
        </p:nvSpPr>
        <p:spPr/>
        <p:txBody>
          <a:bodyPr/>
          <a:lstStyle/>
          <a:p>
            <a:fld id="{0580405D-A643-224E-BD86-D482C39E2277}" type="slidenum">
              <a:rPr lang="en-US" smtClean="0"/>
              <a:pPr/>
              <a:t>54</a:t>
            </a:fld>
            <a:endParaRPr lang="en-US"/>
          </a:p>
        </p:txBody>
      </p:sp>
      <p:sp>
        <p:nvSpPr>
          <p:cNvPr id="7" name="Footer Placeholder 5"/>
          <p:cNvSpPr>
            <a:spLocks noGrp="1"/>
          </p:cNvSpPr>
          <p:nvPr>
            <p:ph type="ftr" sz="quarter" idx="11"/>
          </p:nvPr>
        </p:nvSpPr>
        <p:spPr>
          <a:xfrm>
            <a:off x="457199" y="6356189"/>
            <a:ext cx="7059882" cy="365125"/>
          </a:xfrm>
        </p:spPr>
        <p:txBody>
          <a:bodyPr/>
          <a:lstStyle/>
          <a:p>
            <a:r>
              <a:rPr lang="en-US"/>
              <a:t>2017 Coastal Master Plan</a:t>
            </a:r>
            <a:endParaRPr lang="en-US" dirty="0"/>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a:ext>
            </a:extLst>
          </a:blip>
          <a:stretch>
            <a:fillRect/>
          </a:stretch>
        </p:blipFill>
        <p:spPr bwMode="auto">
          <a:xfrm>
            <a:off x="4654494" y="1143001"/>
            <a:ext cx="3879285" cy="5021773"/>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615901" y="1143001"/>
            <a:ext cx="3883123" cy="502674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0539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p:spPr>
        <p:txBody>
          <a:bodyPr/>
          <a:lstStyle/>
          <a:p>
            <a:r>
              <a:rPr lang="en-US"/>
              <a:t>HOW TO GET INVOLVED?</a:t>
            </a:r>
            <a:endParaRPr lang="en-US" dirty="0"/>
          </a:p>
        </p:txBody>
      </p:sp>
      <p:sp>
        <p:nvSpPr>
          <p:cNvPr id="3" name="Content Placeholder 2"/>
          <p:cNvSpPr>
            <a:spLocks noGrp="1"/>
          </p:cNvSpPr>
          <p:nvPr>
            <p:ph sz="quarter" idx="13"/>
          </p:nvPr>
        </p:nvSpPr>
        <p:spPr>
          <a:xfrm>
            <a:off x="457200" y="1600200"/>
            <a:ext cx="4114800" cy="4572000"/>
          </a:xfrm>
        </p:spPr>
        <p:txBody>
          <a:bodyPr/>
          <a:lstStyle/>
          <a:p>
            <a:r>
              <a:rPr lang="en-US"/>
              <a:t>Visit our website: </a:t>
            </a:r>
            <a:r>
              <a:rPr lang="en-US" b="1"/>
              <a:t>coastal.la.gov</a:t>
            </a:r>
          </a:p>
          <a:p>
            <a:r>
              <a:rPr lang="en-US"/>
              <a:t>Request a presentation </a:t>
            </a:r>
            <a:br>
              <a:rPr lang="en-US"/>
            </a:br>
            <a:r>
              <a:rPr lang="en-US"/>
              <a:t>or meeting: </a:t>
            </a:r>
            <a:r>
              <a:rPr lang="en-US" b="1"/>
              <a:t>masterplan@la.gov</a:t>
            </a:r>
            <a:r>
              <a:rPr lang="en-US"/>
              <a:t> </a:t>
            </a:r>
          </a:p>
          <a:p>
            <a:r>
              <a:rPr lang="en-US"/>
              <a:t>Attend public and community meetings</a:t>
            </a:r>
          </a:p>
          <a:p>
            <a:endParaRPr lang="en-US"/>
          </a:p>
          <a:p>
            <a:endParaRPr lang="en-US"/>
          </a:p>
          <a:p>
            <a:endParaRPr lang="en-US" dirty="0"/>
          </a:p>
        </p:txBody>
      </p:sp>
      <p:sp>
        <p:nvSpPr>
          <p:cNvPr id="4" name="Slide Number Placeholder 3"/>
          <p:cNvSpPr>
            <a:spLocks noGrp="1"/>
          </p:cNvSpPr>
          <p:nvPr>
            <p:ph type="sldNum" sz="quarter" idx="12"/>
          </p:nvPr>
        </p:nvSpPr>
        <p:spPr>
          <a:xfrm>
            <a:off x="6553200" y="6356350"/>
            <a:ext cx="2133600" cy="365125"/>
          </a:xfrm>
        </p:spPr>
        <p:txBody>
          <a:bodyPr/>
          <a:lstStyle/>
          <a:p>
            <a:fld id="{0580405D-A643-224E-BD86-D482C39E2277}" type="slidenum">
              <a:rPr lang="en-US" smtClean="0"/>
              <a:pPr/>
              <a:t>55</a:t>
            </a:fld>
            <a:endParaRPr lang="en-US" dirty="0"/>
          </a:p>
        </p:txBody>
      </p:sp>
      <p:sp>
        <p:nvSpPr>
          <p:cNvPr id="5" name="Footer Placeholder 4"/>
          <p:cNvSpPr>
            <a:spLocks noGrp="1"/>
          </p:cNvSpPr>
          <p:nvPr>
            <p:ph type="ftr" sz="quarter" idx="11"/>
          </p:nvPr>
        </p:nvSpPr>
        <p:spPr>
          <a:xfrm>
            <a:off x="457200" y="6356189"/>
            <a:ext cx="7315200" cy="365125"/>
          </a:xfrm>
        </p:spPr>
        <p:txBody>
          <a:bodyPr/>
          <a:lstStyle/>
          <a:p>
            <a:r>
              <a:rPr lang="en-US"/>
              <a:t>2017 Coastal Master Plan</a:t>
            </a:r>
            <a:endParaRPr lang="en-US" dirty="0"/>
          </a:p>
        </p:txBody>
      </p:sp>
      <p:pic>
        <p:nvPicPr>
          <p:cNvPr id="7" name="Picture 6" descr="photo.JP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l="5255" t="17175" r="15547" b="15899"/>
          <a:stretch/>
        </p:blipFill>
        <p:spPr>
          <a:xfrm>
            <a:off x="4572000" y="1625600"/>
            <a:ext cx="4114800" cy="2586996"/>
          </a:xfrm>
          <a:prstGeom prst="rect">
            <a:avLst/>
          </a:prstGeom>
          <a:ln>
            <a:solidFill>
              <a:schemeClr val="tx1"/>
            </a:solidFill>
          </a:ln>
        </p:spPr>
      </p:pic>
    </p:spTree>
    <p:extLst>
      <p:ext uri="{BB962C8B-B14F-4D97-AF65-F5344CB8AC3E}">
        <p14:creationId xmlns:p14="http://schemas.microsoft.com/office/powerpoint/2010/main" val="3047379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Timeline</a:t>
            </a:r>
            <a:endParaRPr lang="en-US" dirty="0"/>
          </a:p>
        </p:txBody>
      </p:sp>
      <p:sp>
        <p:nvSpPr>
          <p:cNvPr id="4" name="Slide Number Placeholder 3"/>
          <p:cNvSpPr>
            <a:spLocks noGrp="1"/>
          </p:cNvSpPr>
          <p:nvPr>
            <p:ph type="sldNum" sz="quarter" idx="12"/>
          </p:nvPr>
        </p:nvSpPr>
        <p:spPr>
          <a:xfrm>
            <a:off x="6553200" y="6356350"/>
            <a:ext cx="2133600" cy="365125"/>
          </a:xfrm>
        </p:spPr>
        <p:txBody>
          <a:bodyPr/>
          <a:lstStyle/>
          <a:p>
            <a:fld id="{0580405D-A643-224E-BD86-D482C39E2277}" type="slidenum">
              <a:rPr lang="en-US" smtClean="0"/>
              <a:pPr/>
              <a:t>56</a:t>
            </a:fld>
            <a:endParaRPr lang="en-US" dirty="0"/>
          </a:p>
        </p:txBody>
      </p:sp>
      <p:sp>
        <p:nvSpPr>
          <p:cNvPr id="12" name="Footer Placeholder 5"/>
          <p:cNvSpPr>
            <a:spLocks noGrp="1"/>
          </p:cNvSpPr>
          <p:nvPr>
            <p:ph type="ftr" sz="quarter" idx="11"/>
          </p:nvPr>
        </p:nvSpPr>
        <p:spPr>
          <a:xfrm>
            <a:off x="457200" y="6356189"/>
            <a:ext cx="7315200" cy="365125"/>
          </a:xfrm>
        </p:spPr>
        <p:txBody>
          <a:bodyPr/>
          <a:lstStyle/>
          <a:p>
            <a:r>
              <a:rPr lang="en-US"/>
              <a:t>2017 Coastal Master Plan</a:t>
            </a:r>
            <a:endParaRPr lang="en-US" dirty="0"/>
          </a:p>
        </p:txBody>
      </p:sp>
      <p:pic>
        <p:nvPicPr>
          <p:cNvPr id="9" name="Content Placeholder 8"/>
          <p:cNvPicPr>
            <a:picLocks noGrp="1" noChangeAspect="1"/>
          </p:cNvPicPr>
          <p:nvPr>
            <p:ph sz="quarter" idx="13"/>
          </p:nvPr>
        </p:nvPicPr>
        <p:blipFill rotWithShape="1">
          <a:blip r:embed="rId2" cstate="print">
            <a:extLst>
              <a:ext uri="{28A0092B-C50C-407E-A947-70E740481C1C}">
                <a14:useLocalDpi xmlns:a14="http://schemas.microsoft.com/office/drawing/2010/main"/>
              </a:ext>
            </a:extLst>
          </a:blip>
          <a:srcRect/>
          <a:stretch/>
        </p:blipFill>
        <p:spPr>
          <a:xfrm>
            <a:off x="0" y="1371600"/>
            <a:ext cx="9148192" cy="3886200"/>
          </a:xfrm>
          <a:prstGeom prst="rect">
            <a:avLst/>
          </a:prstGeom>
        </p:spPr>
      </p:pic>
    </p:spTree>
    <p:extLst>
      <p:ext uri="{BB962C8B-B14F-4D97-AF65-F5344CB8AC3E}">
        <p14:creationId xmlns:p14="http://schemas.microsoft.com/office/powerpoint/2010/main" val="3666289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Karim </a:t>
            </a:r>
            <a:r>
              <a:rPr lang="en-US" dirty="0" err="1"/>
              <a:t>Belhadjali</a:t>
            </a:r>
            <a:r>
              <a:rPr lang="en-US" dirty="0"/>
              <a:t> | karim.belhadjali@la.gov</a:t>
            </a:r>
          </a:p>
        </p:txBody>
      </p:sp>
    </p:spTree>
    <p:extLst>
      <p:ext uri="{BB962C8B-B14F-4D97-AF65-F5344CB8AC3E}">
        <p14:creationId xmlns:p14="http://schemas.microsoft.com/office/powerpoint/2010/main" val="76544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a:bodyPr>
          <a:lstStyle/>
          <a:p>
            <a:r>
              <a:rPr lang="en-US" sz="2800" b="1" dirty="0"/>
              <a:t>LOUISIANA’S 2012 COMPREHENSIVE </a:t>
            </a:r>
            <a:br>
              <a:rPr lang="en-US" sz="2800" b="1" dirty="0"/>
            </a:br>
            <a:r>
              <a:rPr lang="en-US" sz="2800" b="1" dirty="0"/>
              <a:t>MASTER PLAN FOR A SUSTAINABLE COAST</a:t>
            </a:r>
          </a:p>
        </p:txBody>
      </p:sp>
      <p:sp>
        <p:nvSpPr>
          <p:cNvPr id="4" name="Slide Number Placeholder 3"/>
          <p:cNvSpPr>
            <a:spLocks noGrp="1"/>
          </p:cNvSpPr>
          <p:nvPr>
            <p:ph type="sldNum" sz="quarter" idx="12"/>
          </p:nvPr>
        </p:nvSpPr>
        <p:spPr/>
        <p:txBody>
          <a:bodyPr/>
          <a:lstStyle/>
          <a:p>
            <a:fld id="{0580405D-A643-224E-BD86-D482C39E2277}" type="slidenum">
              <a:rPr lang="en-US" smtClean="0"/>
              <a:pPr/>
              <a:t>6</a:t>
            </a:fld>
            <a:endParaRPr lang="en-US" dirty="0"/>
          </a:p>
        </p:txBody>
      </p:sp>
      <p:sp>
        <p:nvSpPr>
          <p:cNvPr id="5" name="Footer Placeholder 4"/>
          <p:cNvSpPr>
            <a:spLocks noGrp="1"/>
          </p:cNvSpPr>
          <p:nvPr>
            <p:ph type="ftr" sz="quarter" idx="11"/>
          </p:nvPr>
        </p:nvSpPr>
        <p:spPr/>
        <p:txBody>
          <a:bodyPr/>
          <a:lstStyle/>
          <a:p>
            <a:r>
              <a:rPr lang="en-US"/>
              <a:t>2017 Coastal Master Plan</a:t>
            </a:r>
            <a:endParaRPr lang="en-US" dirty="0"/>
          </a:p>
        </p:txBody>
      </p:sp>
      <p:sp>
        <p:nvSpPr>
          <p:cNvPr id="8" name="TextBox 7"/>
          <p:cNvSpPr txBox="1"/>
          <p:nvPr/>
        </p:nvSpPr>
        <p:spPr>
          <a:xfrm>
            <a:off x="9588500" y="4778375"/>
            <a:ext cx="184666" cy="369332"/>
          </a:xfrm>
          <a:prstGeom prst="rect">
            <a:avLst/>
          </a:prstGeom>
          <a:noFill/>
        </p:spPr>
        <p:txBody>
          <a:bodyPr wrap="none" rtlCol="0">
            <a:spAutoFit/>
          </a:bodyPr>
          <a:lstStyle/>
          <a:p>
            <a:endParaRPr lang="en-US" dirty="0"/>
          </a:p>
        </p:txBody>
      </p:sp>
      <p:pic>
        <p:nvPicPr>
          <p:cNvPr id="15" name="Picture 14" descr="Coastwide- New Project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00200"/>
            <a:ext cx="9144000" cy="3576841"/>
          </a:xfrm>
          <a:prstGeom prst="rect">
            <a:avLst/>
          </a:prstGeom>
        </p:spPr>
      </p:pic>
      <p:pic>
        <p:nvPicPr>
          <p:cNvPr id="16" name="Picture 15" descr="Legends-01.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71600" y="5043900"/>
            <a:ext cx="5429811" cy="1199941"/>
          </a:xfrm>
          <a:prstGeom prst="rect">
            <a:avLst/>
          </a:prstGeom>
        </p:spPr>
      </p:pic>
      <p:pic>
        <p:nvPicPr>
          <p:cNvPr id="17" name="Picture 16"/>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781800" y="5348700"/>
            <a:ext cx="593124"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6629400" y="5086346"/>
            <a:ext cx="939045" cy="338554"/>
          </a:xfrm>
          <a:prstGeom prst="rect">
            <a:avLst/>
          </a:prstGeom>
          <a:noFill/>
        </p:spPr>
        <p:txBody>
          <a:bodyPr wrap="square" rtlCol="0">
            <a:spAutoFit/>
          </a:bodyPr>
          <a:lstStyle/>
          <a:p>
            <a:pPr algn="ctr"/>
            <a:r>
              <a:rPr lang="en-US" sz="800" b="1" dirty="0">
                <a:latin typeface="Avenir Medium"/>
                <a:cs typeface="Avenir Medium"/>
              </a:rPr>
              <a:t>Nonstructural Measures</a:t>
            </a:r>
          </a:p>
        </p:txBody>
      </p:sp>
    </p:spTree>
    <p:extLst>
      <p:ext uri="{BB962C8B-B14F-4D97-AF65-F5344CB8AC3E}">
        <p14:creationId xmlns:p14="http://schemas.microsoft.com/office/powerpoint/2010/main" val="1816615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p:spPr>
        <p:txBody>
          <a:bodyPr/>
          <a:lstStyle/>
          <a:p>
            <a:r>
              <a:rPr lang="en-US" dirty="0"/>
              <a:t>SO WHY ANOTHER PLAN?</a:t>
            </a:r>
          </a:p>
        </p:txBody>
      </p:sp>
      <p:sp>
        <p:nvSpPr>
          <p:cNvPr id="3" name="Content Placeholder 2"/>
          <p:cNvSpPr>
            <a:spLocks noGrp="1"/>
          </p:cNvSpPr>
          <p:nvPr>
            <p:ph sz="quarter" idx="13"/>
          </p:nvPr>
        </p:nvSpPr>
        <p:spPr>
          <a:xfrm>
            <a:off x="457200" y="1600200"/>
            <a:ext cx="4114800" cy="4572000"/>
          </a:xfrm>
        </p:spPr>
        <p:txBody>
          <a:bodyPr>
            <a:normAutofit fontScale="92500"/>
          </a:bodyPr>
          <a:lstStyle/>
          <a:p>
            <a:r>
              <a:rPr lang="en-US" dirty="0"/>
              <a:t>It’s required by law to be updated every five years </a:t>
            </a:r>
          </a:p>
          <a:p>
            <a:r>
              <a:rPr lang="en-US" dirty="0"/>
              <a:t>Allows the state to respond to changes on the ground and public input as well as innovations in science, engineering, and policy</a:t>
            </a:r>
          </a:p>
          <a:p>
            <a:r>
              <a:rPr lang="en-US" dirty="0"/>
              <a:t>Advances a comprehensive and integrated approach to protecting and restoring the communities of Coastal Louisiana</a:t>
            </a:r>
          </a:p>
        </p:txBody>
      </p:sp>
      <p:sp>
        <p:nvSpPr>
          <p:cNvPr id="4" name="Slide Number Placeholder 3"/>
          <p:cNvSpPr>
            <a:spLocks noGrp="1"/>
          </p:cNvSpPr>
          <p:nvPr>
            <p:ph type="sldNum" sz="quarter" idx="12"/>
          </p:nvPr>
        </p:nvSpPr>
        <p:spPr>
          <a:xfrm>
            <a:off x="6553200" y="6356350"/>
            <a:ext cx="2133600" cy="365125"/>
          </a:xfrm>
        </p:spPr>
        <p:txBody>
          <a:bodyPr/>
          <a:lstStyle/>
          <a:p>
            <a:fld id="{0580405D-A643-224E-BD86-D482C39E2277}" type="slidenum">
              <a:rPr lang="en-US" smtClean="0"/>
              <a:pPr/>
              <a:t>7</a:t>
            </a:fld>
            <a:endParaRPr lang="en-US" dirty="0"/>
          </a:p>
        </p:txBody>
      </p:sp>
      <p:sp>
        <p:nvSpPr>
          <p:cNvPr id="5" name="Footer Placeholder 4"/>
          <p:cNvSpPr>
            <a:spLocks noGrp="1"/>
          </p:cNvSpPr>
          <p:nvPr>
            <p:ph type="ftr" sz="quarter" idx="11"/>
          </p:nvPr>
        </p:nvSpPr>
        <p:spPr>
          <a:xfrm>
            <a:off x="457200" y="6356189"/>
            <a:ext cx="7315200" cy="365125"/>
          </a:xfrm>
        </p:spPr>
        <p:txBody>
          <a:bodyPr/>
          <a:lstStyle/>
          <a:p>
            <a:r>
              <a:rPr lang="en-US"/>
              <a:t>2017 Coastal Master Plan</a:t>
            </a:r>
            <a:endParaRPr lang="en-US" dirty="0"/>
          </a:p>
        </p:txBody>
      </p:sp>
      <p:pic>
        <p:nvPicPr>
          <p:cNvPr id="21" name="Picture 2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00" y="1447800"/>
            <a:ext cx="4114800" cy="4572000"/>
          </a:xfrm>
          <a:prstGeom prst="rect">
            <a:avLst/>
          </a:prstGeom>
        </p:spPr>
      </p:pic>
    </p:spTree>
    <p:extLst>
      <p:ext uri="{BB962C8B-B14F-4D97-AF65-F5344CB8AC3E}">
        <p14:creationId xmlns:p14="http://schemas.microsoft.com/office/powerpoint/2010/main" val="2936961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p:spPr>
        <p:txBody>
          <a:bodyPr>
            <a:normAutofit/>
          </a:bodyPr>
          <a:lstStyle/>
          <a:p>
            <a:r>
              <a:rPr lang="en-US" sz="2800" b="1" dirty="0"/>
              <a:t>WHAT WILL BE DIFFERENT ABOUT </a:t>
            </a:r>
            <a:br>
              <a:rPr lang="en-US" sz="2800" b="1" dirty="0"/>
            </a:br>
            <a:r>
              <a:rPr lang="en-US" sz="2800" b="1" dirty="0"/>
              <a:t>THE 2017 COASTAL MASTER PLAN?</a:t>
            </a:r>
          </a:p>
        </p:txBody>
      </p:sp>
      <p:sp>
        <p:nvSpPr>
          <p:cNvPr id="19" name="Content Placeholder 18"/>
          <p:cNvSpPr>
            <a:spLocks noGrp="1"/>
          </p:cNvSpPr>
          <p:nvPr>
            <p:ph sz="quarter" idx="13"/>
          </p:nvPr>
        </p:nvSpPr>
        <p:spPr>
          <a:xfrm>
            <a:off x="457200" y="1600200"/>
            <a:ext cx="4114800" cy="4572000"/>
          </a:xfrm>
        </p:spPr>
        <p:txBody>
          <a:bodyPr>
            <a:normAutofit/>
          </a:bodyPr>
          <a:lstStyle/>
          <a:p>
            <a:r>
              <a:rPr lang="en-US" sz="2200" dirty="0"/>
              <a:t>Improved science </a:t>
            </a:r>
            <a:br>
              <a:rPr lang="en-US" sz="2200" dirty="0"/>
            </a:br>
            <a:r>
              <a:rPr lang="en-US" sz="2200" dirty="0"/>
              <a:t>and technical analysis</a:t>
            </a:r>
          </a:p>
          <a:p>
            <a:r>
              <a:rPr lang="en-US" sz="2200" dirty="0"/>
              <a:t>Incorporating new </a:t>
            </a:r>
            <a:br>
              <a:rPr lang="en-US" sz="2200" dirty="0"/>
            </a:br>
            <a:r>
              <a:rPr lang="en-US" sz="2200" dirty="0"/>
              <a:t>ideas and information</a:t>
            </a:r>
          </a:p>
          <a:p>
            <a:r>
              <a:rPr lang="en-US" sz="2200" dirty="0"/>
              <a:t>Focus on flood risk </a:t>
            </a:r>
            <a:br>
              <a:rPr lang="en-US" sz="2200" dirty="0"/>
            </a:br>
            <a:r>
              <a:rPr lang="en-US" sz="2200" dirty="0"/>
              <a:t>reduction and resilience</a:t>
            </a:r>
          </a:p>
          <a:p>
            <a:r>
              <a:rPr lang="en-US" sz="2200" dirty="0"/>
              <a:t>Emphasis on communities</a:t>
            </a:r>
          </a:p>
          <a:p>
            <a:endParaRPr lang="en-US" sz="2200" dirty="0"/>
          </a:p>
        </p:txBody>
      </p:sp>
      <p:sp>
        <p:nvSpPr>
          <p:cNvPr id="4" name="Slide Number Placeholder 3"/>
          <p:cNvSpPr>
            <a:spLocks noGrp="1"/>
          </p:cNvSpPr>
          <p:nvPr>
            <p:ph type="sldNum" sz="quarter" idx="12"/>
          </p:nvPr>
        </p:nvSpPr>
        <p:spPr>
          <a:xfrm>
            <a:off x="6553200" y="6356350"/>
            <a:ext cx="2133600" cy="365125"/>
          </a:xfrm>
        </p:spPr>
        <p:txBody>
          <a:bodyPr/>
          <a:lstStyle/>
          <a:p>
            <a:fld id="{0580405D-A643-224E-BD86-D482C39E2277}" type="slidenum">
              <a:rPr lang="en-US" smtClean="0"/>
              <a:pPr/>
              <a:t>8</a:t>
            </a:fld>
            <a:endParaRPr lang="en-US" dirty="0"/>
          </a:p>
        </p:txBody>
      </p:sp>
      <p:sp>
        <p:nvSpPr>
          <p:cNvPr id="5" name="Footer Placeholder 4"/>
          <p:cNvSpPr>
            <a:spLocks noGrp="1"/>
          </p:cNvSpPr>
          <p:nvPr>
            <p:ph type="ftr" sz="quarter" idx="11"/>
          </p:nvPr>
        </p:nvSpPr>
        <p:spPr>
          <a:xfrm>
            <a:off x="457200" y="6356189"/>
            <a:ext cx="7315200" cy="365125"/>
          </a:xfrm>
        </p:spPr>
        <p:txBody>
          <a:bodyPr/>
          <a:lstStyle/>
          <a:p>
            <a:r>
              <a:rPr lang="en-US"/>
              <a:t>2017 Coastal Master Plan</a:t>
            </a:r>
            <a:endParaRPr lang="en-US" dirty="0"/>
          </a:p>
        </p:txBody>
      </p:sp>
      <p:pic>
        <p:nvPicPr>
          <p:cNvPr id="23" name="Picture 22"/>
          <p:cNvPicPr/>
          <p:nvPr/>
        </p:nvPicPr>
        <p:blipFill rotWithShape="1">
          <a:blip r:embed="rId3" cstate="screen">
            <a:extLst>
              <a:ext uri="{28A0092B-C50C-407E-A947-70E740481C1C}">
                <a14:useLocalDpi xmlns:a14="http://schemas.microsoft.com/office/drawing/2010/main"/>
              </a:ext>
            </a:extLst>
          </a:blip>
          <a:srcRect/>
          <a:stretch/>
        </p:blipFill>
        <p:spPr bwMode="auto">
          <a:xfrm>
            <a:off x="5276690" y="3273919"/>
            <a:ext cx="3410110" cy="13457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76487" y="4756238"/>
            <a:ext cx="3410314" cy="14159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5" name="Picture 24"/>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276487" y="1600200"/>
            <a:ext cx="3410313" cy="1537160"/>
          </a:xfrm>
          <a:prstGeom prst="rect">
            <a:avLst/>
          </a:prstGeom>
          <a:ln>
            <a:solidFill>
              <a:schemeClr val="tx1"/>
            </a:solidFill>
          </a:ln>
        </p:spPr>
      </p:pic>
    </p:spTree>
    <p:extLst>
      <p:ext uri="{BB962C8B-B14F-4D97-AF65-F5344CB8AC3E}">
        <p14:creationId xmlns:p14="http://schemas.microsoft.com/office/powerpoint/2010/main" val="10526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10200" y="3200400"/>
            <a:ext cx="3733800" cy="1650061"/>
          </a:xfrm>
          <a:prstGeom prst="rect">
            <a:avLst/>
          </a:prstGeom>
        </p:spPr>
      </p:pic>
      <p:sp>
        <p:nvSpPr>
          <p:cNvPr id="2" name="Title 1"/>
          <p:cNvSpPr>
            <a:spLocks noGrp="1"/>
          </p:cNvSpPr>
          <p:nvPr>
            <p:ph type="title"/>
          </p:nvPr>
        </p:nvSpPr>
        <p:spPr>
          <a:xfrm>
            <a:off x="457200" y="304800"/>
            <a:ext cx="8229600" cy="1066800"/>
          </a:xfrm>
        </p:spPr>
        <p:txBody>
          <a:bodyPr>
            <a:normAutofit/>
          </a:bodyPr>
          <a:lstStyle/>
          <a:p>
            <a:r>
              <a:rPr lang="en-US" dirty="0"/>
              <a:t>IMPROVED SCIENCE </a:t>
            </a:r>
            <a:br>
              <a:rPr lang="en-US" dirty="0"/>
            </a:br>
            <a:r>
              <a:rPr lang="en-US" dirty="0"/>
              <a:t>AND TECHNICAL ANALYSIS</a:t>
            </a:r>
          </a:p>
        </p:txBody>
      </p:sp>
      <p:sp>
        <p:nvSpPr>
          <p:cNvPr id="3" name="Content Placeholder 2"/>
          <p:cNvSpPr>
            <a:spLocks noGrp="1"/>
          </p:cNvSpPr>
          <p:nvPr>
            <p:ph sz="quarter" idx="13"/>
          </p:nvPr>
        </p:nvSpPr>
        <p:spPr>
          <a:xfrm>
            <a:off x="457199" y="1600198"/>
            <a:ext cx="8229601" cy="4495802"/>
          </a:xfrm>
        </p:spPr>
        <p:txBody>
          <a:bodyPr numCol="1">
            <a:noAutofit/>
          </a:bodyPr>
          <a:lstStyle/>
          <a:p>
            <a:r>
              <a:rPr lang="en-US" sz="2200" dirty="0"/>
              <a:t>Major Improvements</a:t>
            </a:r>
          </a:p>
          <a:p>
            <a:pPr lvl="1"/>
            <a:r>
              <a:rPr lang="en-US" sz="2200" dirty="0"/>
              <a:t>Integrated Compartment Model</a:t>
            </a:r>
          </a:p>
          <a:p>
            <a:pPr lvl="1"/>
            <a:r>
              <a:rPr lang="en-US" sz="2200" dirty="0"/>
              <a:t>Spatial resolution/extent</a:t>
            </a:r>
          </a:p>
          <a:p>
            <a:pPr lvl="1"/>
            <a:r>
              <a:rPr lang="en-US" sz="2200" dirty="0"/>
              <a:t>Incorporation of additional landscape and ecosystem processes </a:t>
            </a:r>
          </a:p>
          <a:p>
            <a:pPr lvl="1"/>
            <a:r>
              <a:rPr lang="en-US" sz="2200" dirty="0"/>
              <a:t>Enhanced fish/shellfish modeling</a:t>
            </a:r>
          </a:p>
          <a:p>
            <a:r>
              <a:rPr lang="en-US" sz="2200" dirty="0"/>
              <a:t>Primary Model Components</a:t>
            </a:r>
          </a:p>
          <a:p>
            <a:pPr lvl="1"/>
            <a:r>
              <a:rPr lang="en-US" sz="2200" dirty="0"/>
              <a:t>Landscape</a:t>
            </a:r>
          </a:p>
          <a:p>
            <a:pPr lvl="1"/>
            <a:r>
              <a:rPr lang="en-US" sz="2200" dirty="0"/>
              <a:t>Ecosystem</a:t>
            </a:r>
          </a:p>
          <a:p>
            <a:pPr lvl="1"/>
            <a:r>
              <a:rPr lang="en-US" sz="2200" dirty="0"/>
              <a:t>Risk reduction</a:t>
            </a:r>
          </a:p>
          <a:p>
            <a:endParaRPr lang="en-US" sz="2200" dirty="0"/>
          </a:p>
        </p:txBody>
      </p:sp>
      <p:sp>
        <p:nvSpPr>
          <p:cNvPr id="4" name="Slide Number Placeholder 3"/>
          <p:cNvSpPr>
            <a:spLocks noGrp="1"/>
          </p:cNvSpPr>
          <p:nvPr>
            <p:ph type="sldNum" sz="quarter" idx="12"/>
          </p:nvPr>
        </p:nvSpPr>
        <p:spPr>
          <a:xfrm>
            <a:off x="6553200" y="6356350"/>
            <a:ext cx="2133600" cy="365125"/>
          </a:xfrm>
        </p:spPr>
        <p:txBody>
          <a:bodyPr/>
          <a:lstStyle/>
          <a:p>
            <a:fld id="{0580405D-A643-224E-BD86-D482C39E2277}" type="slidenum">
              <a:rPr lang="en-US" smtClean="0"/>
              <a:pPr/>
              <a:t>9</a:t>
            </a:fld>
            <a:endParaRPr lang="en-US" dirty="0"/>
          </a:p>
        </p:txBody>
      </p:sp>
      <p:sp>
        <p:nvSpPr>
          <p:cNvPr id="5" name="Footer Placeholder 4"/>
          <p:cNvSpPr>
            <a:spLocks noGrp="1"/>
          </p:cNvSpPr>
          <p:nvPr>
            <p:ph type="ftr" sz="quarter" idx="11"/>
          </p:nvPr>
        </p:nvSpPr>
        <p:spPr>
          <a:xfrm>
            <a:off x="457200" y="6356189"/>
            <a:ext cx="7315200" cy="365125"/>
          </a:xfrm>
        </p:spPr>
        <p:txBody>
          <a:bodyPr/>
          <a:lstStyle/>
          <a:p>
            <a:r>
              <a:rPr lang="en-US"/>
              <a:t>2017 Coastal Master Plan</a:t>
            </a:r>
            <a:endParaRPr lang="en-US" dirty="0"/>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5410200" y="4879725"/>
            <a:ext cx="3733800" cy="1274093"/>
          </a:xfrm>
          <a:prstGeom prst="rect">
            <a:avLst/>
          </a:prstGeom>
          <a:noFill/>
          <a:ln>
            <a:noFill/>
          </a:ln>
        </p:spPr>
      </p:pic>
    </p:spTree>
    <p:extLst>
      <p:ext uri="{BB962C8B-B14F-4D97-AF65-F5344CB8AC3E}">
        <p14:creationId xmlns:p14="http://schemas.microsoft.com/office/powerpoint/2010/main" val="2287541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1_Office Theme">
  <a:themeElements>
    <a:clrScheme name="Custom 10">
      <a:dk1>
        <a:srgbClr val="5A5A5B"/>
      </a:dk1>
      <a:lt1>
        <a:srgbClr val="FFFFFF"/>
      </a:lt1>
      <a:dk2>
        <a:srgbClr val="747575"/>
      </a:dk2>
      <a:lt2>
        <a:srgbClr val="C5C3C4"/>
      </a:lt2>
      <a:accent1>
        <a:srgbClr val="B4D447"/>
      </a:accent1>
      <a:accent2>
        <a:srgbClr val="5FC6C5"/>
      </a:accent2>
      <a:accent3>
        <a:srgbClr val="5B967D"/>
      </a:accent3>
      <a:accent4>
        <a:srgbClr val="009966"/>
      </a:accent4>
      <a:accent5>
        <a:srgbClr val="719C9D"/>
      </a:accent5>
      <a:accent6>
        <a:srgbClr val="CF6567"/>
      </a:accent6>
      <a:hlink>
        <a:srgbClr val="FFFFFF"/>
      </a:hlink>
      <a:folHlink>
        <a:srgbClr val="989898"/>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CPRA_library_Template" id="{1B5656E6-C2B1-DC4C-B8A1-9068AB8B8E67}" vid="{4556DD04-2DDD-7547-84FB-9FC5128F8B9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16447</TotalTime>
  <Words>3500</Words>
  <Application>Microsoft Office PowerPoint</Application>
  <PresentationFormat>On-screen Show (4:3)</PresentationFormat>
  <Paragraphs>485</Paragraphs>
  <Slides>57</Slides>
  <Notes>17</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1_Office Theme</vt:lpstr>
      <vt:lpstr>Building on Our Commitment to Protect and Restore Our Coast</vt:lpstr>
      <vt:lpstr>RESPONDING TO THE CRISIS: LOUISIANA’S COASTAL PROGRAM SINCE 2007</vt:lpstr>
      <vt:lpstr>Executive Order</vt:lpstr>
      <vt:lpstr>2012 COASTAL MASTER PLAN</vt:lpstr>
      <vt:lpstr>OBJECTIVES OF THE  COASTAL MASTER PLAN</vt:lpstr>
      <vt:lpstr>LOUISIANA’S 2012 COMPREHENSIVE  MASTER PLAN FOR A SUSTAINABLE COAST</vt:lpstr>
      <vt:lpstr>SO WHY ANOTHER PLAN?</vt:lpstr>
      <vt:lpstr>WHAT WILL BE DIFFERENT ABOUT  THE 2017 COASTAL MASTER PLAN?</vt:lpstr>
      <vt:lpstr>IMPROVED SCIENCE  AND TECHNICAL ANALYSIS</vt:lpstr>
      <vt:lpstr>INCORPORATING NEW  IDEAS AND INFORMATION</vt:lpstr>
      <vt:lpstr>FOCUS ON FLOOD RISK REDUCTION          AND RESILIENCE</vt:lpstr>
      <vt:lpstr>EMPHASIS ON COMMUNITIES</vt:lpstr>
      <vt:lpstr>National Significance</vt:lpstr>
      <vt:lpstr>Appendix H - People &amp; the Landscape</vt:lpstr>
      <vt:lpstr>PLANNING TEAM</vt:lpstr>
      <vt:lpstr>TECHNICAL TEAM COLLABORATIVE TEAM OF OVER 70 EXPERTS</vt:lpstr>
      <vt:lpstr>A Framework to Make Decisions</vt:lpstr>
      <vt:lpstr>Developing the Coastal Master Plan</vt:lpstr>
      <vt:lpstr>Developing the Coastal Master Plan</vt:lpstr>
      <vt:lpstr>Planning Framework</vt:lpstr>
      <vt:lpstr>Planning Framework</vt:lpstr>
      <vt:lpstr>Planning Framework</vt:lpstr>
      <vt:lpstr>Developing the Coastal Master Plan</vt:lpstr>
      <vt:lpstr>Planning Framework</vt:lpstr>
      <vt:lpstr>Environmental Scenarios</vt:lpstr>
      <vt:lpstr>Relative Sea Level Rise Over 50 Years Sea Level Rise</vt:lpstr>
      <vt:lpstr>SUBSIDENCE RANGES</vt:lpstr>
      <vt:lpstr>Relative Sea Level Rise Over 50 Years Sea Level Rise + Subsidence</vt:lpstr>
      <vt:lpstr>Predicted Land Change Future Without Action Year 50, Low Scenario</vt:lpstr>
      <vt:lpstr>Predicted Land Change Future Without Action Year 50, Medium Scenario</vt:lpstr>
      <vt:lpstr>Predicted Land Change Future Without Action Year 50, High Scenario</vt:lpstr>
      <vt:lpstr>Predicted Land Change Future Without Action Year 50</vt:lpstr>
      <vt:lpstr>Predicted Land Change Future Without Action Year 10, High Scenario</vt:lpstr>
      <vt:lpstr>Predicted Land Change Future Without Action Year 20, High Scenario</vt:lpstr>
      <vt:lpstr>Predicted Land Change Future Without Action Year 30, High Scenario</vt:lpstr>
      <vt:lpstr>Predicted Land Change Future Without Action Year 40, High Scenario</vt:lpstr>
      <vt:lpstr>Predicted Land Change Future Without Action Year 50, High Scenario</vt:lpstr>
      <vt:lpstr>Predicted Flood Depths Future Without Action Year 10, Low Scenario, 100-Year Event</vt:lpstr>
      <vt:lpstr>Predicted Flood Depths Future Without Action Year 25, Low Scenario, 100-Year Event</vt:lpstr>
      <vt:lpstr>Predicted Flood Depths Future Without Action Year 50, Low Scenario, 100-Year Event</vt:lpstr>
      <vt:lpstr>Developing the Coastal Master Plan</vt:lpstr>
      <vt:lpstr>Planning Framework</vt:lpstr>
      <vt:lpstr>Developing the Coastal Master Plan</vt:lpstr>
      <vt:lpstr>Outreach &amp; Engagement</vt:lpstr>
      <vt:lpstr>FRAMEWORK DEVELOPMENT TEAM</vt:lpstr>
      <vt:lpstr>FOCUS GROUPS</vt:lpstr>
      <vt:lpstr>SCIENCE AND ENGINEERING BOARD</vt:lpstr>
      <vt:lpstr>TECHNICAL ADVISORY COMMITTEES</vt:lpstr>
      <vt:lpstr>Citizen Engagement Early Fall 2016</vt:lpstr>
      <vt:lpstr>Parish Engagement</vt:lpstr>
      <vt:lpstr>Website and Social Media</vt:lpstr>
      <vt:lpstr>Online Resources</vt:lpstr>
      <vt:lpstr>Interactive Education and Engagement</vt:lpstr>
      <vt:lpstr>Parish Factsheets</vt:lpstr>
      <vt:lpstr>HOW TO GET INVOLVED?</vt:lpstr>
      <vt:lpstr>Timeline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Flood Risk &amp; Resilience Program Updates</dc:title>
  <dc:creator>Melanie Saucier</dc:creator>
  <cp:lastModifiedBy>Karim Belhadjali</cp:lastModifiedBy>
  <cp:revision>591</cp:revision>
  <cp:lastPrinted>2015-01-27T16:29:30Z</cp:lastPrinted>
  <dcterms:created xsi:type="dcterms:W3CDTF">2014-09-12T16:22:11Z</dcterms:created>
  <dcterms:modified xsi:type="dcterms:W3CDTF">2016-07-26T21:41:49Z</dcterms:modified>
</cp:coreProperties>
</file>